
<file path=[Content_Types].xml><?xml version="1.0" encoding="utf-8"?>
<Types xmlns="http://schemas.openxmlformats.org/package/2006/content-types">
  <Default Extension="png" ContentType="image/png"/>
  <Default Extension="bmp" ContentType="image/bmp"/>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ppt/theme/themeOverride4.xml" ContentType="application/vnd.openxmlformats-officedocument.themeOverride+xml"/>
  <Override PartName="/ppt/notesSlides/notesSlide29.xml" ContentType="application/vnd.openxmlformats-officedocument.presentationml.notesSlide+xml"/>
  <Override PartName="/ppt/theme/themeOverride5.xml" ContentType="application/vnd.openxmlformats-officedocument.themeOverride+xml"/>
  <Override PartName="/ppt/notesSlides/notesSlide30.xml" ContentType="application/vnd.openxmlformats-officedocument.presentationml.notesSlide+xml"/>
  <Override PartName="/ppt/theme/themeOverride6.xml" ContentType="application/vnd.openxmlformats-officedocument.themeOverride+xml"/>
  <Override PartName="/ppt/notesSlides/notesSlide31.xml" ContentType="application/vnd.openxmlformats-officedocument.presentationml.notesSlide+xml"/>
  <Override PartName="/ppt/theme/themeOverride7.xml" ContentType="application/vnd.openxmlformats-officedocument.themeOverride+xml"/>
  <Override PartName="/ppt/notesSlides/notesSlide32.xml" ContentType="application/vnd.openxmlformats-officedocument.presentationml.notesSl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286" r:id="rId3"/>
    <p:sldId id="287" r:id="rId4"/>
    <p:sldId id="280" r:id="rId5"/>
    <p:sldId id="281" r:id="rId6"/>
    <p:sldId id="391" r:id="rId7"/>
    <p:sldId id="279" r:id="rId8"/>
    <p:sldId id="257" r:id="rId9"/>
    <p:sldId id="298" r:id="rId10"/>
    <p:sldId id="272" r:id="rId11"/>
    <p:sldId id="288" r:id="rId12"/>
    <p:sldId id="258" r:id="rId13"/>
    <p:sldId id="269" r:id="rId14"/>
    <p:sldId id="260" r:id="rId15"/>
    <p:sldId id="278" r:id="rId16"/>
    <p:sldId id="304" r:id="rId17"/>
    <p:sldId id="259" r:id="rId18"/>
    <p:sldId id="307" r:id="rId19"/>
    <p:sldId id="273" r:id="rId20"/>
    <p:sldId id="308" r:id="rId21"/>
    <p:sldId id="264" r:id="rId22"/>
    <p:sldId id="271" r:id="rId23"/>
    <p:sldId id="265" r:id="rId24"/>
    <p:sldId id="277" r:id="rId25"/>
    <p:sldId id="289" r:id="rId26"/>
    <p:sldId id="355" r:id="rId27"/>
    <p:sldId id="290" r:id="rId28"/>
    <p:sldId id="305" r:id="rId29"/>
    <p:sldId id="268" r:id="rId30"/>
    <p:sldId id="275" r:id="rId31"/>
    <p:sldId id="285" r:id="rId32"/>
    <p:sldId id="297" r:id="rId33"/>
    <p:sldId id="306" r:id="rId34"/>
    <p:sldId id="282" r:id="rId35"/>
    <p:sldId id="390" r:id="rId36"/>
    <p:sldId id="296" r:id="rId37"/>
    <p:sldId id="293" r:id="rId38"/>
    <p:sldId id="274" r:id="rId39"/>
    <p:sldId id="284" r:id="rId40"/>
    <p:sldId id="295" r:id="rId41"/>
    <p:sldId id="310" r:id="rId42"/>
    <p:sldId id="311" r:id="rId43"/>
    <p:sldId id="309" r:id="rId44"/>
    <p:sldId id="299" r:id="rId45"/>
    <p:sldId id="317" r:id="rId46"/>
    <p:sldId id="323" r:id="rId47"/>
    <p:sldId id="303" r:id="rId48"/>
    <p:sldId id="315" r:id="rId49"/>
    <p:sldId id="314" r:id="rId50"/>
    <p:sldId id="313" r:id="rId51"/>
    <p:sldId id="312" r:id="rId52"/>
    <p:sldId id="301" r:id="rId53"/>
    <p:sldId id="318" r:id="rId54"/>
    <p:sldId id="320" r:id="rId55"/>
    <p:sldId id="319" r:id="rId56"/>
    <p:sldId id="316" r:id="rId57"/>
    <p:sldId id="292" r:id="rId58"/>
    <p:sldId id="324" r:id="rId59"/>
    <p:sldId id="326" r:id="rId60"/>
    <p:sldId id="350" r:id="rId61"/>
    <p:sldId id="351" r:id="rId62"/>
    <p:sldId id="352" r:id="rId63"/>
    <p:sldId id="354" r:id="rId64"/>
    <p:sldId id="322" r:id="rId65"/>
    <p:sldId id="340" r:id="rId66"/>
    <p:sldId id="341" r:id="rId67"/>
    <p:sldId id="342" r:id="rId68"/>
    <p:sldId id="343" r:id="rId69"/>
    <p:sldId id="344" r:id="rId70"/>
    <p:sldId id="345" r:id="rId71"/>
    <p:sldId id="346" r:id="rId72"/>
    <p:sldId id="347" r:id="rId73"/>
    <p:sldId id="283" r:id="rId74"/>
    <p:sldId id="389" r:id="rId75"/>
    <p:sldId id="392" r:id="rId76"/>
    <p:sldId id="359" r:id="rId77"/>
    <p:sldId id="360" r:id="rId78"/>
    <p:sldId id="388" r:id="rId79"/>
    <p:sldId id="361" r:id="rId80"/>
    <p:sldId id="362" r:id="rId81"/>
    <p:sldId id="363" r:id="rId82"/>
    <p:sldId id="364" r:id="rId83"/>
    <p:sldId id="365" r:id="rId84"/>
    <p:sldId id="366"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1" r:id="rId100"/>
    <p:sldId id="382" r:id="rId101"/>
    <p:sldId id="383" r:id="rId102"/>
    <p:sldId id="384" r:id="rId103"/>
    <p:sldId id="385" r:id="rId104"/>
    <p:sldId id="386" r:id="rId105"/>
    <p:sldId id="321" r:id="rId106"/>
    <p:sldId id="294" r:id="rId107"/>
    <p:sldId id="327" r:id="rId108"/>
    <p:sldId id="328" r:id="rId109"/>
    <p:sldId id="332" r:id="rId110"/>
    <p:sldId id="333" r:id="rId111"/>
    <p:sldId id="334" r:id="rId112"/>
    <p:sldId id="335" r:id="rId113"/>
    <p:sldId id="336" r:id="rId114"/>
    <p:sldId id="337" r:id="rId115"/>
    <p:sldId id="338" r:id="rId116"/>
    <p:sldId id="339" r:id="rId117"/>
    <p:sldId id="263" r:id="rId1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7" autoAdjust="0"/>
    <p:restoredTop sz="63284" autoAdjust="0"/>
  </p:normalViewPr>
  <p:slideViewPr>
    <p:cSldViewPr>
      <p:cViewPr varScale="1">
        <p:scale>
          <a:sx n="43" d="100"/>
          <a:sy n="43" d="100"/>
        </p:scale>
        <p:origin x="-218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smtClean="0"/>
              <a:t>国内市场行业</a:t>
            </a:r>
            <a:r>
              <a:rPr lang="zh-CN" altLang="en-US" dirty="0"/>
              <a:t>份额</a:t>
            </a:r>
          </a:p>
        </c:rich>
      </c:tx>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BI行业份额</c:v>
                </c:pt>
              </c:strCache>
            </c:strRef>
          </c:tx>
          <c:dPt>
            <c:idx val="0"/>
            <c:bubble3D val="0"/>
            <c:explosion val="7"/>
          </c:dPt>
          <c:dPt>
            <c:idx val="1"/>
            <c:bubble3D val="0"/>
            <c:explosion val="18"/>
          </c:dPt>
          <c:dLbls>
            <c:dLblPos val="outEnd"/>
            <c:showLegendKey val="0"/>
            <c:showVal val="0"/>
            <c:showCatName val="0"/>
            <c:showSerName val="0"/>
            <c:showPercent val="1"/>
            <c:showBubbleSize val="0"/>
            <c:showLeaderLines val="0"/>
          </c:dLbls>
          <c:cat>
            <c:strRef>
              <c:f>Sheet1!$A$2:$A$4</c:f>
              <c:strCache>
                <c:ptCount val="3"/>
                <c:pt idx="0">
                  <c:v>金融、电信</c:v>
                </c:pt>
                <c:pt idx="1">
                  <c:v>能源、烟草、政务</c:v>
                </c:pt>
                <c:pt idx="2">
                  <c:v>制造、零售</c:v>
                </c:pt>
              </c:strCache>
            </c:strRef>
          </c:cat>
          <c:val>
            <c:numRef>
              <c:f>Sheet1!$B$2:$B$4</c:f>
              <c:numCache>
                <c:formatCode>0%</c:formatCode>
                <c:ptCount val="3"/>
                <c:pt idx="0">
                  <c:v>0.4</c:v>
                </c:pt>
                <c:pt idx="1">
                  <c:v>0.3</c:v>
                </c:pt>
                <c:pt idx="2">
                  <c:v>0.3</c:v>
                </c:pt>
              </c:numCache>
            </c:numRef>
          </c:val>
        </c:ser>
        <c:dLbls>
          <c:showLegendKey val="0"/>
          <c:showVal val="0"/>
          <c:showCatName val="0"/>
          <c:showSerName val="0"/>
          <c:showPercent val="0"/>
          <c:showBubbleSize val="0"/>
          <c:showLeaderLines val="0"/>
        </c:dLbls>
      </c:pie3DChart>
    </c:plotArea>
    <c:legend>
      <c:legendPos val="r"/>
      <c:layout/>
      <c:overlay val="0"/>
      <c:txPr>
        <a:bodyPr/>
        <a:lstStyle/>
        <a:p>
          <a:pPr>
            <a:defRPr sz="2000"/>
          </a:pPr>
          <a:endParaRPr lang="zh-CN"/>
        </a:p>
      </c:txPr>
    </c:legend>
    <c:plotVisOnly val="1"/>
    <c:dispBlanksAs val="gap"/>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5A9C0-45AF-4756-8120-C6347FD63D20}" type="doc">
      <dgm:prSet loTypeId="urn:microsoft.com/office/officeart/2008/layout/HorizontalMultiLevelHierarchy" loCatId="hierarchy" qsTypeId="urn:microsoft.com/office/officeart/2005/8/quickstyle/simple4" qsCatId="simple" csTypeId="urn:microsoft.com/office/officeart/2005/8/colors/colorful1" csCatId="colorful" phldr="1"/>
      <dgm:spPr/>
      <dgm:t>
        <a:bodyPr/>
        <a:lstStyle/>
        <a:p>
          <a:endParaRPr lang="zh-CN" altLang="en-US"/>
        </a:p>
      </dgm:t>
    </dgm:pt>
    <dgm:pt modelId="{308D936C-C762-4A17-9B92-301A2A9266E5}">
      <dgm:prSet phldrT="[文本]" custT="1"/>
      <dgm:spPr/>
      <dgm:t>
        <a:bodyPr vert="eaVert"/>
        <a:lstStyle/>
        <a:p>
          <a:r>
            <a:rPr lang="en-US" altLang="zh-CN" sz="3200" dirty="0" smtClean="0"/>
            <a:t>BI</a:t>
          </a:r>
          <a:endParaRPr lang="zh-CN" altLang="en-US" sz="3200" dirty="0"/>
        </a:p>
      </dgm:t>
    </dgm:pt>
    <dgm:pt modelId="{3964626F-2F85-4C5B-BACC-0C7A909B25F6}" type="parTrans" cxnId="{A886A96F-9D52-44B0-8BFA-33A50DDBA430}">
      <dgm:prSet/>
      <dgm:spPr/>
      <dgm:t>
        <a:bodyPr/>
        <a:lstStyle/>
        <a:p>
          <a:endParaRPr lang="zh-CN" altLang="en-US"/>
        </a:p>
      </dgm:t>
    </dgm:pt>
    <dgm:pt modelId="{5175E2A4-B130-49C4-ABDE-F44FACEBFFCE}" type="sibTrans" cxnId="{A886A96F-9D52-44B0-8BFA-33A50DDBA430}">
      <dgm:prSet/>
      <dgm:spPr/>
      <dgm:t>
        <a:bodyPr/>
        <a:lstStyle/>
        <a:p>
          <a:endParaRPr lang="zh-CN" altLang="en-US"/>
        </a:p>
      </dgm:t>
    </dgm:pt>
    <dgm:pt modelId="{568D8F93-392C-43EC-838D-7F00847896D6}">
      <dgm:prSet phldrT="[文本]" custT="1"/>
      <dgm:spPr/>
      <dgm:t>
        <a:bodyPr/>
        <a:lstStyle/>
        <a:p>
          <a:r>
            <a:rPr lang="zh-CN" altLang="en-US" sz="2400" dirty="0" smtClean="0"/>
            <a:t>表示层</a:t>
          </a:r>
          <a:endParaRPr lang="zh-CN" altLang="en-US" sz="2400" dirty="0"/>
        </a:p>
      </dgm:t>
    </dgm:pt>
    <dgm:pt modelId="{4630E487-1D4F-42F0-A103-9419780EF6BF}" type="parTrans" cxnId="{AAB12150-F2FD-4074-A053-5BCC32C5E462}">
      <dgm:prSet/>
      <dgm:spPr/>
      <dgm:t>
        <a:bodyPr/>
        <a:lstStyle/>
        <a:p>
          <a:endParaRPr lang="zh-CN" altLang="en-US"/>
        </a:p>
      </dgm:t>
    </dgm:pt>
    <dgm:pt modelId="{AD31A76A-18C2-4852-A1B7-9B38D51C2F10}" type="sibTrans" cxnId="{AAB12150-F2FD-4074-A053-5BCC32C5E462}">
      <dgm:prSet/>
      <dgm:spPr/>
      <dgm:t>
        <a:bodyPr/>
        <a:lstStyle/>
        <a:p>
          <a:endParaRPr lang="zh-CN" altLang="en-US"/>
        </a:p>
      </dgm:t>
    </dgm:pt>
    <dgm:pt modelId="{89D5E945-DAA6-4303-8EB6-27B1ADB07A47}">
      <dgm:prSet phldrT="[文本]" custT="1"/>
      <dgm:spPr/>
      <dgm:t>
        <a:bodyPr/>
        <a:lstStyle/>
        <a:p>
          <a:r>
            <a:rPr lang="zh-CN" altLang="en-US" sz="2400" dirty="0" smtClean="0"/>
            <a:t>分析层</a:t>
          </a:r>
          <a:endParaRPr lang="zh-CN" altLang="en-US" sz="2400" dirty="0"/>
        </a:p>
      </dgm:t>
    </dgm:pt>
    <dgm:pt modelId="{C0DC7370-F99C-4C8F-BAA1-0130CC042E51}" type="parTrans" cxnId="{77706491-2B6B-4821-9F5D-DE07D5C5B864}">
      <dgm:prSet/>
      <dgm:spPr/>
      <dgm:t>
        <a:bodyPr/>
        <a:lstStyle/>
        <a:p>
          <a:endParaRPr lang="zh-CN" altLang="en-US"/>
        </a:p>
      </dgm:t>
    </dgm:pt>
    <dgm:pt modelId="{45EBE24D-93F3-4A4F-9F18-4A36AE809C3A}" type="sibTrans" cxnId="{77706491-2B6B-4821-9F5D-DE07D5C5B864}">
      <dgm:prSet/>
      <dgm:spPr/>
      <dgm:t>
        <a:bodyPr/>
        <a:lstStyle/>
        <a:p>
          <a:endParaRPr lang="zh-CN" altLang="en-US"/>
        </a:p>
      </dgm:t>
    </dgm:pt>
    <dgm:pt modelId="{C4747121-F14A-4609-BE48-0435673C72DC}">
      <dgm:prSet phldrT="[文本]" custT="1"/>
      <dgm:spPr/>
      <dgm:t>
        <a:bodyPr/>
        <a:lstStyle/>
        <a:p>
          <a:r>
            <a:rPr lang="zh-CN" altLang="en-US" sz="2400" dirty="0" smtClean="0"/>
            <a:t>数据存取层</a:t>
          </a:r>
          <a:endParaRPr lang="zh-CN" altLang="en-US" sz="2400" dirty="0"/>
        </a:p>
      </dgm:t>
    </dgm:pt>
    <dgm:pt modelId="{E3E59F64-B8C9-4CC9-926C-EEB39CC2F251}" type="parTrans" cxnId="{CDCE3D42-EE70-4EF4-915A-02C567A6EA11}">
      <dgm:prSet/>
      <dgm:spPr/>
      <dgm:t>
        <a:bodyPr/>
        <a:lstStyle/>
        <a:p>
          <a:endParaRPr lang="zh-CN" altLang="en-US"/>
        </a:p>
      </dgm:t>
    </dgm:pt>
    <dgm:pt modelId="{D80293FB-E52A-4101-BC1E-594E76AB189C}" type="sibTrans" cxnId="{CDCE3D42-EE70-4EF4-915A-02C567A6EA11}">
      <dgm:prSet/>
      <dgm:spPr/>
      <dgm:t>
        <a:bodyPr/>
        <a:lstStyle/>
        <a:p>
          <a:endParaRPr lang="zh-CN" altLang="en-US"/>
        </a:p>
      </dgm:t>
    </dgm:pt>
    <dgm:pt modelId="{650E2EF3-10E2-4F00-BC79-DF8C3CB19268}">
      <dgm:prSet phldrT="[文本]" custT="1"/>
      <dgm:spPr/>
      <dgm:t>
        <a:bodyPr/>
        <a:lstStyle/>
        <a:p>
          <a:r>
            <a:rPr lang="zh-CN" altLang="en-US" sz="2400" dirty="0" smtClean="0"/>
            <a:t>数据转换层</a:t>
          </a:r>
          <a:endParaRPr lang="zh-CN" altLang="en-US" sz="2400" dirty="0"/>
        </a:p>
      </dgm:t>
    </dgm:pt>
    <dgm:pt modelId="{D8CF1E87-DB65-4E8C-A3B7-945EC5644AE9}" type="parTrans" cxnId="{7F02CC9E-13FE-4C9E-9EDC-497672F13A2F}">
      <dgm:prSet/>
      <dgm:spPr/>
      <dgm:t>
        <a:bodyPr/>
        <a:lstStyle/>
        <a:p>
          <a:endParaRPr lang="zh-CN" altLang="en-US"/>
        </a:p>
      </dgm:t>
    </dgm:pt>
    <dgm:pt modelId="{D4253371-3037-4892-B70D-10CD4D5B3866}" type="sibTrans" cxnId="{7F02CC9E-13FE-4C9E-9EDC-497672F13A2F}">
      <dgm:prSet/>
      <dgm:spPr/>
      <dgm:t>
        <a:bodyPr/>
        <a:lstStyle/>
        <a:p>
          <a:endParaRPr lang="zh-CN" altLang="en-US"/>
        </a:p>
      </dgm:t>
    </dgm:pt>
    <dgm:pt modelId="{FE594B40-EB10-46D1-864B-DCC12F63A4C7}">
      <dgm:prSet phldrT="[文本]" custT="1"/>
      <dgm:spPr/>
      <dgm:t>
        <a:bodyPr/>
        <a:lstStyle/>
        <a:p>
          <a:r>
            <a:rPr lang="zh-CN" altLang="en-US" sz="2400" dirty="0" smtClean="0"/>
            <a:t>数据源层</a:t>
          </a:r>
          <a:endParaRPr lang="zh-CN" altLang="en-US" sz="2400" dirty="0"/>
        </a:p>
      </dgm:t>
    </dgm:pt>
    <dgm:pt modelId="{51E5625E-8F78-45EB-87FC-F260C38013D4}" type="parTrans" cxnId="{B8DE48BA-046D-4CA9-BDCA-17320BE4A632}">
      <dgm:prSet/>
      <dgm:spPr/>
      <dgm:t>
        <a:bodyPr/>
        <a:lstStyle/>
        <a:p>
          <a:endParaRPr lang="zh-CN" altLang="en-US"/>
        </a:p>
      </dgm:t>
    </dgm:pt>
    <dgm:pt modelId="{C55E1920-75E5-44BA-9AC9-79570AEF0E4E}" type="sibTrans" cxnId="{B8DE48BA-046D-4CA9-BDCA-17320BE4A632}">
      <dgm:prSet/>
      <dgm:spPr/>
      <dgm:t>
        <a:bodyPr/>
        <a:lstStyle/>
        <a:p>
          <a:endParaRPr lang="zh-CN" altLang="en-US"/>
        </a:p>
      </dgm:t>
    </dgm:pt>
    <dgm:pt modelId="{F42406A0-CFEB-48E5-B88F-642F9B707720}" type="pres">
      <dgm:prSet presAssocID="{4D05A9C0-45AF-4756-8120-C6347FD63D20}" presName="Name0" presStyleCnt="0">
        <dgm:presLayoutVars>
          <dgm:chPref val="1"/>
          <dgm:dir/>
          <dgm:animOne val="branch"/>
          <dgm:animLvl val="lvl"/>
          <dgm:resizeHandles val="exact"/>
        </dgm:presLayoutVars>
      </dgm:prSet>
      <dgm:spPr/>
      <dgm:t>
        <a:bodyPr/>
        <a:lstStyle/>
        <a:p>
          <a:endParaRPr lang="zh-CN" altLang="en-US"/>
        </a:p>
      </dgm:t>
    </dgm:pt>
    <dgm:pt modelId="{5C290BB1-4D20-426B-A256-A88407B3FCDB}" type="pres">
      <dgm:prSet presAssocID="{308D936C-C762-4A17-9B92-301A2A9266E5}" presName="root1" presStyleCnt="0"/>
      <dgm:spPr/>
    </dgm:pt>
    <dgm:pt modelId="{8CE002B2-02DE-4378-8492-6C30AD30C4A7}" type="pres">
      <dgm:prSet presAssocID="{308D936C-C762-4A17-9B92-301A2A9266E5}" presName="LevelOneTextNode" presStyleLbl="node0" presStyleIdx="0" presStyleCnt="1">
        <dgm:presLayoutVars>
          <dgm:chPref val="3"/>
        </dgm:presLayoutVars>
      </dgm:prSet>
      <dgm:spPr/>
      <dgm:t>
        <a:bodyPr/>
        <a:lstStyle/>
        <a:p>
          <a:endParaRPr lang="zh-CN" altLang="en-US"/>
        </a:p>
      </dgm:t>
    </dgm:pt>
    <dgm:pt modelId="{6EF64B69-162C-4E48-BDFD-7C807199A4FE}" type="pres">
      <dgm:prSet presAssocID="{308D936C-C762-4A17-9B92-301A2A9266E5}" presName="level2hierChild" presStyleCnt="0"/>
      <dgm:spPr/>
    </dgm:pt>
    <dgm:pt modelId="{6B65828A-C629-4AFA-9350-2E5836EB4044}" type="pres">
      <dgm:prSet presAssocID="{4630E487-1D4F-42F0-A103-9419780EF6BF}" presName="conn2-1" presStyleLbl="parChTrans1D2" presStyleIdx="0" presStyleCnt="5"/>
      <dgm:spPr/>
      <dgm:t>
        <a:bodyPr/>
        <a:lstStyle/>
        <a:p>
          <a:endParaRPr lang="zh-CN" altLang="en-US"/>
        </a:p>
      </dgm:t>
    </dgm:pt>
    <dgm:pt modelId="{8FEEFA43-C61E-42FD-BBCD-2B527A0C9DE1}" type="pres">
      <dgm:prSet presAssocID="{4630E487-1D4F-42F0-A103-9419780EF6BF}" presName="connTx" presStyleLbl="parChTrans1D2" presStyleIdx="0" presStyleCnt="5"/>
      <dgm:spPr/>
      <dgm:t>
        <a:bodyPr/>
        <a:lstStyle/>
        <a:p>
          <a:endParaRPr lang="zh-CN" altLang="en-US"/>
        </a:p>
      </dgm:t>
    </dgm:pt>
    <dgm:pt modelId="{E19526BD-B378-4CC9-B1A7-3384AADEB598}" type="pres">
      <dgm:prSet presAssocID="{568D8F93-392C-43EC-838D-7F00847896D6}" presName="root2" presStyleCnt="0"/>
      <dgm:spPr/>
    </dgm:pt>
    <dgm:pt modelId="{D8E67284-5EB2-44BB-A2D6-56E260296555}" type="pres">
      <dgm:prSet presAssocID="{568D8F93-392C-43EC-838D-7F00847896D6}" presName="LevelTwoTextNode" presStyleLbl="node2" presStyleIdx="0" presStyleCnt="5" custScaleX="135392">
        <dgm:presLayoutVars>
          <dgm:chPref val="3"/>
        </dgm:presLayoutVars>
      </dgm:prSet>
      <dgm:spPr/>
      <dgm:t>
        <a:bodyPr/>
        <a:lstStyle/>
        <a:p>
          <a:endParaRPr lang="zh-CN" altLang="en-US"/>
        </a:p>
      </dgm:t>
    </dgm:pt>
    <dgm:pt modelId="{37881AE5-9D50-474E-8FFC-917C79F3B723}" type="pres">
      <dgm:prSet presAssocID="{568D8F93-392C-43EC-838D-7F00847896D6}" presName="level3hierChild" presStyleCnt="0"/>
      <dgm:spPr/>
    </dgm:pt>
    <dgm:pt modelId="{EBE888F4-B2C3-4999-ACCB-D02FA10CD40D}" type="pres">
      <dgm:prSet presAssocID="{C0DC7370-F99C-4C8F-BAA1-0130CC042E51}" presName="conn2-1" presStyleLbl="parChTrans1D2" presStyleIdx="1" presStyleCnt="5"/>
      <dgm:spPr/>
      <dgm:t>
        <a:bodyPr/>
        <a:lstStyle/>
        <a:p>
          <a:endParaRPr lang="zh-CN" altLang="en-US"/>
        </a:p>
      </dgm:t>
    </dgm:pt>
    <dgm:pt modelId="{1CBD2FF5-9476-4612-96BE-4FF415E4A3B6}" type="pres">
      <dgm:prSet presAssocID="{C0DC7370-F99C-4C8F-BAA1-0130CC042E51}" presName="connTx" presStyleLbl="parChTrans1D2" presStyleIdx="1" presStyleCnt="5"/>
      <dgm:spPr/>
      <dgm:t>
        <a:bodyPr/>
        <a:lstStyle/>
        <a:p>
          <a:endParaRPr lang="zh-CN" altLang="en-US"/>
        </a:p>
      </dgm:t>
    </dgm:pt>
    <dgm:pt modelId="{4940CBD8-80DA-4E41-A6C7-21C51C092A14}" type="pres">
      <dgm:prSet presAssocID="{89D5E945-DAA6-4303-8EB6-27B1ADB07A47}" presName="root2" presStyleCnt="0"/>
      <dgm:spPr/>
    </dgm:pt>
    <dgm:pt modelId="{326CD529-92F7-4FE6-9A64-271C8E8A43D4}" type="pres">
      <dgm:prSet presAssocID="{89D5E945-DAA6-4303-8EB6-27B1ADB07A47}" presName="LevelTwoTextNode" presStyleLbl="node2" presStyleIdx="1" presStyleCnt="5" custScaleX="135392">
        <dgm:presLayoutVars>
          <dgm:chPref val="3"/>
        </dgm:presLayoutVars>
      </dgm:prSet>
      <dgm:spPr/>
      <dgm:t>
        <a:bodyPr/>
        <a:lstStyle/>
        <a:p>
          <a:endParaRPr lang="zh-CN" altLang="en-US"/>
        </a:p>
      </dgm:t>
    </dgm:pt>
    <dgm:pt modelId="{1591D0F7-601A-4CE1-AA28-A743CEE837F7}" type="pres">
      <dgm:prSet presAssocID="{89D5E945-DAA6-4303-8EB6-27B1ADB07A47}" presName="level3hierChild" presStyleCnt="0"/>
      <dgm:spPr/>
    </dgm:pt>
    <dgm:pt modelId="{DA71151D-9322-42BF-9BD9-9E60F093FD93}" type="pres">
      <dgm:prSet presAssocID="{E3E59F64-B8C9-4CC9-926C-EEB39CC2F251}" presName="conn2-1" presStyleLbl="parChTrans1D2" presStyleIdx="2" presStyleCnt="5"/>
      <dgm:spPr/>
      <dgm:t>
        <a:bodyPr/>
        <a:lstStyle/>
        <a:p>
          <a:endParaRPr lang="zh-CN" altLang="en-US"/>
        </a:p>
      </dgm:t>
    </dgm:pt>
    <dgm:pt modelId="{2C5AF914-69F5-407E-A624-BB5689209A32}" type="pres">
      <dgm:prSet presAssocID="{E3E59F64-B8C9-4CC9-926C-EEB39CC2F251}" presName="connTx" presStyleLbl="parChTrans1D2" presStyleIdx="2" presStyleCnt="5"/>
      <dgm:spPr/>
      <dgm:t>
        <a:bodyPr/>
        <a:lstStyle/>
        <a:p>
          <a:endParaRPr lang="zh-CN" altLang="en-US"/>
        </a:p>
      </dgm:t>
    </dgm:pt>
    <dgm:pt modelId="{B3857051-EDA5-4906-978C-26975B44895F}" type="pres">
      <dgm:prSet presAssocID="{C4747121-F14A-4609-BE48-0435673C72DC}" presName="root2" presStyleCnt="0"/>
      <dgm:spPr/>
    </dgm:pt>
    <dgm:pt modelId="{D0BE1A99-CA74-48F8-9D15-152B32BB6FA5}" type="pres">
      <dgm:prSet presAssocID="{C4747121-F14A-4609-BE48-0435673C72DC}" presName="LevelTwoTextNode" presStyleLbl="node2" presStyleIdx="2" presStyleCnt="5" custScaleX="135392">
        <dgm:presLayoutVars>
          <dgm:chPref val="3"/>
        </dgm:presLayoutVars>
      </dgm:prSet>
      <dgm:spPr/>
      <dgm:t>
        <a:bodyPr/>
        <a:lstStyle/>
        <a:p>
          <a:endParaRPr lang="zh-CN" altLang="en-US"/>
        </a:p>
      </dgm:t>
    </dgm:pt>
    <dgm:pt modelId="{630F1C64-31E9-4EA0-8FE4-45AF4514046D}" type="pres">
      <dgm:prSet presAssocID="{C4747121-F14A-4609-BE48-0435673C72DC}" presName="level3hierChild" presStyleCnt="0"/>
      <dgm:spPr/>
    </dgm:pt>
    <dgm:pt modelId="{CD463EA0-9970-4FB1-B383-6E10792DA9F5}" type="pres">
      <dgm:prSet presAssocID="{D8CF1E87-DB65-4E8C-A3B7-945EC5644AE9}" presName="conn2-1" presStyleLbl="parChTrans1D2" presStyleIdx="3" presStyleCnt="5"/>
      <dgm:spPr/>
      <dgm:t>
        <a:bodyPr/>
        <a:lstStyle/>
        <a:p>
          <a:endParaRPr lang="zh-CN" altLang="en-US"/>
        </a:p>
      </dgm:t>
    </dgm:pt>
    <dgm:pt modelId="{157CE6B7-37F4-4F6C-B18D-EFF76E9BFB56}" type="pres">
      <dgm:prSet presAssocID="{D8CF1E87-DB65-4E8C-A3B7-945EC5644AE9}" presName="connTx" presStyleLbl="parChTrans1D2" presStyleIdx="3" presStyleCnt="5"/>
      <dgm:spPr/>
      <dgm:t>
        <a:bodyPr/>
        <a:lstStyle/>
        <a:p>
          <a:endParaRPr lang="zh-CN" altLang="en-US"/>
        </a:p>
      </dgm:t>
    </dgm:pt>
    <dgm:pt modelId="{DF84EB17-51A0-411B-9338-2FC25A769257}" type="pres">
      <dgm:prSet presAssocID="{650E2EF3-10E2-4F00-BC79-DF8C3CB19268}" presName="root2" presStyleCnt="0"/>
      <dgm:spPr/>
    </dgm:pt>
    <dgm:pt modelId="{84F170BC-E12C-443D-BA25-121D7D662FCA}" type="pres">
      <dgm:prSet presAssocID="{650E2EF3-10E2-4F00-BC79-DF8C3CB19268}" presName="LevelTwoTextNode" presStyleLbl="node2" presStyleIdx="3" presStyleCnt="5" custScaleX="135392">
        <dgm:presLayoutVars>
          <dgm:chPref val="3"/>
        </dgm:presLayoutVars>
      </dgm:prSet>
      <dgm:spPr/>
      <dgm:t>
        <a:bodyPr/>
        <a:lstStyle/>
        <a:p>
          <a:endParaRPr lang="zh-CN" altLang="en-US"/>
        </a:p>
      </dgm:t>
    </dgm:pt>
    <dgm:pt modelId="{35556FA0-6A1A-46AF-B3AC-A4D1D77C394F}" type="pres">
      <dgm:prSet presAssocID="{650E2EF3-10E2-4F00-BC79-DF8C3CB19268}" presName="level3hierChild" presStyleCnt="0"/>
      <dgm:spPr/>
    </dgm:pt>
    <dgm:pt modelId="{E1C41FA2-A8F3-4045-AF06-5305F5A39A01}" type="pres">
      <dgm:prSet presAssocID="{51E5625E-8F78-45EB-87FC-F260C38013D4}" presName="conn2-1" presStyleLbl="parChTrans1D2" presStyleIdx="4" presStyleCnt="5"/>
      <dgm:spPr/>
      <dgm:t>
        <a:bodyPr/>
        <a:lstStyle/>
        <a:p>
          <a:endParaRPr lang="zh-CN" altLang="en-US"/>
        </a:p>
      </dgm:t>
    </dgm:pt>
    <dgm:pt modelId="{2727BF02-B819-4C84-9B5B-C71EAB1F65F1}" type="pres">
      <dgm:prSet presAssocID="{51E5625E-8F78-45EB-87FC-F260C38013D4}" presName="connTx" presStyleLbl="parChTrans1D2" presStyleIdx="4" presStyleCnt="5"/>
      <dgm:spPr/>
      <dgm:t>
        <a:bodyPr/>
        <a:lstStyle/>
        <a:p>
          <a:endParaRPr lang="zh-CN" altLang="en-US"/>
        </a:p>
      </dgm:t>
    </dgm:pt>
    <dgm:pt modelId="{FD8C6AC6-D53F-4B10-84AA-C38986AB6547}" type="pres">
      <dgm:prSet presAssocID="{FE594B40-EB10-46D1-864B-DCC12F63A4C7}" presName="root2" presStyleCnt="0"/>
      <dgm:spPr/>
    </dgm:pt>
    <dgm:pt modelId="{5148713F-6589-45F4-9FBD-DB9CBB7B1D37}" type="pres">
      <dgm:prSet presAssocID="{FE594B40-EB10-46D1-864B-DCC12F63A4C7}" presName="LevelTwoTextNode" presStyleLbl="node2" presStyleIdx="4" presStyleCnt="5" custScaleX="135392">
        <dgm:presLayoutVars>
          <dgm:chPref val="3"/>
        </dgm:presLayoutVars>
      </dgm:prSet>
      <dgm:spPr/>
      <dgm:t>
        <a:bodyPr/>
        <a:lstStyle/>
        <a:p>
          <a:endParaRPr lang="zh-CN" altLang="en-US"/>
        </a:p>
      </dgm:t>
    </dgm:pt>
    <dgm:pt modelId="{FFC16390-48D5-4A53-BFA8-071FB9B72936}" type="pres">
      <dgm:prSet presAssocID="{FE594B40-EB10-46D1-864B-DCC12F63A4C7}" presName="level3hierChild" presStyleCnt="0"/>
      <dgm:spPr/>
    </dgm:pt>
  </dgm:ptLst>
  <dgm:cxnLst>
    <dgm:cxn modelId="{CDCE3D42-EE70-4EF4-915A-02C567A6EA11}" srcId="{308D936C-C762-4A17-9B92-301A2A9266E5}" destId="{C4747121-F14A-4609-BE48-0435673C72DC}" srcOrd="2" destOrd="0" parTransId="{E3E59F64-B8C9-4CC9-926C-EEB39CC2F251}" sibTransId="{D80293FB-E52A-4101-BC1E-594E76AB189C}"/>
    <dgm:cxn modelId="{D10BEEC1-4A53-4D6B-B2E4-D91945DC0101}" type="presOf" srcId="{D8CF1E87-DB65-4E8C-A3B7-945EC5644AE9}" destId="{CD463EA0-9970-4FB1-B383-6E10792DA9F5}" srcOrd="0" destOrd="0" presId="urn:microsoft.com/office/officeart/2008/layout/HorizontalMultiLevelHierarchy"/>
    <dgm:cxn modelId="{6A96FF79-AC9F-4F7D-8F87-E7B31E0AFD69}" type="presOf" srcId="{89D5E945-DAA6-4303-8EB6-27B1ADB07A47}" destId="{326CD529-92F7-4FE6-9A64-271C8E8A43D4}" srcOrd="0" destOrd="0" presId="urn:microsoft.com/office/officeart/2008/layout/HorizontalMultiLevelHierarchy"/>
    <dgm:cxn modelId="{51639E07-BB0E-47E0-AD01-4E0F018F9633}" type="presOf" srcId="{4630E487-1D4F-42F0-A103-9419780EF6BF}" destId="{6B65828A-C629-4AFA-9350-2E5836EB4044}" srcOrd="0" destOrd="0" presId="urn:microsoft.com/office/officeart/2008/layout/HorizontalMultiLevelHierarchy"/>
    <dgm:cxn modelId="{9F7258E2-80B9-4651-BC89-92810A016662}" type="presOf" srcId="{FE594B40-EB10-46D1-864B-DCC12F63A4C7}" destId="{5148713F-6589-45F4-9FBD-DB9CBB7B1D37}" srcOrd="0" destOrd="0" presId="urn:microsoft.com/office/officeart/2008/layout/HorizontalMultiLevelHierarchy"/>
    <dgm:cxn modelId="{416ADFC0-7323-480F-9908-FBBFE2C4922A}" type="presOf" srcId="{E3E59F64-B8C9-4CC9-926C-EEB39CC2F251}" destId="{DA71151D-9322-42BF-9BD9-9E60F093FD93}" srcOrd="0" destOrd="0" presId="urn:microsoft.com/office/officeart/2008/layout/HorizontalMultiLevelHierarchy"/>
    <dgm:cxn modelId="{DC1C8732-AE8B-44B4-9B99-C5BE9E8AC06D}" type="presOf" srcId="{4D05A9C0-45AF-4756-8120-C6347FD63D20}" destId="{F42406A0-CFEB-48E5-B88F-642F9B707720}" srcOrd="0" destOrd="0" presId="urn:microsoft.com/office/officeart/2008/layout/HorizontalMultiLevelHierarchy"/>
    <dgm:cxn modelId="{4A2BD740-547C-42E6-8FDF-454E96B9D0D8}" type="presOf" srcId="{51E5625E-8F78-45EB-87FC-F260C38013D4}" destId="{E1C41FA2-A8F3-4045-AF06-5305F5A39A01}" srcOrd="0" destOrd="0" presId="urn:microsoft.com/office/officeart/2008/layout/HorizontalMultiLevelHierarchy"/>
    <dgm:cxn modelId="{467695D9-ECF2-49FC-BF5F-070C14F07FE9}" type="presOf" srcId="{E3E59F64-B8C9-4CC9-926C-EEB39CC2F251}" destId="{2C5AF914-69F5-407E-A624-BB5689209A32}" srcOrd="1" destOrd="0" presId="urn:microsoft.com/office/officeart/2008/layout/HorizontalMultiLevelHierarchy"/>
    <dgm:cxn modelId="{AAB12150-F2FD-4074-A053-5BCC32C5E462}" srcId="{308D936C-C762-4A17-9B92-301A2A9266E5}" destId="{568D8F93-392C-43EC-838D-7F00847896D6}" srcOrd="0" destOrd="0" parTransId="{4630E487-1D4F-42F0-A103-9419780EF6BF}" sibTransId="{AD31A76A-18C2-4852-A1B7-9B38D51C2F10}"/>
    <dgm:cxn modelId="{29288F7C-8068-417E-A3B4-EB3EF4FDFF93}" type="presOf" srcId="{650E2EF3-10E2-4F00-BC79-DF8C3CB19268}" destId="{84F170BC-E12C-443D-BA25-121D7D662FCA}" srcOrd="0" destOrd="0" presId="urn:microsoft.com/office/officeart/2008/layout/HorizontalMultiLevelHierarchy"/>
    <dgm:cxn modelId="{77706491-2B6B-4821-9F5D-DE07D5C5B864}" srcId="{308D936C-C762-4A17-9B92-301A2A9266E5}" destId="{89D5E945-DAA6-4303-8EB6-27B1ADB07A47}" srcOrd="1" destOrd="0" parTransId="{C0DC7370-F99C-4C8F-BAA1-0130CC042E51}" sibTransId="{45EBE24D-93F3-4A4F-9F18-4A36AE809C3A}"/>
    <dgm:cxn modelId="{3CA3C17E-EB2F-454A-9ADD-0EE32C677F53}" type="presOf" srcId="{D8CF1E87-DB65-4E8C-A3B7-945EC5644AE9}" destId="{157CE6B7-37F4-4F6C-B18D-EFF76E9BFB56}" srcOrd="1" destOrd="0" presId="urn:microsoft.com/office/officeart/2008/layout/HorizontalMultiLevelHierarchy"/>
    <dgm:cxn modelId="{3E94A728-3519-4757-9FEA-73AAE020E450}" type="presOf" srcId="{C0DC7370-F99C-4C8F-BAA1-0130CC042E51}" destId="{1CBD2FF5-9476-4612-96BE-4FF415E4A3B6}" srcOrd="1" destOrd="0" presId="urn:microsoft.com/office/officeart/2008/layout/HorizontalMultiLevelHierarchy"/>
    <dgm:cxn modelId="{7F02CC9E-13FE-4C9E-9EDC-497672F13A2F}" srcId="{308D936C-C762-4A17-9B92-301A2A9266E5}" destId="{650E2EF3-10E2-4F00-BC79-DF8C3CB19268}" srcOrd="3" destOrd="0" parTransId="{D8CF1E87-DB65-4E8C-A3B7-945EC5644AE9}" sibTransId="{D4253371-3037-4892-B70D-10CD4D5B3866}"/>
    <dgm:cxn modelId="{591A112B-1036-4751-BCEB-81BB83853068}" type="presOf" srcId="{C0DC7370-F99C-4C8F-BAA1-0130CC042E51}" destId="{EBE888F4-B2C3-4999-ACCB-D02FA10CD40D}" srcOrd="0" destOrd="0" presId="urn:microsoft.com/office/officeart/2008/layout/HorizontalMultiLevelHierarchy"/>
    <dgm:cxn modelId="{866134BD-9847-4EDA-B155-B6F13E38ADF8}" type="presOf" srcId="{51E5625E-8F78-45EB-87FC-F260C38013D4}" destId="{2727BF02-B819-4C84-9B5B-C71EAB1F65F1}" srcOrd="1" destOrd="0" presId="urn:microsoft.com/office/officeart/2008/layout/HorizontalMultiLevelHierarchy"/>
    <dgm:cxn modelId="{D3069659-EEF9-4AD3-A45B-76EA0804D3CF}" type="presOf" srcId="{568D8F93-392C-43EC-838D-7F00847896D6}" destId="{D8E67284-5EB2-44BB-A2D6-56E260296555}" srcOrd="0" destOrd="0" presId="urn:microsoft.com/office/officeart/2008/layout/HorizontalMultiLevelHierarchy"/>
    <dgm:cxn modelId="{7CFBA6A7-51E8-4DBD-A969-3C7F28E76813}" type="presOf" srcId="{4630E487-1D4F-42F0-A103-9419780EF6BF}" destId="{8FEEFA43-C61E-42FD-BBCD-2B527A0C9DE1}" srcOrd="1" destOrd="0" presId="urn:microsoft.com/office/officeart/2008/layout/HorizontalMultiLevelHierarchy"/>
    <dgm:cxn modelId="{A886A96F-9D52-44B0-8BFA-33A50DDBA430}" srcId="{4D05A9C0-45AF-4756-8120-C6347FD63D20}" destId="{308D936C-C762-4A17-9B92-301A2A9266E5}" srcOrd="0" destOrd="0" parTransId="{3964626F-2F85-4C5B-BACC-0C7A909B25F6}" sibTransId="{5175E2A4-B130-49C4-ABDE-F44FACEBFFCE}"/>
    <dgm:cxn modelId="{41F2F50B-10BC-4C0C-88C9-DBABBD17308F}" type="presOf" srcId="{C4747121-F14A-4609-BE48-0435673C72DC}" destId="{D0BE1A99-CA74-48F8-9D15-152B32BB6FA5}" srcOrd="0" destOrd="0" presId="urn:microsoft.com/office/officeart/2008/layout/HorizontalMultiLevelHierarchy"/>
    <dgm:cxn modelId="{B8DE48BA-046D-4CA9-BDCA-17320BE4A632}" srcId="{308D936C-C762-4A17-9B92-301A2A9266E5}" destId="{FE594B40-EB10-46D1-864B-DCC12F63A4C7}" srcOrd="4" destOrd="0" parTransId="{51E5625E-8F78-45EB-87FC-F260C38013D4}" sibTransId="{C55E1920-75E5-44BA-9AC9-79570AEF0E4E}"/>
    <dgm:cxn modelId="{3F383BA9-08F4-409A-A74D-7FCD461705B0}" type="presOf" srcId="{308D936C-C762-4A17-9B92-301A2A9266E5}" destId="{8CE002B2-02DE-4378-8492-6C30AD30C4A7}" srcOrd="0" destOrd="0" presId="urn:microsoft.com/office/officeart/2008/layout/HorizontalMultiLevelHierarchy"/>
    <dgm:cxn modelId="{E90E4ED8-6093-4592-A345-6E4A6D5A57A8}" type="presParOf" srcId="{F42406A0-CFEB-48E5-B88F-642F9B707720}" destId="{5C290BB1-4D20-426B-A256-A88407B3FCDB}" srcOrd="0" destOrd="0" presId="urn:microsoft.com/office/officeart/2008/layout/HorizontalMultiLevelHierarchy"/>
    <dgm:cxn modelId="{50394258-4FE7-4465-A8CF-5930F67E641F}" type="presParOf" srcId="{5C290BB1-4D20-426B-A256-A88407B3FCDB}" destId="{8CE002B2-02DE-4378-8492-6C30AD30C4A7}" srcOrd="0" destOrd="0" presId="urn:microsoft.com/office/officeart/2008/layout/HorizontalMultiLevelHierarchy"/>
    <dgm:cxn modelId="{5413FD53-021A-46D5-A838-EA9482A5AE78}" type="presParOf" srcId="{5C290BB1-4D20-426B-A256-A88407B3FCDB}" destId="{6EF64B69-162C-4E48-BDFD-7C807199A4FE}" srcOrd="1" destOrd="0" presId="urn:microsoft.com/office/officeart/2008/layout/HorizontalMultiLevelHierarchy"/>
    <dgm:cxn modelId="{52738C95-778E-4CCA-B9FE-83FCA938E99F}" type="presParOf" srcId="{6EF64B69-162C-4E48-BDFD-7C807199A4FE}" destId="{6B65828A-C629-4AFA-9350-2E5836EB4044}" srcOrd="0" destOrd="0" presId="urn:microsoft.com/office/officeart/2008/layout/HorizontalMultiLevelHierarchy"/>
    <dgm:cxn modelId="{951EEE57-916F-4138-93F8-E520C78DA0D5}" type="presParOf" srcId="{6B65828A-C629-4AFA-9350-2E5836EB4044}" destId="{8FEEFA43-C61E-42FD-BBCD-2B527A0C9DE1}" srcOrd="0" destOrd="0" presId="urn:microsoft.com/office/officeart/2008/layout/HorizontalMultiLevelHierarchy"/>
    <dgm:cxn modelId="{A5275929-2965-44CD-9C23-1A7F02047BDE}" type="presParOf" srcId="{6EF64B69-162C-4E48-BDFD-7C807199A4FE}" destId="{E19526BD-B378-4CC9-B1A7-3384AADEB598}" srcOrd="1" destOrd="0" presId="urn:microsoft.com/office/officeart/2008/layout/HorizontalMultiLevelHierarchy"/>
    <dgm:cxn modelId="{BCE16EA1-783C-4B92-849A-B5EA0BE264B4}" type="presParOf" srcId="{E19526BD-B378-4CC9-B1A7-3384AADEB598}" destId="{D8E67284-5EB2-44BB-A2D6-56E260296555}" srcOrd="0" destOrd="0" presId="urn:microsoft.com/office/officeart/2008/layout/HorizontalMultiLevelHierarchy"/>
    <dgm:cxn modelId="{6037617E-7718-40A5-B03A-FD7448790A92}" type="presParOf" srcId="{E19526BD-B378-4CC9-B1A7-3384AADEB598}" destId="{37881AE5-9D50-474E-8FFC-917C79F3B723}" srcOrd="1" destOrd="0" presId="urn:microsoft.com/office/officeart/2008/layout/HorizontalMultiLevelHierarchy"/>
    <dgm:cxn modelId="{98BAD6AA-39E7-4467-A616-FCD41E97702D}" type="presParOf" srcId="{6EF64B69-162C-4E48-BDFD-7C807199A4FE}" destId="{EBE888F4-B2C3-4999-ACCB-D02FA10CD40D}" srcOrd="2" destOrd="0" presId="urn:microsoft.com/office/officeart/2008/layout/HorizontalMultiLevelHierarchy"/>
    <dgm:cxn modelId="{DD1970CE-3367-407C-AA57-A5744928BAF7}" type="presParOf" srcId="{EBE888F4-B2C3-4999-ACCB-D02FA10CD40D}" destId="{1CBD2FF5-9476-4612-96BE-4FF415E4A3B6}" srcOrd="0" destOrd="0" presId="urn:microsoft.com/office/officeart/2008/layout/HorizontalMultiLevelHierarchy"/>
    <dgm:cxn modelId="{02439932-0B52-44E6-B091-A62A4FF8C551}" type="presParOf" srcId="{6EF64B69-162C-4E48-BDFD-7C807199A4FE}" destId="{4940CBD8-80DA-4E41-A6C7-21C51C092A14}" srcOrd="3" destOrd="0" presId="urn:microsoft.com/office/officeart/2008/layout/HorizontalMultiLevelHierarchy"/>
    <dgm:cxn modelId="{A060F436-756B-436D-A4FD-E68E92768C91}" type="presParOf" srcId="{4940CBD8-80DA-4E41-A6C7-21C51C092A14}" destId="{326CD529-92F7-4FE6-9A64-271C8E8A43D4}" srcOrd="0" destOrd="0" presId="urn:microsoft.com/office/officeart/2008/layout/HorizontalMultiLevelHierarchy"/>
    <dgm:cxn modelId="{6CFFE411-A7C8-4CAA-A473-8ECBB8CAB870}" type="presParOf" srcId="{4940CBD8-80DA-4E41-A6C7-21C51C092A14}" destId="{1591D0F7-601A-4CE1-AA28-A743CEE837F7}" srcOrd="1" destOrd="0" presId="urn:microsoft.com/office/officeart/2008/layout/HorizontalMultiLevelHierarchy"/>
    <dgm:cxn modelId="{AB23CB62-ACB1-495D-A132-EBEC5302C16B}" type="presParOf" srcId="{6EF64B69-162C-4E48-BDFD-7C807199A4FE}" destId="{DA71151D-9322-42BF-9BD9-9E60F093FD93}" srcOrd="4" destOrd="0" presId="urn:microsoft.com/office/officeart/2008/layout/HorizontalMultiLevelHierarchy"/>
    <dgm:cxn modelId="{3B306471-19E1-46F5-B93C-FEA824A2A7DB}" type="presParOf" srcId="{DA71151D-9322-42BF-9BD9-9E60F093FD93}" destId="{2C5AF914-69F5-407E-A624-BB5689209A32}" srcOrd="0" destOrd="0" presId="urn:microsoft.com/office/officeart/2008/layout/HorizontalMultiLevelHierarchy"/>
    <dgm:cxn modelId="{A8D303BB-7824-4660-9181-0F871D077890}" type="presParOf" srcId="{6EF64B69-162C-4E48-BDFD-7C807199A4FE}" destId="{B3857051-EDA5-4906-978C-26975B44895F}" srcOrd="5" destOrd="0" presId="urn:microsoft.com/office/officeart/2008/layout/HorizontalMultiLevelHierarchy"/>
    <dgm:cxn modelId="{F3C46A18-EF30-40E2-A2A9-5A4C98A1FDAB}" type="presParOf" srcId="{B3857051-EDA5-4906-978C-26975B44895F}" destId="{D0BE1A99-CA74-48F8-9D15-152B32BB6FA5}" srcOrd="0" destOrd="0" presId="urn:microsoft.com/office/officeart/2008/layout/HorizontalMultiLevelHierarchy"/>
    <dgm:cxn modelId="{DD272999-BBD5-4883-B91A-B665CE165E16}" type="presParOf" srcId="{B3857051-EDA5-4906-978C-26975B44895F}" destId="{630F1C64-31E9-4EA0-8FE4-45AF4514046D}" srcOrd="1" destOrd="0" presId="urn:microsoft.com/office/officeart/2008/layout/HorizontalMultiLevelHierarchy"/>
    <dgm:cxn modelId="{58AC2B58-32AF-4808-BF9D-374E2A280892}" type="presParOf" srcId="{6EF64B69-162C-4E48-BDFD-7C807199A4FE}" destId="{CD463EA0-9970-4FB1-B383-6E10792DA9F5}" srcOrd="6" destOrd="0" presId="urn:microsoft.com/office/officeart/2008/layout/HorizontalMultiLevelHierarchy"/>
    <dgm:cxn modelId="{DD59C670-B7B4-4D86-BC42-442AAE2E5BD5}" type="presParOf" srcId="{CD463EA0-9970-4FB1-B383-6E10792DA9F5}" destId="{157CE6B7-37F4-4F6C-B18D-EFF76E9BFB56}" srcOrd="0" destOrd="0" presId="urn:microsoft.com/office/officeart/2008/layout/HorizontalMultiLevelHierarchy"/>
    <dgm:cxn modelId="{F87BFA5A-0818-4D5A-B86B-1D1CFA17E3C4}" type="presParOf" srcId="{6EF64B69-162C-4E48-BDFD-7C807199A4FE}" destId="{DF84EB17-51A0-411B-9338-2FC25A769257}" srcOrd="7" destOrd="0" presId="urn:microsoft.com/office/officeart/2008/layout/HorizontalMultiLevelHierarchy"/>
    <dgm:cxn modelId="{5D508F75-28B4-4D50-A55D-03A3C816A31E}" type="presParOf" srcId="{DF84EB17-51A0-411B-9338-2FC25A769257}" destId="{84F170BC-E12C-443D-BA25-121D7D662FCA}" srcOrd="0" destOrd="0" presId="urn:microsoft.com/office/officeart/2008/layout/HorizontalMultiLevelHierarchy"/>
    <dgm:cxn modelId="{56D35312-BED4-41FF-B0A9-3B5FDFD374E4}" type="presParOf" srcId="{DF84EB17-51A0-411B-9338-2FC25A769257}" destId="{35556FA0-6A1A-46AF-B3AC-A4D1D77C394F}" srcOrd="1" destOrd="0" presId="urn:microsoft.com/office/officeart/2008/layout/HorizontalMultiLevelHierarchy"/>
    <dgm:cxn modelId="{54FB294D-9744-4703-A73D-A6627A6DF625}" type="presParOf" srcId="{6EF64B69-162C-4E48-BDFD-7C807199A4FE}" destId="{E1C41FA2-A8F3-4045-AF06-5305F5A39A01}" srcOrd="8" destOrd="0" presId="urn:microsoft.com/office/officeart/2008/layout/HorizontalMultiLevelHierarchy"/>
    <dgm:cxn modelId="{CAB1179E-61E7-488A-AF13-B117FEB2B5DB}" type="presParOf" srcId="{E1C41FA2-A8F3-4045-AF06-5305F5A39A01}" destId="{2727BF02-B819-4C84-9B5B-C71EAB1F65F1}" srcOrd="0" destOrd="0" presId="urn:microsoft.com/office/officeart/2008/layout/HorizontalMultiLevelHierarchy"/>
    <dgm:cxn modelId="{362CB51E-7DAC-422E-B413-E174CD02F4B5}" type="presParOf" srcId="{6EF64B69-162C-4E48-BDFD-7C807199A4FE}" destId="{FD8C6AC6-D53F-4B10-84AA-C38986AB6547}" srcOrd="9" destOrd="0" presId="urn:microsoft.com/office/officeart/2008/layout/HorizontalMultiLevelHierarchy"/>
    <dgm:cxn modelId="{4D1C83C5-CD1B-4EB1-9F5C-A5913CE0CB21}" type="presParOf" srcId="{FD8C6AC6-D53F-4B10-84AA-C38986AB6547}" destId="{5148713F-6589-45F4-9FBD-DB9CBB7B1D37}" srcOrd="0" destOrd="0" presId="urn:microsoft.com/office/officeart/2008/layout/HorizontalMultiLevelHierarchy"/>
    <dgm:cxn modelId="{3CDCA8AD-1307-4E94-9798-E8D1C7B31AA8}" type="presParOf" srcId="{FD8C6AC6-D53F-4B10-84AA-C38986AB6547}" destId="{FFC16390-48D5-4A53-BFA8-071FB9B72936}"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652C02-278C-4EB4-9AE8-53BB5DDAE47C}" type="doc">
      <dgm:prSet loTypeId="urn:microsoft.com/office/officeart/2005/8/layout/gear1" loCatId="process" qsTypeId="urn:microsoft.com/office/officeart/2005/8/quickstyle/simple1" qsCatId="simple" csTypeId="urn:microsoft.com/office/officeart/2005/8/colors/accent1_2" csCatId="accent1" phldr="1"/>
      <dgm:spPr/>
    </dgm:pt>
    <dgm:pt modelId="{2484127D-51A3-4131-AB63-A851742A133F}">
      <dgm:prSet phldrT="[文本]"/>
      <dgm:spPr>
        <a:solidFill>
          <a:srgbClr val="FFFF00"/>
        </a:solidFill>
      </dgm:spPr>
      <dgm:t>
        <a:bodyPr/>
        <a:lstStyle/>
        <a:p>
          <a:r>
            <a:rPr lang="zh-CN" altLang="en-US" b="1" dirty="0" smtClean="0">
              <a:solidFill>
                <a:schemeClr val="bg1"/>
              </a:solidFill>
            </a:rPr>
            <a:t>数据挖掘</a:t>
          </a:r>
          <a:endParaRPr lang="zh-CN" altLang="en-US" b="1" dirty="0">
            <a:solidFill>
              <a:schemeClr val="bg1"/>
            </a:solidFill>
          </a:endParaRPr>
        </a:p>
      </dgm:t>
    </dgm:pt>
    <dgm:pt modelId="{17F0B850-4ECD-4B19-8526-457EEA714154}" type="parTrans" cxnId="{F130086F-7238-45C8-BD59-32A0A9B640D0}">
      <dgm:prSet/>
      <dgm:spPr/>
      <dgm:t>
        <a:bodyPr/>
        <a:lstStyle/>
        <a:p>
          <a:endParaRPr lang="zh-CN" altLang="en-US"/>
        </a:p>
      </dgm:t>
    </dgm:pt>
    <dgm:pt modelId="{D3102F3B-569D-431E-98DB-CCBC06CAE920}" type="sibTrans" cxnId="{F130086F-7238-45C8-BD59-32A0A9B640D0}">
      <dgm:prSet/>
      <dgm:spPr/>
      <dgm:t>
        <a:bodyPr/>
        <a:lstStyle/>
        <a:p>
          <a:endParaRPr lang="zh-CN" altLang="en-US"/>
        </a:p>
      </dgm:t>
    </dgm:pt>
    <dgm:pt modelId="{4B968225-F962-4525-BB35-4E52AEA4022C}">
      <dgm:prSet phldrT="[文本]"/>
      <dgm:spPr>
        <a:solidFill>
          <a:srgbClr val="7030A0"/>
        </a:solidFill>
      </dgm:spPr>
      <dgm:t>
        <a:bodyPr/>
        <a:lstStyle/>
        <a:p>
          <a:r>
            <a:rPr lang="en-US" altLang="zh-CN" b="1" dirty="0" smtClean="0"/>
            <a:t>OLAP</a:t>
          </a:r>
          <a:endParaRPr lang="zh-CN" altLang="en-US" b="1" dirty="0"/>
        </a:p>
      </dgm:t>
    </dgm:pt>
    <dgm:pt modelId="{4626DF3C-9575-4141-A891-63A7C5391257}" type="parTrans" cxnId="{919487E3-ECD9-4AC2-B2A9-2A1D0FB7F133}">
      <dgm:prSet/>
      <dgm:spPr/>
      <dgm:t>
        <a:bodyPr/>
        <a:lstStyle/>
        <a:p>
          <a:endParaRPr lang="zh-CN" altLang="en-US"/>
        </a:p>
      </dgm:t>
    </dgm:pt>
    <dgm:pt modelId="{EFA24422-0A5B-4F54-9B87-9A5E29E4AC24}" type="sibTrans" cxnId="{919487E3-ECD9-4AC2-B2A9-2A1D0FB7F133}">
      <dgm:prSet/>
      <dgm:spPr/>
      <dgm:t>
        <a:bodyPr/>
        <a:lstStyle/>
        <a:p>
          <a:endParaRPr lang="zh-CN" altLang="en-US"/>
        </a:p>
      </dgm:t>
    </dgm:pt>
    <dgm:pt modelId="{44C5B488-D5EC-46D0-87B6-BA5C56A5737A}">
      <dgm:prSet phldrT="[文本]"/>
      <dgm:spPr>
        <a:solidFill>
          <a:srgbClr val="00B050"/>
        </a:solidFill>
      </dgm:spPr>
      <dgm:t>
        <a:bodyPr/>
        <a:lstStyle/>
        <a:p>
          <a:r>
            <a:rPr lang="zh-CN" altLang="en-US" b="1" dirty="0" smtClean="0"/>
            <a:t>分析</a:t>
          </a:r>
          <a:endParaRPr lang="zh-CN" altLang="en-US" b="1" dirty="0"/>
        </a:p>
      </dgm:t>
    </dgm:pt>
    <dgm:pt modelId="{630F9170-46AB-436D-A8CC-FFB9B353E5E9}" type="parTrans" cxnId="{8963AC04-22C6-445B-B2F3-4BA0255722CF}">
      <dgm:prSet/>
      <dgm:spPr/>
      <dgm:t>
        <a:bodyPr/>
        <a:lstStyle/>
        <a:p>
          <a:endParaRPr lang="zh-CN" altLang="en-US"/>
        </a:p>
      </dgm:t>
    </dgm:pt>
    <dgm:pt modelId="{7833D329-E051-4DF7-88AB-16B1F5E5A51D}" type="sibTrans" cxnId="{8963AC04-22C6-445B-B2F3-4BA0255722CF}">
      <dgm:prSet/>
      <dgm:spPr/>
      <dgm:t>
        <a:bodyPr/>
        <a:lstStyle/>
        <a:p>
          <a:endParaRPr lang="zh-CN" altLang="en-US"/>
        </a:p>
      </dgm:t>
    </dgm:pt>
    <dgm:pt modelId="{C0824347-7EAD-48C5-9633-31B60FC05C04}" type="pres">
      <dgm:prSet presAssocID="{49652C02-278C-4EB4-9AE8-53BB5DDAE47C}" presName="composite" presStyleCnt="0">
        <dgm:presLayoutVars>
          <dgm:chMax val="3"/>
          <dgm:animLvl val="lvl"/>
          <dgm:resizeHandles val="exact"/>
        </dgm:presLayoutVars>
      </dgm:prSet>
      <dgm:spPr/>
    </dgm:pt>
    <dgm:pt modelId="{4016CC09-F446-4096-BEA3-8B65F3185B61}" type="pres">
      <dgm:prSet presAssocID="{2484127D-51A3-4131-AB63-A851742A133F}" presName="gear1" presStyleLbl="node1" presStyleIdx="0" presStyleCnt="3" custScaleX="114524">
        <dgm:presLayoutVars>
          <dgm:chMax val="1"/>
          <dgm:bulletEnabled val="1"/>
        </dgm:presLayoutVars>
      </dgm:prSet>
      <dgm:spPr/>
      <dgm:t>
        <a:bodyPr/>
        <a:lstStyle/>
        <a:p>
          <a:endParaRPr lang="zh-CN" altLang="en-US"/>
        </a:p>
      </dgm:t>
    </dgm:pt>
    <dgm:pt modelId="{EF146661-D386-440E-BAD4-149E67905D34}" type="pres">
      <dgm:prSet presAssocID="{2484127D-51A3-4131-AB63-A851742A133F}" presName="gear1srcNode" presStyleLbl="node1" presStyleIdx="0" presStyleCnt="3"/>
      <dgm:spPr/>
      <dgm:t>
        <a:bodyPr/>
        <a:lstStyle/>
        <a:p>
          <a:endParaRPr lang="zh-CN" altLang="en-US"/>
        </a:p>
      </dgm:t>
    </dgm:pt>
    <dgm:pt modelId="{B73247CE-7BA1-44E2-8D53-C786C7A42C92}" type="pres">
      <dgm:prSet presAssocID="{2484127D-51A3-4131-AB63-A851742A133F}" presName="gear1dstNode" presStyleLbl="node1" presStyleIdx="0" presStyleCnt="3"/>
      <dgm:spPr/>
      <dgm:t>
        <a:bodyPr/>
        <a:lstStyle/>
        <a:p>
          <a:endParaRPr lang="zh-CN" altLang="en-US"/>
        </a:p>
      </dgm:t>
    </dgm:pt>
    <dgm:pt modelId="{120C9185-EC8C-47A5-8309-3D67D6D76605}" type="pres">
      <dgm:prSet presAssocID="{4B968225-F962-4525-BB35-4E52AEA4022C}" presName="gear2" presStyleLbl="node1" presStyleIdx="1" presStyleCnt="3">
        <dgm:presLayoutVars>
          <dgm:chMax val="1"/>
          <dgm:bulletEnabled val="1"/>
        </dgm:presLayoutVars>
      </dgm:prSet>
      <dgm:spPr/>
      <dgm:t>
        <a:bodyPr/>
        <a:lstStyle/>
        <a:p>
          <a:endParaRPr lang="zh-CN" altLang="en-US"/>
        </a:p>
      </dgm:t>
    </dgm:pt>
    <dgm:pt modelId="{D8B55F0A-80D9-4083-BB8B-567964304697}" type="pres">
      <dgm:prSet presAssocID="{4B968225-F962-4525-BB35-4E52AEA4022C}" presName="gear2srcNode" presStyleLbl="node1" presStyleIdx="1" presStyleCnt="3"/>
      <dgm:spPr/>
      <dgm:t>
        <a:bodyPr/>
        <a:lstStyle/>
        <a:p>
          <a:endParaRPr lang="zh-CN" altLang="en-US"/>
        </a:p>
      </dgm:t>
    </dgm:pt>
    <dgm:pt modelId="{BB4DDB21-8373-4E3A-98E7-05B11194CB4E}" type="pres">
      <dgm:prSet presAssocID="{4B968225-F962-4525-BB35-4E52AEA4022C}" presName="gear2dstNode" presStyleLbl="node1" presStyleIdx="1" presStyleCnt="3"/>
      <dgm:spPr/>
      <dgm:t>
        <a:bodyPr/>
        <a:lstStyle/>
        <a:p>
          <a:endParaRPr lang="zh-CN" altLang="en-US"/>
        </a:p>
      </dgm:t>
    </dgm:pt>
    <dgm:pt modelId="{94FE2DF3-1027-43E8-BBC4-5E5B2C25D5AC}" type="pres">
      <dgm:prSet presAssocID="{44C5B488-D5EC-46D0-87B6-BA5C56A5737A}" presName="gear3" presStyleLbl="node1" presStyleIdx="2" presStyleCnt="3"/>
      <dgm:spPr/>
      <dgm:t>
        <a:bodyPr/>
        <a:lstStyle/>
        <a:p>
          <a:endParaRPr lang="zh-CN" altLang="en-US"/>
        </a:p>
      </dgm:t>
    </dgm:pt>
    <dgm:pt modelId="{512FE2B3-2BA6-482D-BFE4-3BC4E4EB262F}" type="pres">
      <dgm:prSet presAssocID="{44C5B488-D5EC-46D0-87B6-BA5C56A5737A}" presName="gear3tx" presStyleLbl="node1" presStyleIdx="2" presStyleCnt="3">
        <dgm:presLayoutVars>
          <dgm:chMax val="1"/>
          <dgm:bulletEnabled val="1"/>
        </dgm:presLayoutVars>
      </dgm:prSet>
      <dgm:spPr/>
      <dgm:t>
        <a:bodyPr/>
        <a:lstStyle/>
        <a:p>
          <a:endParaRPr lang="zh-CN" altLang="en-US"/>
        </a:p>
      </dgm:t>
    </dgm:pt>
    <dgm:pt modelId="{226F7481-A6A5-42AD-8241-2965C74A1530}" type="pres">
      <dgm:prSet presAssocID="{44C5B488-D5EC-46D0-87B6-BA5C56A5737A}" presName="gear3srcNode" presStyleLbl="node1" presStyleIdx="2" presStyleCnt="3"/>
      <dgm:spPr/>
      <dgm:t>
        <a:bodyPr/>
        <a:lstStyle/>
        <a:p>
          <a:endParaRPr lang="zh-CN" altLang="en-US"/>
        </a:p>
      </dgm:t>
    </dgm:pt>
    <dgm:pt modelId="{22CBCE64-49F1-4044-A740-41565EAFAF26}" type="pres">
      <dgm:prSet presAssocID="{44C5B488-D5EC-46D0-87B6-BA5C56A5737A}" presName="gear3dstNode" presStyleLbl="node1" presStyleIdx="2" presStyleCnt="3"/>
      <dgm:spPr/>
      <dgm:t>
        <a:bodyPr/>
        <a:lstStyle/>
        <a:p>
          <a:endParaRPr lang="zh-CN" altLang="en-US"/>
        </a:p>
      </dgm:t>
    </dgm:pt>
    <dgm:pt modelId="{D88ECD11-5120-4CB8-A9EC-BE7FF8DFA411}" type="pres">
      <dgm:prSet presAssocID="{D3102F3B-569D-431E-98DB-CCBC06CAE920}" presName="connector1" presStyleLbl="sibTrans2D1" presStyleIdx="0" presStyleCnt="3"/>
      <dgm:spPr/>
      <dgm:t>
        <a:bodyPr/>
        <a:lstStyle/>
        <a:p>
          <a:endParaRPr lang="zh-CN" altLang="en-US"/>
        </a:p>
      </dgm:t>
    </dgm:pt>
    <dgm:pt modelId="{C35043B6-E221-4C2E-BDC9-C0ECE71E75F1}" type="pres">
      <dgm:prSet presAssocID="{EFA24422-0A5B-4F54-9B87-9A5E29E4AC24}" presName="connector2" presStyleLbl="sibTrans2D1" presStyleIdx="1" presStyleCnt="3"/>
      <dgm:spPr/>
      <dgm:t>
        <a:bodyPr/>
        <a:lstStyle/>
        <a:p>
          <a:endParaRPr lang="zh-CN" altLang="en-US"/>
        </a:p>
      </dgm:t>
    </dgm:pt>
    <dgm:pt modelId="{6A85B154-1BED-45DA-A2B2-6E4EEF91778E}" type="pres">
      <dgm:prSet presAssocID="{7833D329-E051-4DF7-88AB-16B1F5E5A51D}" presName="connector3" presStyleLbl="sibTrans2D1" presStyleIdx="2" presStyleCnt="3"/>
      <dgm:spPr/>
      <dgm:t>
        <a:bodyPr/>
        <a:lstStyle/>
        <a:p>
          <a:endParaRPr lang="zh-CN" altLang="en-US"/>
        </a:p>
      </dgm:t>
    </dgm:pt>
  </dgm:ptLst>
  <dgm:cxnLst>
    <dgm:cxn modelId="{C89B6367-99A3-4529-8DCB-5B0FA3FA8B8E}" type="presOf" srcId="{2484127D-51A3-4131-AB63-A851742A133F}" destId="{B73247CE-7BA1-44E2-8D53-C786C7A42C92}" srcOrd="2" destOrd="0" presId="urn:microsoft.com/office/officeart/2005/8/layout/gear1"/>
    <dgm:cxn modelId="{4E9FC048-2BBD-40A8-A362-8E7F5FE4F115}" type="presOf" srcId="{44C5B488-D5EC-46D0-87B6-BA5C56A5737A}" destId="{512FE2B3-2BA6-482D-BFE4-3BC4E4EB262F}" srcOrd="1" destOrd="0" presId="urn:microsoft.com/office/officeart/2005/8/layout/gear1"/>
    <dgm:cxn modelId="{F17A8141-B94A-4095-97FD-3EFCE39402EC}" type="presOf" srcId="{2484127D-51A3-4131-AB63-A851742A133F}" destId="{4016CC09-F446-4096-BEA3-8B65F3185B61}" srcOrd="0" destOrd="0" presId="urn:microsoft.com/office/officeart/2005/8/layout/gear1"/>
    <dgm:cxn modelId="{90BBAC69-AAC9-418D-8525-D80FDECF7EEB}" type="presOf" srcId="{4B968225-F962-4525-BB35-4E52AEA4022C}" destId="{120C9185-EC8C-47A5-8309-3D67D6D76605}" srcOrd="0" destOrd="0" presId="urn:microsoft.com/office/officeart/2005/8/layout/gear1"/>
    <dgm:cxn modelId="{B07BB0CB-3323-4132-8BBF-C9B0417CB5EC}" type="presOf" srcId="{4B968225-F962-4525-BB35-4E52AEA4022C}" destId="{D8B55F0A-80D9-4083-BB8B-567964304697}" srcOrd="1" destOrd="0" presId="urn:microsoft.com/office/officeart/2005/8/layout/gear1"/>
    <dgm:cxn modelId="{4BCB0D5A-E0E5-4E96-AF13-A5FE10E3D8B7}" type="presOf" srcId="{44C5B488-D5EC-46D0-87B6-BA5C56A5737A}" destId="{226F7481-A6A5-42AD-8241-2965C74A1530}" srcOrd="2" destOrd="0" presId="urn:microsoft.com/office/officeart/2005/8/layout/gear1"/>
    <dgm:cxn modelId="{EA5D7C86-4FA8-4E0A-B73E-19D0A8FBADB0}" type="presOf" srcId="{7833D329-E051-4DF7-88AB-16B1F5E5A51D}" destId="{6A85B154-1BED-45DA-A2B2-6E4EEF91778E}" srcOrd="0" destOrd="0" presId="urn:microsoft.com/office/officeart/2005/8/layout/gear1"/>
    <dgm:cxn modelId="{8E4A4BEF-DD37-483C-A740-16A599AACDF6}" type="presOf" srcId="{2484127D-51A3-4131-AB63-A851742A133F}" destId="{EF146661-D386-440E-BAD4-149E67905D34}" srcOrd="1" destOrd="0" presId="urn:microsoft.com/office/officeart/2005/8/layout/gear1"/>
    <dgm:cxn modelId="{0965D521-3E34-42C5-AA00-CEECC247E5CA}" type="presOf" srcId="{49652C02-278C-4EB4-9AE8-53BB5DDAE47C}" destId="{C0824347-7EAD-48C5-9633-31B60FC05C04}" srcOrd="0" destOrd="0" presId="urn:microsoft.com/office/officeart/2005/8/layout/gear1"/>
    <dgm:cxn modelId="{919487E3-ECD9-4AC2-B2A9-2A1D0FB7F133}" srcId="{49652C02-278C-4EB4-9AE8-53BB5DDAE47C}" destId="{4B968225-F962-4525-BB35-4E52AEA4022C}" srcOrd="1" destOrd="0" parTransId="{4626DF3C-9575-4141-A891-63A7C5391257}" sibTransId="{EFA24422-0A5B-4F54-9B87-9A5E29E4AC24}"/>
    <dgm:cxn modelId="{5F6EA858-FFD3-4035-9278-0F3720DA6DCC}" type="presOf" srcId="{44C5B488-D5EC-46D0-87B6-BA5C56A5737A}" destId="{22CBCE64-49F1-4044-A740-41565EAFAF26}" srcOrd="3" destOrd="0" presId="urn:microsoft.com/office/officeart/2005/8/layout/gear1"/>
    <dgm:cxn modelId="{4CCC796F-0AAD-4468-92E3-55279460F949}" type="presOf" srcId="{D3102F3B-569D-431E-98DB-CCBC06CAE920}" destId="{D88ECD11-5120-4CB8-A9EC-BE7FF8DFA411}" srcOrd="0" destOrd="0" presId="urn:microsoft.com/office/officeart/2005/8/layout/gear1"/>
    <dgm:cxn modelId="{8963AC04-22C6-445B-B2F3-4BA0255722CF}" srcId="{49652C02-278C-4EB4-9AE8-53BB5DDAE47C}" destId="{44C5B488-D5EC-46D0-87B6-BA5C56A5737A}" srcOrd="2" destOrd="0" parTransId="{630F9170-46AB-436D-A8CC-FFB9B353E5E9}" sibTransId="{7833D329-E051-4DF7-88AB-16B1F5E5A51D}"/>
    <dgm:cxn modelId="{F130086F-7238-45C8-BD59-32A0A9B640D0}" srcId="{49652C02-278C-4EB4-9AE8-53BB5DDAE47C}" destId="{2484127D-51A3-4131-AB63-A851742A133F}" srcOrd="0" destOrd="0" parTransId="{17F0B850-4ECD-4B19-8526-457EEA714154}" sibTransId="{D3102F3B-569D-431E-98DB-CCBC06CAE920}"/>
    <dgm:cxn modelId="{1CAC4463-0EEE-4426-9076-19818B7DBB29}" type="presOf" srcId="{44C5B488-D5EC-46D0-87B6-BA5C56A5737A}" destId="{94FE2DF3-1027-43E8-BBC4-5E5B2C25D5AC}" srcOrd="0" destOrd="0" presId="urn:microsoft.com/office/officeart/2005/8/layout/gear1"/>
    <dgm:cxn modelId="{4A1EBFA4-9A5D-4414-8EBA-5DC610EDA03F}" type="presOf" srcId="{4B968225-F962-4525-BB35-4E52AEA4022C}" destId="{BB4DDB21-8373-4E3A-98E7-05B11194CB4E}" srcOrd="2" destOrd="0" presId="urn:microsoft.com/office/officeart/2005/8/layout/gear1"/>
    <dgm:cxn modelId="{4E51BD20-D8AE-4728-B71F-6828235763C0}" type="presOf" srcId="{EFA24422-0A5B-4F54-9B87-9A5E29E4AC24}" destId="{C35043B6-E221-4C2E-BDC9-C0ECE71E75F1}" srcOrd="0" destOrd="0" presId="urn:microsoft.com/office/officeart/2005/8/layout/gear1"/>
    <dgm:cxn modelId="{55FEB506-F5ED-4C3E-BE20-50827E5DE051}" type="presParOf" srcId="{C0824347-7EAD-48C5-9633-31B60FC05C04}" destId="{4016CC09-F446-4096-BEA3-8B65F3185B61}" srcOrd="0" destOrd="0" presId="urn:microsoft.com/office/officeart/2005/8/layout/gear1"/>
    <dgm:cxn modelId="{68BC4389-4351-4C91-970D-AA19B94B5FDF}" type="presParOf" srcId="{C0824347-7EAD-48C5-9633-31B60FC05C04}" destId="{EF146661-D386-440E-BAD4-149E67905D34}" srcOrd="1" destOrd="0" presId="urn:microsoft.com/office/officeart/2005/8/layout/gear1"/>
    <dgm:cxn modelId="{701F28ED-2D0A-403A-AEF5-A3093C76FBC7}" type="presParOf" srcId="{C0824347-7EAD-48C5-9633-31B60FC05C04}" destId="{B73247CE-7BA1-44E2-8D53-C786C7A42C92}" srcOrd="2" destOrd="0" presId="urn:microsoft.com/office/officeart/2005/8/layout/gear1"/>
    <dgm:cxn modelId="{78D2084E-8F29-4F80-B08E-420BA7EA1E9B}" type="presParOf" srcId="{C0824347-7EAD-48C5-9633-31B60FC05C04}" destId="{120C9185-EC8C-47A5-8309-3D67D6D76605}" srcOrd="3" destOrd="0" presId="urn:microsoft.com/office/officeart/2005/8/layout/gear1"/>
    <dgm:cxn modelId="{5B6479B1-CD7B-4768-A754-E103C89B4A6F}" type="presParOf" srcId="{C0824347-7EAD-48C5-9633-31B60FC05C04}" destId="{D8B55F0A-80D9-4083-BB8B-567964304697}" srcOrd="4" destOrd="0" presId="urn:microsoft.com/office/officeart/2005/8/layout/gear1"/>
    <dgm:cxn modelId="{85813ECC-6636-491E-B684-3501B63397A7}" type="presParOf" srcId="{C0824347-7EAD-48C5-9633-31B60FC05C04}" destId="{BB4DDB21-8373-4E3A-98E7-05B11194CB4E}" srcOrd="5" destOrd="0" presId="urn:microsoft.com/office/officeart/2005/8/layout/gear1"/>
    <dgm:cxn modelId="{2287BBE2-B0E3-4A52-9408-DEF5D59EBAD2}" type="presParOf" srcId="{C0824347-7EAD-48C5-9633-31B60FC05C04}" destId="{94FE2DF3-1027-43E8-BBC4-5E5B2C25D5AC}" srcOrd="6" destOrd="0" presId="urn:microsoft.com/office/officeart/2005/8/layout/gear1"/>
    <dgm:cxn modelId="{09B6F551-5205-4C19-AFED-D71DA1717A9C}" type="presParOf" srcId="{C0824347-7EAD-48C5-9633-31B60FC05C04}" destId="{512FE2B3-2BA6-482D-BFE4-3BC4E4EB262F}" srcOrd="7" destOrd="0" presId="urn:microsoft.com/office/officeart/2005/8/layout/gear1"/>
    <dgm:cxn modelId="{E013A4D6-F81B-420A-B0EF-3008C06F093A}" type="presParOf" srcId="{C0824347-7EAD-48C5-9633-31B60FC05C04}" destId="{226F7481-A6A5-42AD-8241-2965C74A1530}" srcOrd="8" destOrd="0" presId="urn:microsoft.com/office/officeart/2005/8/layout/gear1"/>
    <dgm:cxn modelId="{DAF96C90-E6BF-47C7-B47A-895CF1B5E78F}" type="presParOf" srcId="{C0824347-7EAD-48C5-9633-31B60FC05C04}" destId="{22CBCE64-49F1-4044-A740-41565EAFAF26}" srcOrd="9" destOrd="0" presId="urn:microsoft.com/office/officeart/2005/8/layout/gear1"/>
    <dgm:cxn modelId="{A4B98974-23BA-4883-A57B-1B8C58243DDC}" type="presParOf" srcId="{C0824347-7EAD-48C5-9633-31B60FC05C04}" destId="{D88ECD11-5120-4CB8-A9EC-BE7FF8DFA411}" srcOrd="10" destOrd="0" presId="urn:microsoft.com/office/officeart/2005/8/layout/gear1"/>
    <dgm:cxn modelId="{9CEF581A-922F-41A2-9F60-CADE9A6DA583}" type="presParOf" srcId="{C0824347-7EAD-48C5-9633-31B60FC05C04}" destId="{C35043B6-E221-4C2E-BDC9-C0ECE71E75F1}" srcOrd="11" destOrd="0" presId="urn:microsoft.com/office/officeart/2005/8/layout/gear1"/>
    <dgm:cxn modelId="{B7EE665E-D1AF-4EAD-8DCA-0503E3A38C21}" type="presParOf" srcId="{C0824347-7EAD-48C5-9633-31B60FC05C04}" destId="{6A85B154-1BED-45DA-A2B2-6E4EEF91778E}" srcOrd="12" destOrd="0" presId="urn:microsoft.com/office/officeart/2005/8/layout/gear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444229-C26F-429C-B4B1-C8FEA85C2FA1}" type="doc">
      <dgm:prSet loTypeId="urn:microsoft.com/office/officeart/2005/8/layout/funnel1" loCatId="process" qsTypeId="urn:microsoft.com/office/officeart/2005/8/quickstyle/3d3" qsCatId="3D" csTypeId="urn:microsoft.com/office/officeart/2005/8/colors/accent1_2" csCatId="accent1" phldr="1"/>
      <dgm:spPr/>
      <dgm:t>
        <a:bodyPr/>
        <a:lstStyle/>
        <a:p>
          <a:endParaRPr lang="zh-CN" altLang="en-US"/>
        </a:p>
      </dgm:t>
    </dgm:pt>
    <dgm:pt modelId="{2A86A47A-8115-4AD2-A1CA-33E979BD7065}">
      <dgm:prSet phldrT="[文本]"/>
      <dgm:spPr>
        <a:solidFill>
          <a:srgbClr val="FFFF00"/>
        </a:solidFill>
      </dgm:spPr>
      <dgm:t>
        <a:bodyPr/>
        <a:lstStyle/>
        <a:p>
          <a:r>
            <a:rPr lang="zh-CN" altLang="en-US" b="1" smtClean="0">
              <a:solidFill>
                <a:schemeClr val="bg1"/>
              </a:solidFill>
            </a:rPr>
            <a:t>数据集市</a:t>
          </a:r>
          <a:endParaRPr lang="zh-CN" altLang="en-US" b="1" dirty="0">
            <a:solidFill>
              <a:schemeClr val="bg1"/>
            </a:solidFill>
          </a:endParaRPr>
        </a:p>
      </dgm:t>
    </dgm:pt>
    <dgm:pt modelId="{0FED7CB3-71DD-4076-917C-53B36848CA2E}" type="parTrans" cxnId="{FF9F246E-802C-451A-B6D0-542630562B09}">
      <dgm:prSet/>
      <dgm:spPr/>
      <dgm:t>
        <a:bodyPr/>
        <a:lstStyle/>
        <a:p>
          <a:endParaRPr lang="zh-CN" altLang="en-US"/>
        </a:p>
      </dgm:t>
    </dgm:pt>
    <dgm:pt modelId="{85EC69AF-71A9-42EC-A742-E2ABD4527820}" type="sibTrans" cxnId="{FF9F246E-802C-451A-B6D0-542630562B09}">
      <dgm:prSet/>
      <dgm:spPr/>
      <dgm:t>
        <a:bodyPr/>
        <a:lstStyle/>
        <a:p>
          <a:endParaRPr lang="zh-CN" altLang="en-US"/>
        </a:p>
      </dgm:t>
    </dgm:pt>
    <dgm:pt modelId="{4426E1E9-8EC8-4FF2-8431-128067E1417E}">
      <dgm:prSet phldrT="[文本]"/>
      <dgm:spPr>
        <a:solidFill>
          <a:srgbClr val="0070C0"/>
        </a:solidFill>
      </dgm:spPr>
      <dgm:t>
        <a:bodyPr/>
        <a:lstStyle/>
        <a:p>
          <a:r>
            <a:rPr lang="zh-CN" altLang="en-US" b="1" dirty="0" smtClean="0"/>
            <a:t>数据仓库</a:t>
          </a:r>
          <a:endParaRPr lang="zh-CN" altLang="en-US" b="1" dirty="0"/>
        </a:p>
      </dgm:t>
    </dgm:pt>
    <dgm:pt modelId="{05211BA7-5936-4E43-88C1-62B30027F2E3}" type="parTrans" cxnId="{2BFAE15A-52D1-4975-8341-65A89BC8A8D5}">
      <dgm:prSet/>
      <dgm:spPr/>
      <dgm:t>
        <a:bodyPr/>
        <a:lstStyle/>
        <a:p>
          <a:endParaRPr lang="zh-CN" altLang="en-US"/>
        </a:p>
      </dgm:t>
    </dgm:pt>
    <dgm:pt modelId="{08E54A65-F21E-4335-A4F9-EB9376518F51}" type="sibTrans" cxnId="{2BFAE15A-52D1-4975-8341-65A89BC8A8D5}">
      <dgm:prSet/>
      <dgm:spPr/>
      <dgm:t>
        <a:bodyPr/>
        <a:lstStyle/>
        <a:p>
          <a:endParaRPr lang="zh-CN" altLang="en-US"/>
        </a:p>
      </dgm:t>
    </dgm:pt>
    <dgm:pt modelId="{29FFE490-694E-4DDE-8EFE-A71A1E9C3A47}">
      <dgm:prSet phldrT="[文本]"/>
      <dgm:spPr>
        <a:solidFill>
          <a:srgbClr val="00B050"/>
        </a:solidFill>
      </dgm:spPr>
      <dgm:t>
        <a:bodyPr/>
        <a:lstStyle/>
        <a:p>
          <a:r>
            <a:rPr lang="en-US" altLang="zh-CN" b="1" dirty="0" smtClean="0"/>
            <a:t>RDBMS</a:t>
          </a:r>
          <a:endParaRPr lang="zh-CN" altLang="en-US" b="1" dirty="0"/>
        </a:p>
      </dgm:t>
    </dgm:pt>
    <dgm:pt modelId="{04574EFB-C212-430E-AB41-DC3716F03613}" type="parTrans" cxnId="{4DB78F07-C1EE-432C-9ACE-910DCD6C1B1A}">
      <dgm:prSet/>
      <dgm:spPr/>
      <dgm:t>
        <a:bodyPr/>
        <a:lstStyle/>
        <a:p>
          <a:endParaRPr lang="zh-CN" altLang="en-US"/>
        </a:p>
      </dgm:t>
    </dgm:pt>
    <dgm:pt modelId="{70986645-28B7-42E1-8FFB-EA896745383F}" type="sibTrans" cxnId="{4DB78F07-C1EE-432C-9ACE-910DCD6C1B1A}">
      <dgm:prSet/>
      <dgm:spPr/>
      <dgm:t>
        <a:bodyPr/>
        <a:lstStyle/>
        <a:p>
          <a:endParaRPr lang="zh-CN" altLang="en-US"/>
        </a:p>
      </dgm:t>
    </dgm:pt>
    <dgm:pt modelId="{E05F5EF2-5372-4465-B10D-09E5571656FB}">
      <dgm:prSet phldrT="[文本]" phldr="1"/>
      <dgm:spPr/>
      <dgm:t>
        <a:bodyPr/>
        <a:lstStyle/>
        <a:p>
          <a:endParaRPr lang="zh-CN" altLang="en-US" dirty="0"/>
        </a:p>
      </dgm:t>
    </dgm:pt>
    <dgm:pt modelId="{63C31430-25AE-460E-A961-043CC46C5B19}" type="parTrans" cxnId="{D7940036-7FCB-4C4D-84C0-D89C9AD256F8}">
      <dgm:prSet/>
      <dgm:spPr/>
      <dgm:t>
        <a:bodyPr/>
        <a:lstStyle/>
        <a:p>
          <a:endParaRPr lang="zh-CN" altLang="en-US"/>
        </a:p>
      </dgm:t>
    </dgm:pt>
    <dgm:pt modelId="{FA72BAFA-E6E2-4BBF-85E8-D2F1FE212454}" type="sibTrans" cxnId="{D7940036-7FCB-4C4D-84C0-D89C9AD256F8}">
      <dgm:prSet/>
      <dgm:spPr/>
      <dgm:t>
        <a:bodyPr/>
        <a:lstStyle/>
        <a:p>
          <a:endParaRPr lang="zh-CN" altLang="en-US"/>
        </a:p>
      </dgm:t>
    </dgm:pt>
    <dgm:pt modelId="{FD3AE5A7-1DD3-42C2-80A4-8D5154EDDE7B}" type="pres">
      <dgm:prSet presAssocID="{2B444229-C26F-429C-B4B1-C8FEA85C2FA1}" presName="Name0" presStyleCnt="0">
        <dgm:presLayoutVars>
          <dgm:chMax val="4"/>
          <dgm:resizeHandles val="exact"/>
        </dgm:presLayoutVars>
      </dgm:prSet>
      <dgm:spPr/>
      <dgm:t>
        <a:bodyPr/>
        <a:lstStyle/>
        <a:p>
          <a:endParaRPr lang="zh-CN" altLang="en-US"/>
        </a:p>
      </dgm:t>
    </dgm:pt>
    <dgm:pt modelId="{DB1DD044-17D9-4778-ABC7-5BC24457517D}" type="pres">
      <dgm:prSet presAssocID="{2B444229-C26F-429C-B4B1-C8FEA85C2FA1}" presName="ellipse" presStyleLbl="trBgShp" presStyleIdx="0" presStyleCnt="1"/>
      <dgm:spPr/>
    </dgm:pt>
    <dgm:pt modelId="{FDACA32B-5512-4A8B-AF75-4F28E1B82AFB}" type="pres">
      <dgm:prSet presAssocID="{2B444229-C26F-429C-B4B1-C8FEA85C2FA1}" presName="arrow1" presStyleLbl="fgShp" presStyleIdx="0" presStyleCnt="1"/>
      <dgm:spPr/>
    </dgm:pt>
    <dgm:pt modelId="{09906C0A-3419-4952-BB72-2878A59339D0}" type="pres">
      <dgm:prSet presAssocID="{2B444229-C26F-429C-B4B1-C8FEA85C2FA1}" presName="rectangle" presStyleLbl="revTx" presStyleIdx="0" presStyleCnt="1">
        <dgm:presLayoutVars>
          <dgm:bulletEnabled val="1"/>
        </dgm:presLayoutVars>
      </dgm:prSet>
      <dgm:spPr/>
      <dgm:t>
        <a:bodyPr/>
        <a:lstStyle/>
        <a:p>
          <a:endParaRPr lang="zh-CN" altLang="en-US"/>
        </a:p>
      </dgm:t>
    </dgm:pt>
    <dgm:pt modelId="{DC043B54-1D80-458B-9649-DEB302E2CA96}" type="pres">
      <dgm:prSet presAssocID="{4426E1E9-8EC8-4FF2-8431-128067E1417E}" presName="item1" presStyleLbl="node1" presStyleIdx="0" presStyleCnt="3">
        <dgm:presLayoutVars>
          <dgm:bulletEnabled val="1"/>
        </dgm:presLayoutVars>
      </dgm:prSet>
      <dgm:spPr/>
      <dgm:t>
        <a:bodyPr/>
        <a:lstStyle/>
        <a:p>
          <a:endParaRPr lang="zh-CN" altLang="en-US"/>
        </a:p>
      </dgm:t>
    </dgm:pt>
    <dgm:pt modelId="{12533BC7-4E6A-4CAB-A715-E67C741BB28B}" type="pres">
      <dgm:prSet presAssocID="{29FFE490-694E-4DDE-8EFE-A71A1E9C3A47}" presName="item2" presStyleLbl="node1" presStyleIdx="1" presStyleCnt="3" custScaleX="146515" custScaleY="117734">
        <dgm:presLayoutVars>
          <dgm:bulletEnabled val="1"/>
        </dgm:presLayoutVars>
      </dgm:prSet>
      <dgm:spPr/>
      <dgm:t>
        <a:bodyPr/>
        <a:lstStyle/>
        <a:p>
          <a:endParaRPr lang="zh-CN" altLang="en-US"/>
        </a:p>
      </dgm:t>
    </dgm:pt>
    <dgm:pt modelId="{574D4BD4-88D9-497C-AD06-31A22318C4E5}" type="pres">
      <dgm:prSet presAssocID="{E05F5EF2-5372-4465-B10D-09E5571656FB}" presName="item3" presStyleLbl="node1" presStyleIdx="2" presStyleCnt="3" custScaleX="126798" custLinFactNeighborX="19418" custLinFactNeighborY="2711">
        <dgm:presLayoutVars>
          <dgm:bulletEnabled val="1"/>
        </dgm:presLayoutVars>
      </dgm:prSet>
      <dgm:spPr/>
      <dgm:t>
        <a:bodyPr/>
        <a:lstStyle/>
        <a:p>
          <a:endParaRPr lang="zh-CN" altLang="en-US"/>
        </a:p>
      </dgm:t>
    </dgm:pt>
    <dgm:pt modelId="{F15889DD-4B4F-41E6-8B68-F0C77BEF13EA}" type="pres">
      <dgm:prSet presAssocID="{2B444229-C26F-429C-B4B1-C8FEA85C2FA1}" presName="funnel" presStyleLbl="trAlignAcc1" presStyleIdx="0" presStyleCnt="1" custScaleX="130847" custScaleY="139217" custLinFactNeighborX="-1290" custLinFactNeighborY="9232"/>
      <dgm:spPr/>
    </dgm:pt>
  </dgm:ptLst>
  <dgm:cxnLst>
    <dgm:cxn modelId="{04092263-D0FF-4B40-9390-CA4E64D1F934}" type="presOf" srcId="{29FFE490-694E-4DDE-8EFE-A71A1E9C3A47}" destId="{DC043B54-1D80-458B-9649-DEB302E2CA96}" srcOrd="0" destOrd="0" presId="urn:microsoft.com/office/officeart/2005/8/layout/funnel1"/>
    <dgm:cxn modelId="{3C3B4C05-496F-4049-ACA7-74CBEE0E2447}" type="presOf" srcId="{2A86A47A-8115-4AD2-A1CA-33E979BD7065}" destId="{574D4BD4-88D9-497C-AD06-31A22318C4E5}" srcOrd="0" destOrd="0" presId="urn:microsoft.com/office/officeart/2005/8/layout/funnel1"/>
    <dgm:cxn modelId="{2F43C2C0-7CB6-4362-B9C8-B80176CBA8DB}" type="presOf" srcId="{4426E1E9-8EC8-4FF2-8431-128067E1417E}" destId="{12533BC7-4E6A-4CAB-A715-E67C741BB28B}" srcOrd="0" destOrd="0" presId="urn:microsoft.com/office/officeart/2005/8/layout/funnel1"/>
    <dgm:cxn modelId="{4DB78F07-C1EE-432C-9ACE-910DCD6C1B1A}" srcId="{2B444229-C26F-429C-B4B1-C8FEA85C2FA1}" destId="{29FFE490-694E-4DDE-8EFE-A71A1E9C3A47}" srcOrd="2" destOrd="0" parTransId="{04574EFB-C212-430E-AB41-DC3716F03613}" sibTransId="{70986645-28B7-42E1-8FFB-EA896745383F}"/>
    <dgm:cxn modelId="{2BFAE15A-52D1-4975-8341-65A89BC8A8D5}" srcId="{2B444229-C26F-429C-B4B1-C8FEA85C2FA1}" destId="{4426E1E9-8EC8-4FF2-8431-128067E1417E}" srcOrd="1" destOrd="0" parTransId="{05211BA7-5936-4E43-88C1-62B30027F2E3}" sibTransId="{08E54A65-F21E-4335-A4F9-EB9376518F51}"/>
    <dgm:cxn modelId="{FF9F246E-802C-451A-B6D0-542630562B09}" srcId="{2B444229-C26F-429C-B4B1-C8FEA85C2FA1}" destId="{2A86A47A-8115-4AD2-A1CA-33E979BD7065}" srcOrd="0" destOrd="0" parTransId="{0FED7CB3-71DD-4076-917C-53B36848CA2E}" sibTransId="{85EC69AF-71A9-42EC-A742-E2ABD4527820}"/>
    <dgm:cxn modelId="{75BCE0BA-8371-47E0-A719-62D382064C8F}" type="presOf" srcId="{E05F5EF2-5372-4465-B10D-09E5571656FB}" destId="{09906C0A-3419-4952-BB72-2878A59339D0}" srcOrd="0" destOrd="0" presId="urn:microsoft.com/office/officeart/2005/8/layout/funnel1"/>
    <dgm:cxn modelId="{C048A960-8CD9-4E03-B759-E6A511648EF7}" type="presOf" srcId="{2B444229-C26F-429C-B4B1-C8FEA85C2FA1}" destId="{FD3AE5A7-1DD3-42C2-80A4-8D5154EDDE7B}" srcOrd="0" destOrd="0" presId="urn:microsoft.com/office/officeart/2005/8/layout/funnel1"/>
    <dgm:cxn modelId="{D7940036-7FCB-4C4D-84C0-D89C9AD256F8}" srcId="{2B444229-C26F-429C-B4B1-C8FEA85C2FA1}" destId="{E05F5EF2-5372-4465-B10D-09E5571656FB}" srcOrd="3" destOrd="0" parTransId="{63C31430-25AE-460E-A961-043CC46C5B19}" sibTransId="{FA72BAFA-E6E2-4BBF-85E8-D2F1FE212454}"/>
    <dgm:cxn modelId="{FE17229F-C3E8-4DE5-8C0A-522784F16EC4}" type="presParOf" srcId="{FD3AE5A7-1DD3-42C2-80A4-8D5154EDDE7B}" destId="{DB1DD044-17D9-4778-ABC7-5BC24457517D}" srcOrd="0" destOrd="0" presId="urn:microsoft.com/office/officeart/2005/8/layout/funnel1"/>
    <dgm:cxn modelId="{47DD9E11-A343-4282-B63D-B7342A64F6C5}" type="presParOf" srcId="{FD3AE5A7-1DD3-42C2-80A4-8D5154EDDE7B}" destId="{FDACA32B-5512-4A8B-AF75-4F28E1B82AFB}" srcOrd="1" destOrd="0" presId="urn:microsoft.com/office/officeart/2005/8/layout/funnel1"/>
    <dgm:cxn modelId="{AFDCD2A4-7294-495C-8EF7-B603E7F1F8F2}" type="presParOf" srcId="{FD3AE5A7-1DD3-42C2-80A4-8D5154EDDE7B}" destId="{09906C0A-3419-4952-BB72-2878A59339D0}" srcOrd="2" destOrd="0" presId="urn:microsoft.com/office/officeart/2005/8/layout/funnel1"/>
    <dgm:cxn modelId="{217CDBA2-0FAD-4760-9060-122DB01E5AC5}" type="presParOf" srcId="{FD3AE5A7-1DD3-42C2-80A4-8D5154EDDE7B}" destId="{DC043B54-1D80-458B-9649-DEB302E2CA96}" srcOrd="3" destOrd="0" presId="urn:microsoft.com/office/officeart/2005/8/layout/funnel1"/>
    <dgm:cxn modelId="{B1DA62C4-0F5D-4DBC-9E95-3B59F6AF59C7}" type="presParOf" srcId="{FD3AE5A7-1DD3-42C2-80A4-8D5154EDDE7B}" destId="{12533BC7-4E6A-4CAB-A715-E67C741BB28B}" srcOrd="4" destOrd="0" presId="urn:microsoft.com/office/officeart/2005/8/layout/funnel1"/>
    <dgm:cxn modelId="{D0BAB374-ECA5-4314-93AB-7474A8CE2C75}" type="presParOf" srcId="{FD3AE5A7-1DD3-42C2-80A4-8D5154EDDE7B}" destId="{574D4BD4-88D9-497C-AD06-31A22318C4E5}" srcOrd="5" destOrd="0" presId="urn:microsoft.com/office/officeart/2005/8/layout/funnel1"/>
    <dgm:cxn modelId="{2A5AEA97-ACAF-4BA2-8DAD-7EB5570FED43}" type="presParOf" srcId="{FD3AE5A7-1DD3-42C2-80A4-8D5154EDDE7B}" destId="{F15889DD-4B4F-41E6-8B68-F0C77BEF13EA}" srcOrd="6" destOrd="0" presId="urn:microsoft.com/office/officeart/2005/8/layout/funnel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E812A0-B400-4DC6-B884-49837EC1FAC9}" type="doc">
      <dgm:prSet loTypeId="urn:microsoft.com/office/officeart/2005/8/layout/cycle1" loCatId="cycle" qsTypeId="urn:microsoft.com/office/officeart/2005/8/quickstyle/3d1" qsCatId="3D" csTypeId="urn:microsoft.com/office/officeart/2005/8/colors/accent1_2" csCatId="accent1" phldr="1"/>
      <dgm:spPr/>
      <dgm:t>
        <a:bodyPr/>
        <a:lstStyle/>
        <a:p>
          <a:endParaRPr lang="zh-CN" altLang="en-US"/>
        </a:p>
      </dgm:t>
    </dgm:pt>
    <dgm:pt modelId="{E01F00BA-7D1D-46DD-9BD0-21DF222DC36F}">
      <dgm:prSet phldrT="[文本]"/>
      <dgm:spPr/>
      <dgm:t>
        <a:bodyPr/>
        <a:lstStyle/>
        <a:p>
          <a:r>
            <a:rPr lang="zh-CN" altLang="en-US" dirty="0" smtClean="0"/>
            <a:t>抽取</a:t>
          </a:r>
          <a:endParaRPr lang="zh-CN" altLang="en-US" dirty="0"/>
        </a:p>
      </dgm:t>
    </dgm:pt>
    <dgm:pt modelId="{7F599022-26FC-44B8-958A-0382D028960B}" type="parTrans" cxnId="{AD00DB62-B6BE-4645-BB37-64FBF025877D}">
      <dgm:prSet/>
      <dgm:spPr/>
      <dgm:t>
        <a:bodyPr/>
        <a:lstStyle/>
        <a:p>
          <a:endParaRPr lang="zh-CN" altLang="en-US"/>
        </a:p>
      </dgm:t>
    </dgm:pt>
    <dgm:pt modelId="{FA4B0362-C775-45BC-A525-4E9CDB32345E}" type="sibTrans" cxnId="{AD00DB62-B6BE-4645-BB37-64FBF025877D}">
      <dgm:prSet/>
      <dgm:spPr/>
      <dgm:t>
        <a:bodyPr/>
        <a:lstStyle/>
        <a:p>
          <a:endParaRPr lang="zh-CN" altLang="en-US"/>
        </a:p>
      </dgm:t>
    </dgm:pt>
    <dgm:pt modelId="{47C6459F-0A9B-40EF-BABE-69B008D37825}">
      <dgm:prSet phldrT="[文本]"/>
      <dgm:spPr/>
      <dgm:t>
        <a:bodyPr/>
        <a:lstStyle/>
        <a:p>
          <a:r>
            <a:rPr lang="zh-CN" altLang="en-US" dirty="0" smtClean="0"/>
            <a:t>转换</a:t>
          </a:r>
          <a:endParaRPr lang="zh-CN" altLang="en-US" dirty="0"/>
        </a:p>
      </dgm:t>
    </dgm:pt>
    <dgm:pt modelId="{36AA27B9-DF90-43E4-B1DD-B059AC6E5090}" type="parTrans" cxnId="{E2074D3F-66F1-4E5F-A667-FDCF3C96621D}">
      <dgm:prSet/>
      <dgm:spPr/>
      <dgm:t>
        <a:bodyPr/>
        <a:lstStyle/>
        <a:p>
          <a:endParaRPr lang="zh-CN" altLang="en-US"/>
        </a:p>
      </dgm:t>
    </dgm:pt>
    <dgm:pt modelId="{DA9479FF-68A0-4223-A8FC-2C77E70BCBA2}" type="sibTrans" cxnId="{E2074D3F-66F1-4E5F-A667-FDCF3C96621D}">
      <dgm:prSet/>
      <dgm:spPr/>
      <dgm:t>
        <a:bodyPr/>
        <a:lstStyle/>
        <a:p>
          <a:endParaRPr lang="zh-CN" altLang="en-US"/>
        </a:p>
      </dgm:t>
    </dgm:pt>
    <dgm:pt modelId="{A8A85423-5B5B-46F7-986E-6CF8A318E59B}">
      <dgm:prSet phldrT="[文本]"/>
      <dgm:spPr/>
      <dgm:t>
        <a:bodyPr/>
        <a:lstStyle/>
        <a:p>
          <a:r>
            <a:rPr lang="zh-CN" altLang="en-US" dirty="0" smtClean="0"/>
            <a:t>清洗</a:t>
          </a:r>
          <a:endParaRPr lang="zh-CN" altLang="en-US" dirty="0"/>
        </a:p>
      </dgm:t>
    </dgm:pt>
    <dgm:pt modelId="{7F382E0B-45F9-4EE7-B451-0E0799519DC5}" type="parTrans" cxnId="{6A187051-F0CF-49F2-928E-5C06082D56DB}">
      <dgm:prSet/>
      <dgm:spPr/>
      <dgm:t>
        <a:bodyPr/>
        <a:lstStyle/>
        <a:p>
          <a:endParaRPr lang="zh-CN" altLang="en-US"/>
        </a:p>
      </dgm:t>
    </dgm:pt>
    <dgm:pt modelId="{4303E063-519A-49C1-B701-4C5F534B6AD8}" type="sibTrans" cxnId="{6A187051-F0CF-49F2-928E-5C06082D56DB}">
      <dgm:prSet/>
      <dgm:spPr/>
      <dgm:t>
        <a:bodyPr/>
        <a:lstStyle/>
        <a:p>
          <a:endParaRPr lang="zh-CN" altLang="en-US"/>
        </a:p>
      </dgm:t>
    </dgm:pt>
    <dgm:pt modelId="{BD040288-AA93-42C7-89C4-79482630406A}">
      <dgm:prSet phldrT="[文本]"/>
      <dgm:spPr/>
      <dgm:t>
        <a:bodyPr/>
        <a:lstStyle/>
        <a:p>
          <a:r>
            <a:rPr lang="zh-CN" altLang="en-US" dirty="0" smtClean="0"/>
            <a:t>过滤</a:t>
          </a:r>
          <a:endParaRPr lang="zh-CN" altLang="en-US" dirty="0"/>
        </a:p>
      </dgm:t>
    </dgm:pt>
    <dgm:pt modelId="{1DB1BA60-2174-4A19-AD4F-6EC236AFF203}" type="parTrans" cxnId="{81199E70-5FC9-4035-9295-BAC14B96DF4E}">
      <dgm:prSet/>
      <dgm:spPr/>
      <dgm:t>
        <a:bodyPr/>
        <a:lstStyle/>
        <a:p>
          <a:endParaRPr lang="zh-CN" altLang="en-US"/>
        </a:p>
      </dgm:t>
    </dgm:pt>
    <dgm:pt modelId="{3AF81249-974B-4324-847A-6F10C3F1B704}" type="sibTrans" cxnId="{81199E70-5FC9-4035-9295-BAC14B96DF4E}">
      <dgm:prSet/>
      <dgm:spPr/>
      <dgm:t>
        <a:bodyPr/>
        <a:lstStyle/>
        <a:p>
          <a:endParaRPr lang="zh-CN" altLang="en-US"/>
        </a:p>
      </dgm:t>
    </dgm:pt>
    <dgm:pt modelId="{84E3CCB6-F4FA-49B2-A1B7-AFBB6E904C20}">
      <dgm:prSet phldrT="[文本]"/>
      <dgm:spPr/>
      <dgm:t>
        <a:bodyPr/>
        <a:lstStyle/>
        <a:p>
          <a:r>
            <a:rPr lang="zh-CN" altLang="en-US" dirty="0" smtClean="0"/>
            <a:t>加载</a:t>
          </a:r>
          <a:endParaRPr lang="zh-CN" altLang="en-US" dirty="0"/>
        </a:p>
      </dgm:t>
    </dgm:pt>
    <dgm:pt modelId="{580B5583-373B-4E54-BCB9-DB8F564BA2D7}" type="parTrans" cxnId="{BD48E785-3D02-484A-AFAA-C0D9D1D5B13E}">
      <dgm:prSet/>
      <dgm:spPr/>
      <dgm:t>
        <a:bodyPr/>
        <a:lstStyle/>
        <a:p>
          <a:endParaRPr lang="zh-CN" altLang="en-US"/>
        </a:p>
      </dgm:t>
    </dgm:pt>
    <dgm:pt modelId="{EEC00083-39B3-4B41-8D63-17B6DB6D3304}" type="sibTrans" cxnId="{BD48E785-3D02-484A-AFAA-C0D9D1D5B13E}">
      <dgm:prSet/>
      <dgm:spPr>
        <a:gradFill rotWithShape="0">
          <a:gsLst>
            <a:gs pos="0">
              <a:srgbClr val="00B050"/>
            </a:gs>
            <a:gs pos="100000">
              <a:schemeClr val="tx1"/>
            </a:gs>
          </a:gsLst>
        </a:gradFill>
      </dgm:spPr>
      <dgm:t>
        <a:bodyPr/>
        <a:lstStyle/>
        <a:p>
          <a:endParaRPr lang="zh-CN" altLang="en-US"/>
        </a:p>
      </dgm:t>
    </dgm:pt>
    <dgm:pt modelId="{ADEB3465-8AE2-4498-8632-D0956D257915}" type="pres">
      <dgm:prSet presAssocID="{BDE812A0-B400-4DC6-B884-49837EC1FAC9}" presName="cycle" presStyleCnt="0">
        <dgm:presLayoutVars>
          <dgm:dir/>
          <dgm:resizeHandles val="exact"/>
        </dgm:presLayoutVars>
      </dgm:prSet>
      <dgm:spPr/>
      <dgm:t>
        <a:bodyPr/>
        <a:lstStyle/>
        <a:p>
          <a:endParaRPr lang="zh-CN" altLang="en-US"/>
        </a:p>
      </dgm:t>
    </dgm:pt>
    <dgm:pt modelId="{A3EB0455-6E30-46A7-B00A-3471E95A7C22}" type="pres">
      <dgm:prSet presAssocID="{E01F00BA-7D1D-46DD-9BD0-21DF222DC36F}" presName="dummy" presStyleCnt="0"/>
      <dgm:spPr/>
    </dgm:pt>
    <dgm:pt modelId="{84A0B23F-AAF9-4643-AD36-265EC071C4B4}" type="pres">
      <dgm:prSet presAssocID="{E01F00BA-7D1D-46DD-9BD0-21DF222DC36F}" presName="node" presStyleLbl="revTx" presStyleIdx="0" presStyleCnt="5">
        <dgm:presLayoutVars>
          <dgm:bulletEnabled val="1"/>
        </dgm:presLayoutVars>
      </dgm:prSet>
      <dgm:spPr/>
      <dgm:t>
        <a:bodyPr/>
        <a:lstStyle/>
        <a:p>
          <a:endParaRPr lang="zh-CN" altLang="en-US"/>
        </a:p>
      </dgm:t>
    </dgm:pt>
    <dgm:pt modelId="{CFA077C3-DBA4-4DC9-93B4-10DE79DB2741}" type="pres">
      <dgm:prSet presAssocID="{FA4B0362-C775-45BC-A525-4E9CDB32345E}" presName="sibTrans" presStyleLbl="node1" presStyleIdx="0" presStyleCnt="5"/>
      <dgm:spPr/>
      <dgm:t>
        <a:bodyPr/>
        <a:lstStyle/>
        <a:p>
          <a:endParaRPr lang="zh-CN" altLang="en-US"/>
        </a:p>
      </dgm:t>
    </dgm:pt>
    <dgm:pt modelId="{063EA0D1-E655-4C1F-99E7-53859F5178EA}" type="pres">
      <dgm:prSet presAssocID="{47C6459F-0A9B-40EF-BABE-69B008D37825}" presName="dummy" presStyleCnt="0"/>
      <dgm:spPr/>
    </dgm:pt>
    <dgm:pt modelId="{94BD9409-76CE-4024-B057-840A91977E60}" type="pres">
      <dgm:prSet presAssocID="{47C6459F-0A9B-40EF-BABE-69B008D37825}" presName="node" presStyleLbl="revTx" presStyleIdx="1" presStyleCnt="5">
        <dgm:presLayoutVars>
          <dgm:bulletEnabled val="1"/>
        </dgm:presLayoutVars>
      </dgm:prSet>
      <dgm:spPr/>
      <dgm:t>
        <a:bodyPr/>
        <a:lstStyle/>
        <a:p>
          <a:endParaRPr lang="zh-CN" altLang="en-US"/>
        </a:p>
      </dgm:t>
    </dgm:pt>
    <dgm:pt modelId="{13C7372E-8714-4D94-B95A-43429F601D5E}" type="pres">
      <dgm:prSet presAssocID="{DA9479FF-68A0-4223-A8FC-2C77E70BCBA2}" presName="sibTrans" presStyleLbl="node1" presStyleIdx="1" presStyleCnt="5"/>
      <dgm:spPr/>
      <dgm:t>
        <a:bodyPr/>
        <a:lstStyle/>
        <a:p>
          <a:endParaRPr lang="zh-CN" altLang="en-US"/>
        </a:p>
      </dgm:t>
    </dgm:pt>
    <dgm:pt modelId="{EEBFA7B8-6BE9-447B-981A-178E20F16736}" type="pres">
      <dgm:prSet presAssocID="{A8A85423-5B5B-46F7-986E-6CF8A318E59B}" presName="dummy" presStyleCnt="0"/>
      <dgm:spPr/>
    </dgm:pt>
    <dgm:pt modelId="{EF858424-68BE-43CD-B273-92C1507A7B9B}" type="pres">
      <dgm:prSet presAssocID="{A8A85423-5B5B-46F7-986E-6CF8A318E59B}" presName="node" presStyleLbl="revTx" presStyleIdx="2" presStyleCnt="5">
        <dgm:presLayoutVars>
          <dgm:bulletEnabled val="1"/>
        </dgm:presLayoutVars>
      </dgm:prSet>
      <dgm:spPr/>
      <dgm:t>
        <a:bodyPr/>
        <a:lstStyle/>
        <a:p>
          <a:endParaRPr lang="zh-CN" altLang="en-US"/>
        </a:p>
      </dgm:t>
    </dgm:pt>
    <dgm:pt modelId="{42841928-2A1E-433E-B3AB-59E374CA0193}" type="pres">
      <dgm:prSet presAssocID="{4303E063-519A-49C1-B701-4C5F534B6AD8}" presName="sibTrans" presStyleLbl="node1" presStyleIdx="2" presStyleCnt="5"/>
      <dgm:spPr/>
      <dgm:t>
        <a:bodyPr/>
        <a:lstStyle/>
        <a:p>
          <a:endParaRPr lang="zh-CN" altLang="en-US"/>
        </a:p>
      </dgm:t>
    </dgm:pt>
    <dgm:pt modelId="{6032A2D6-821A-4253-B475-95F86A928550}" type="pres">
      <dgm:prSet presAssocID="{BD040288-AA93-42C7-89C4-79482630406A}" presName="dummy" presStyleCnt="0"/>
      <dgm:spPr/>
    </dgm:pt>
    <dgm:pt modelId="{417BE0B8-CCC5-4837-BB74-893F8D8A987A}" type="pres">
      <dgm:prSet presAssocID="{BD040288-AA93-42C7-89C4-79482630406A}" presName="node" presStyleLbl="revTx" presStyleIdx="3" presStyleCnt="5">
        <dgm:presLayoutVars>
          <dgm:bulletEnabled val="1"/>
        </dgm:presLayoutVars>
      </dgm:prSet>
      <dgm:spPr/>
      <dgm:t>
        <a:bodyPr/>
        <a:lstStyle/>
        <a:p>
          <a:endParaRPr lang="zh-CN" altLang="en-US"/>
        </a:p>
      </dgm:t>
    </dgm:pt>
    <dgm:pt modelId="{D1CA1292-40A5-423C-B82F-8CABE5CCB537}" type="pres">
      <dgm:prSet presAssocID="{3AF81249-974B-4324-847A-6F10C3F1B704}" presName="sibTrans" presStyleLbl="node1" presStyleIdx="3" presStyleCnt="5"/>
      <dgm:spPr/>
      <dgm:t>
        <a:bodyPr/>
        <a:lstStyle/>
        <a:p>
          <a:endParaRPr lang="zh-CN" altLang="en-US"/>
        </a:p>
      </dgm:t>
    </dgm:pt>
    <dgm:pt modelId="{39DBF591-3ACE-42E7-96CB-7DD837339347}" type="pres">
      <dgm:prSet presAssocID="{84E3CCB6-F4FA-49B2-A1B7-AFBB6E904C20}" presName="dummy" presStyleCnt="0"/>
      <dgm:spPr/>
    </dgm:pt>
    <dgm:pt modelId="{3A089EDA-8BB8-4C7C-8E4E-260C25A1AB69}" type="pres">
      <dgm:prSet presAssocID="{84E3CCB6-F4FA-49B2-A1B7-AFBB6E904C20}" presName="node" presStyleLbl="revTx" presStyleIdx="4" presStyleCnt="5">
        <dgm:presLayoutVars>
          <dgm:bulletEnabled val="1"/>
        </dgm:presLayoutVars>
      </dgm:prSet>
      <dgm:spPr/>
      <dgm:t>
        <a:bodyPr/>
        <a:lstStyle/>
        <a:p>
          <a:endParaRPr lang="zh-CN" altLang="en-US"/>
        </a:p>
      </dgm:t>
    </dgm:pt>
    <dgm:pt modelId="{9DF7BABC-9C95-4997-BAC2-D06D25ED6681}" type="pres">
      <dgm:prSet presAssocID="{EEC00083-39B3-4B41-8D63-17B6DB6D3304}" presName="sibTrans" presStyleLbl="node1" presStyleIdx="4" presStyleCnt="5"/>
      <dgm:spPr/>
      <dgm:t>
        <a:bodyPr/>
        <a:lstStyle/>
        <a:p>
          <a:endParaRPr lang="zh-CN" altLang="en-US"/>
        </a:p>
      </dgm:t>
    </dgm:pt>
  </dgm:ptLst>
  <dgm:cxnLst>
    <dgm:cxn modelId="{DD6849A8-A440-4A2D-A8FE-761662597916}" type="presOf" srcId="{BD040288-AA93-42C7-89C4-79482630406A}" destId="{417BE0B8-CCC5-4837-BB74-893F8D8A987A}" srcOrd="0" destOrd="0" presId="urn:microsoft.com/office/officeart/2005/8/layout/cycle1"/>
    <dgm:cxn modelId="{9BE37F4D-3F50-49A9-AF26-87611642C53A}" type="presOf" srcId="{DA9479FF-68A0-4223-A8FC-2C77E70BCBA2}" destId="{13C7372E-8714-4D94-B95A-43429F601D5E}" srcOrd="0" destOrd="0" presId="urn:microsoft.com/office/officeart/2005/8/layout/cycle1"/>
    <dgm:cxn modelId="{6A187051-F0CF-49F2-928E-5C06082D56DB}" srcId="{BDE812A0-B400-4DC6-B884-49837EC1FAC9}" destId="{A8A85423-5B5B-46F7-986E-6CF8A318E59B}" srcOrd="2" destOrd="0" parTransId="{7F382E0B-45F9-4EE7-B451-0E0799519DC5}" sibTransId="{4303E063-519A-49C1-B701-4C5F534B6AD8}"/>
    <dgm:cxn modelId="{C85D2BA8-E5BC-42E6-B110-A721B65EAFFF}" type="presOf" srcId="{3AF81249-974B-4324-847A-6F10C3F1B704}" destId="{D1CA1292-40A5-423C-B82F-8CABE5CCB537}" srcOrd="0" destOrd="0" presId="urn:microsoft.com/office/officeart/2005/8/layout/cycle1"/>
    <dgm:cxn modelId="{FFA48D31-AFD0-429B-B260-3BCCCC086261}" type="presOf" srcId="{47C6459F-0A9B-40EF-BABE-69B008D37825}" destId="{94BD9409-76CE-4024-B057-840A91977E60}" srcOrd="0" destOrd="0" presId="urn:microsoft.com/office/officeart/2005/8/layout/cycle1"/>
    <dgm:cxn modelId="{9C695095-9296-48EF-AAE5-1AA43AFD6B5D}" type="presOf" srcId="{4303E063-519A-49C1-B701-4C5F534B6AD8}" destId="{42841928-2A1E-433E-B3AB-59E374CA0193}" srcOrd="0" destOrd="0" presId="urn:microsoft.com/office/officeart/2005/8/layout/cycle1"/>
    <dgm:cxn modelId="{E2074D3F-66F1-4E5F-A667-FDCF3C96621D}" srcId="{BDE812A0-B400-4DC6-B884-49837EC1FAC9}" destId="{47C6459F-0A9B-40EF-BABE-69B008D37825}" srcOrd="1" destOrd="0" parTransId="{36AA27B9-DF90-43E4-B1DD-B059AC6E5090}" sibTransId="{DA9479FF-68A0-4223-A8FC-2C77E70BCBA2}"/>
    <dgm:cxn modelId="{12BC8B24-107B-49ED-8B96-7B8CECB1DE7F}" type="presOf" srcId="{A8A85423-5B5B-46F7-986E-6CF8A318E59B}" destId="{EF858424-68BE-43CD-B273-92C1507A7B9B}" srcOrd="0" destOrd="0" presId="urn:microsoft.com/office/officeart/2005/8/layout/cycle1"/>
    <dgm:cxn modelId="{81199E70-5FC9-4035-9295-BAC14B96DF4E}" srcId="{BDE812A0-B400-4DC6-B884-49837EC1FAC9}" destId="{BD040288-AA93-42C7-89C4-79482630406A}" srcOrd="3" destOrd="0" parTransId="{1DB1BA60-2174-4A19-AD4F-6EC236AFF203}" sibTransId="{3AF81249-974B-4324-847A-6F10C3F1B704}"/>
    <dgm:cxn modelId="{5FE9551C-0D9C-4B00-851C-F80FC19013D5}" type="presOf" srcId="{FA4B0362-C775-45BC-A525-4E9CDB32345E}" destId="{CFA077C3-DBA4-4DC9-93B4-10DE79DB2741}" srcOrd="0" destOrd="0" presId="urn:microsoft.com/office/officeart/2005/8/layout/cycle1"/>
    <dgm:cxn modelId="{7A97D8ED-7CD1-47E3-B121-4B80239EED25}" type="presOf" srcId="{BDE812A0-B400-4DC6-B884-49837EC1FAC9}" destId="{ADEB3465-8AE2-4498-8632-D0956D257915}" srcOrd="0" destOrd="0" presId="urn:microsoft.com/office/officeart/2005/8/layout/cycle1"/>
    <dgm:cxn modelId="{C248C8EE-112F-4BB3-A4D4-10AB6F0C6E3C}" type="presOf" srcId="{84E3CCB6-F4FA-49B2-A1B7-AFBB6E904C20}" destId="{3A089EDA-8BB8-4C7C-8E4E-260C25A1AB69}" srcOrd="0" destOrd="0" presId="urn:microsoft.com/office/officeart/2005/8/layout/cycle1"/>
    <dgm:cxn modelId="{816917DE-378E-4EC2-8322-C45E75719F04}" type="presOf" srcId="{EEC00083-39B3-4B41-8D63-17B6DB6D3304}" destId="{9DF7BABC-9C95-4997-BAC2-D06D25ED6681}" srcOrd="0" destOrd="0" presId="urn:microsoft.com/office/officeart/2005/8/layout/cycle1"/>
    <dgm:cxn modelId="{BD48E785-3D02-484A-AFAA-C0D9D1D5B13E}" srcId="{BDE812A0-B400-4DC6-B884-49837EC1FAC9}" destId="{84E3CCB6-F4FA-49B2-A1B7-AFBB6E904C20}" srcOrd="4" destOrd="0" parTransId="{580B5583-373B-4E54-BCB9-DB8F564BA2D7}" sibTransId="{EEC00083-39B3-4B41-8D63-17B6DB6D3304}"/>
    <dgm:cxn modelId="{80A9F8C2-AA8F-4466-92F1-1ECE462DAAD2}" type="presOf" srcId="{E01F00BA-7D1D-46DD-9BD0-21DF222DC36F}" destId="{84A0B23F-AAF9-4643-AD36-265EC071C4B4}" srcOrd="0" destOrd="0" presId="urn:microsoft.com/office/officeart/2005/8/layout/cycle1"/>
    <dgm:cxn modelId="{AD00DB62-B6BE-4645-BB37-64FBF025877D}" srcId="{BDE812A0-B400-4DC6-B884-49837EC1FAC9}" destId="{E01F00BA-7D1D-46DD-9BD0-21DF222DC36F}" srcOrd="0" destOrd="0" parTransId="{7F599022-26FC-44B8-958A-0382D028960B}" sibTransId="{FA4B0362-C775-45BC-A525-4E9CDB32345E}"/>
    <dgm:cxn modelId="{C2BFC9E4-DAEE-4A8C-8860-71658AD28EE0}" type="presParOf" srcId="{ADEB3465-8AE2-4498-8632-D0956D257915}" destId="{A3EB0455-6E30-46A7-B00A-3471E95A7C22}" srcOrd="0" destOrd="0" presId="urn:microsoft.com/office/officeart/2005/8/layout/cycle1"/>
    <dgm:cxn modelId="{65321392-BD55-430C-9430-605AC8905DAA}" type="presParOf" srcId="{ADEB3465-8AE2-4498-8632-D0956D257915}" destId="{84A0B23F-AAF9-4643-AD36-265EC071C4B4}" srcOrd="1" destOrd="0" presId="urn:microsoft.com/office/officeart/2005/8/layout/cycle1"/>
    <dgm:cxn modelId="{A5EF8391-96D9-4F93-87AB-8AA5D5D6725D}" type="presParOf" srcId="{ADEB3465-8AE2-4498-8632-D0956D257915}" destId="{CFA077C3-DBA4-4DC9-93B4-10DE79DB2741}" srcOrd="2" destOrd="0" presId="urn:microsoft.com/office/officeart/2005/8/layout/cycle1"/>
    <dgm:cxn modelId="{8278B8A9-22CC-4E65-B3E1-BA18A4DAB0A3}" type="presParOf" srcId="{ADEB3465-8AE2-4498-8632-D0956D257915}" destId="{063EA0D1-E655-4C1F-99E7-53859F5178EA}" srcOrd="3" destOrd="0" presId="urn:microsoft.com/office/officeart/2005/8/layout/cycle1"/>
    <dgm:cxn modelId="{C941456C-D44A-4CBE-B1AD-922A39C464CB}" type="presParOf" srcId="{ADEB3465-8AE2-4498-8632-D0956D257915}" destId="{94BD9409-76CE-4024-B057-840A91977E60}" srcOrd="4" destOrd="0" presId="urn:microsoft.com/office/officeart/2005/8/layout/cycle1"/>
    <dgm:cxn modelId="{5BA9AAE5-BF96-4606-9619-D87A4A1C5A16}" type="presParOf" srcId="{ADEB3465-8AE2-4498-8632-D0956D257915}" destId="{13C7372E-8714-4D94-B95A-43429F601D5E}" srcOrd="5" destOrd="0" presId="urn:microsoft.com/office/officeart/2005/8/layout/cycle1"/>
    <dgm:cxn modelId="{383F4AFB-FB88-4B18-A770-D9B744F4C4D9}" type="presParOf" srcId="{ADEB3465-8AE2-4498-8632-D0956D257915}" destId="{EEBFA7B8-6BE9-447B-981A-178E20F16736}" srcOrd="6" destOrd="0" presId="urn:microsoft.com/office/officeart/2005/8/layout/cycle1"/>
    <dgm:cxn modelId="{22FDE1E9-B6FF-4783-91D1-0FE796B79CEF}" type="presParOf" srcId="{ADEB3465-8AE2-4498-8632-D0956D257915}" destId="{EF858424-68BE-43CD-B273-92C1507A7B9B}" srcOrd="7" destOrd="0" presId="urn:microsoft.com/office/officeart/2005/8/layout/cycle1"/>
    <dgm:cxn modelId="{E9572808-1B1B-4BA3-A243-7479379645F6}" type="presParOf" srcId="{ADEB3465-8AE2-4498-8632-D0956D257915}" destId="{42841928-2A1E-433E-B3AB-59E374CA0193}" srcOrd="8" destOrd="0" presId="urn:microsoft.com/office/officeart/2005/8/layout/cycle1"/>
    <dgm:cxn modelId="{4B4408CF-BA22-429D-98F6-5DD58B37837F}" type="presParOf" srcId="{ADEB3465-8AE2-4498-8632-D0956D257915}" destId="{6032A2D6-821A-4253-B475-95F86A928550}" srcOrd="9" destOrd="0" presId="urn:microsoft.com/office/officeart/2005/8/layout/cycle1"/>
    <dgm:cxn modelId="{0A7C89A2-B2B7-4264-8500-132BF1ED320E}" type="presParOf" srcId="{ADEB3465-8AE2-4498-8632-D0956D257915}" destId="{417BE0B8-CCC5-4837-BB74-893F8D8A987A}" srcOrd="10" destOrd="0" presId="urn:microsoft.com/office/officeart/2005/8/layout/cycle1"/>
    <dgm:cxn modelId="{9C73083A-C1C9-4B63-8067-B3B9663DAB1F}" type="presParOf" srcId="{ADEB3465-8AE2-4498-8632-D0956D257915}" destId="{D1CA1292-40A5-423C-B82F-8CABE5CCB537}" srcOrd="11" destOrd="0" presId="urn:microsoft.com/office/officeart/2005/8/layout/cycle1"/>
    <dgm:cxn modelId="{1C17BE17-6B5B-4D77-901C-2831BA2E6629}" type="presParOf" srcId="{ADEB3465-8AE2-4498-8632-D0956D257915}" destId="{39DBF591-3ACE-42E7-96CB-7DD837339347}" srcOrd="12" destOrd="0" presId="urn:microsoft.com/office/officeart/2005/8/layout/cycle1"/>
    <dgm:cxn modelId="{C34D28F6-176E-4C24-846D-E00314F5E75D}" type="presParOf" srcId="{ADEB3465-8AE2-4498-8632-D0956D257915}" destId="{3A089EDA-8BB8-4C7C-8E4E-260C25A1AB69}" srcOrd="13" destOrd="0" presId="urn:microsoft.com/office/officeart/2005/8/layout/cycle1"/>
    <dgm:cxn modelId="{584AF2AE-AF9A-4BBC-977C-3071B7E72D91}" type="presParOf" srcId="{ADEB3465-8AE2-4498-8632-D0956D257915}" destId="{9DF7BABC-9C95-4997-BAC2-D06D25ED6681}" srcOrd="14" destOrd="0" presId="urn:microsoft.com/office/officeart/2005/8/layout/cycle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B9CB35-6483-4959-9C25-76B042590009}" type="doc">
      <dgm:prSet loTypeId="urn:microsoft.com/office/officeart/2005/8/layout/venn3" loCatId="relationship" qsTypeId="urn:microsoft.com/office/officeart/2005/8/quickstyle/simple5" qsCatId="simple" csTypeId="urn:microsoft.com/office/officeart/2005/8/colors/accent1_2" csCatId="accent1" phldr="1"/>
      <dgm:spPr/>
      <dgm:t>
        <a:bodyPr/>
        <a:lstStyle/>
        <a:p>
          <a:endParaRPr lang="zh-CN" altLang="en-US"/>
        </a:p>
      </dgm:t>
    </dgm:pt>
    <dgm:pt modelId="{20278542-1D01-464F-9188-59E1E68C20AA}">
      <dgm:prSet phldrT="[文本]"/>
      <dgm:spPr/>
      <dgm:t>
        <a:bodyPr/>
        <a:lstStyle/>
        <a:p>
          <a:r>
            <a:rPr lang="zh-CN" altLang="en-US" dirty="0" smtClean="0"/>
            <a:t>销售数据</a:t>
          </a:r>
          <a:endParaRPr lang="en-US" altLang="zh-CN" dirty="0" smtClean="0"/>
        </a:p>
      </dgm:t>
    </dgm:pt>
    <dgm:pt modelId="{02E66087-E3B0-4922-90BC-8CC16FC717FA}" type="parTrans" cxnId="{4830ECF6-FAAA-43AD-A46F-0978B6484B29}">
      <dgm:prSet/>
      <dgm:spPr/>
      <dgm:t>
        <a:bodyPr/>
        <a:lstStyle/>
        <a:p>
          <a:endParaRPr lang="zh-CN" altLang="en-US"/>
        </a:p>
      </dgm:t>
    </dgm:pt>
    <dgm:pt modelId="{7ECA5238-A041-461E-874B-43F2004C6535}" type="sibTrans" cxnId="{4830ECF6-FAAA-43AD-A46F-0978B6484B29}">
      <dgm:prSet/>
      <dgm:spPr/>
      <dgm:t>
        <a:bodyPr/>
        <a:lstStyle/>
        <a:p>
          <a:endParaRPr lang="zh-CN" altLang="en-US"/>
        </a:p>
      </dgm:t>
    </dgm:pt>
    <dgm:pt modelId="{CDA520B9-C924-48A5-AB08-5EE85D2162A3}">
      <dgm:prSet phldrT="[文本]"/>
      <dgm:spPr/>
      <dgm:t>
        <a:bodyPr/>
        <a:lstStyle/>
        <a:p>
          <a:r>
            <a:rPr lang="zh-CN" altLang="en-US" dirty="0" smtClean="0"/>
            <a:t>财务数据</a:t>
          </a:r>
          <a:endParaRPr lang="en-US" altLang="zh-CN" dirty="0" smtClean="0"/>
        </a:p>
      </dgm:t>
    </dgm:pt>
    <dgm:pt modelId="{07D5D285-0A85-441F-8C44-7328C25CA5FC}" type="parTrans" cxnId="{0AAFE6B5-E095-4679-9CCC-8542CDF9BA7B}">
      <dgm:prSet/>
      <dgm:spPr/>
      <dgm:t>
        <a:bodyPr/>
        <a:lstStyle/>
        <a:p>
          <a:endParaRPr lang="zh-CN" altLang="en-US"/>
        </a:p>
      </dgm:t>
    </dgm:pt>
    <dgm:pt modelId="{C5B1BE0C-9D6F-4730-A80F-745935CA5233}" type="sibTrans" cxnId="{0AAFE6B5-E095-4679-9CCC-8542CDF9BA7B}">
      <dgm:prSet/>
      <dgm:spPr/>
      <dgm:t>
        <a:bodyPr/>
        <a:lstStyle/>
        <a:p>
          <a:endParaRPr lang="zh-CN" altLang="en-US"/>
        </a:p>
      </dgm:t>
    </dgm:pt>
    <dgm:pt modelId="{8BFCB675-146B-4355-8E57-96B8C050D56C}">
      <dgm:prSet phldrT="[文本]"/>
      <dgm:spPr/>
      <dgm:t>
        <a:bodyPr/>
        <a:lstStyle/>
        <a:p>
          <a:r>
            <a:rPr lang="zh-CN" altLang="en-US" dirty="0" smtClean="0"/>
            <a:t>库存数据</a:t>
          </a:r>
          <a:endParaRPr lang="zh-CN" altLang="en-US" dirty="0"/>
        </a:p>
      </dgm:t>
    </dgm:pt>
    <dgm:pt modelId="{98170574-B41F-494B-87AB-89AEB48AAD78}" type="parTrans" cxnId="{16EC1A91-1B63-444A-AFE4-4E43155B07CD}">
      <dgm:prSet/>
      <dgm:spPr/>
      <dgm:t>
        <a:bodyPr/>
        <a:lstStyle/>
        <a:p>
          <a:endParaRPr lang="zh-CN" altLang="en-US"/>
        </a:p>
      </dgm:t>
    </dgm:pt>
    <dgm:pt modelId="{850AF288-63E8-4D02-900A-930F593EEB7F}" type="sibTrans" cxnId="{16EC1A91-1B63-444A-AFE4-4E43155B07CD}">
      <dgm:prSet/>
      <dgm:spPr/>
      <dgm:t>
        <a:bodyPr/>
        <a:lstStyle/>
        <a:p>
          <a:endParaRPr lang="zh-CN" altLang="en-US"/>
        </a:p>
      </dgm:t>
    </dgm:pt>
    <dgm:pt modelId="{29914FC7-E55F-45B5-B7F9-B13D85127479}">
      <dgm:prSet phldrT="[文本]"/>
      <dgm:spPr/>
      <dgm:t>
        <a:bodyPr/>
        <a:lstStyle/>
        <a:p>
          <a:r>
            <a:rPr lang="zh-CN" altLang="en-US" dirty="0" smtClean="0"/>
            <a:t>客户数据</a:t>
          </a:r>
          <a:endParaRPr lang="en-US" altLang="zh-CN" dirty="0" smtClean="0"/>
        </a:p>
      </dgm:t>
    </dgm:pt>
    <dgm:pt modelId="{758C9FD9-5962-495C-B8CE-2095AFB040F0}" type="parTrans" cxnId="{78492F30-2E8D-4FD2-A0E4-CC01747E6C10}">
      <dgm:prSet/>
      <dgm:spPr/>
      <dgm:t>
        <a:bodyPr/>
        <a:lstStyle/>
        <a:p>
          <a:endParaRPr lang="zh-CN" altLang="en-US"/>
        </a:p>
      </dgm:t>
    </dgm:pt>
    <dgm:pt modelId="{87C99E73-0B1A-4B0A-B415-EA282A14AA5E}" type="sibTrans" cxnId="{78492F30-2E8D-4FD2-A0E4-CC01747E6C10}">
      <dgm:prSet/>
      <dgm:spPr/>
      <dgm:t>
        <a:bodyPr/>
        <a:lstStyle/>
        <a:p>
          <a:endParaRPr lang="zh-CN" altLang="en-US"/>
        </a:p>
      </dgm:t>
    </dgm:pt>
    <dgm:pt modelId="{B26330CC-7B55-4EDD-AF91-A5367671C8DF}">
      <dgm:prSet/>
      <dgm:spPr/>
      <dgm:t>
        <a:bodyPr/>
        <a:lstStyle/>
        <a:p>
          <a:r>
            <a:rPr lang="zh-CN" altLang="en-US" dirty="0" smtClean="0"/>
            <a:t>其他系统</a:t>
          </a:r>
          <a:endParaRPr lang="zh-CN" altLang="en-US" dirty="0"/>
        </a:p>
      </dgm:t>
    </dgm:pt>
    <dgm:pt modelId="{91E2195A-679F-450E-9130-FF588EFDFB77}" type="parTrans" cxnId="{130753E1-DA78-4D10-A39D-A8518DC21A84}">
      <dgm:prSet/>
      <dgm:spPr/>
      <dgm:t>
        <a:bodyPr/>
        <a:lstStyle/>
        <a:p>
          <a:endParaRPr lang="zh-CN" altLang="en-US"/>
        </a:p>
      </dgm:t>
    </dgm:pt>
    <dgm:pt modelId="{76FE94A6-3C8F-40F2-AA16-413D1406FE2C}" type="sibTrans" cxnId="{130753E1-DA78-4D10-A39D-A8518DC21A84}">
      <dgm:prSet/>
      <dgm:spPr/>
      <dgm:t>
        <a:bodyPr/>
        <a:lstStyle/>
        <a:p>
          <a:endParaRPr lang="zh-CN" altLang="en-US"/>
        </a:p>
      </dgm:t>
    </dgm:pt>
    <dgm:pt modelId="{A0AEF2E8-9817-4587-845A-481B5A9B75DE}" type="pres">
      <dgm:prSet presAssocID="{2AB9CB35-6483-4959-9C25-76B042590009}" presName="Name0" presStyleCnt="0">
        <dgm:presLayoutVars>
          <dgm:dir/>
          <dgm:resizeHandles val="exact"/>
        </dgm:presLayoutVars>
      </dgm:prSet>
      <dgm:spPr/>
      <dgm:t>
        <a:bodyPr/>
        <a:lstStyle/>
        <a:p>
          <a:endParaRPr lang="zh-CN" altLang="en-US"/>
        </a:p>
      </dgm:t>
    </dgm:pt>
    <dgm:pt modelId="{DB37635C-BA47-4039-884B-FE1DF99E572E}" type="pres">
      <dgm:prSet presAssocID="{20278542-1D01-464F-9188-59E1E68C20AA}" presName="Name5" presStyleLbl="vennNode1" presStyleIdx="0" presStyleCnt="5">
        <dgm:presLayoutVars>
          <dgm:bulletEnabled val="1"/>
        </dgm:presLayoutVars>
      </dgm:prSet>
      <dgm:spPr/>
      <dgm:t>
        <a:bodyPr/>
        <a:lstStyle/>
        <a:p>
          <a:endParaRPr lang="zh-CN" altLang="en-US"/>
        </a:p>
      </dgm:t>
    </dgm:pt>
    <dgm:pt modelId="{5ED3A643-D1E6-403D-AC5F-3AAB4C8517EC}" type="pres">
      <dgm:prSet presAssocID="{7ECA5238-A041-461E-874B-43F2004C6535}" presName="space" presStyleCnt="0"/>
      <dgm:spPr/>
    </dgm:pt>
    <dgm:pt modelId="{56EFFF58-87D7-4D94-931A-D78BB08E42C3}" type="pres">
      <dgm:prSet presAssocID="{CDA520B9-C924-48A5-AB08-5EE85D2162A3}" presName="Name5" presStyleLbl="vennNode1" presStyleIdx="1" presStyleCnt="5">
        <dgm:presLayoutVars>
          <dgm:bulletEnabled val="1"/>
        </dgm:presLayoutVars>
      </dgm:prSet>
      <dgm:spPr/>
      <dgm:t>
        <a:bodyPr/>
        <a:lstStyle/>
        <a:p>
          <a:endParaRPr lang="zh-CN" altLang="en-US"/>
        </a:p>
      </dgm:t>
    </dgm:pt>
    <dgm:pt modelId="{9BDFF09D-F021-4F17-B956-79D75E471DEF}" type="pres">
      <dgm:prSet presAssocID="{C5B1BE0C-9D6F-4730-A80F-745935CA5233}" presName="space" presStyleCnt="0"/>
      <dgm:spPr/>
    </dgm:pt>
    <dgm:pt modelId="{93FCDF73-F952-4745-A5BC-081233A68522}" type="pres">
      <dgm:prSet presAssocID="{8BFCB675-146B-4355-8E57-96B8C050D56C}" presName="Name5" presStyleLbl="vennNode1" presStyleIdx="2" presStyleCnt="5">
        <dgm:presLayoutVars>
          <dgm:bulletEnabled val="1"/>
        </dgm:presLayoutVars>
      </dgm:prSet>
      <dgm:spPr/>
      <dgm:t>
        <a:bodyPr/>
        <a:lstStyle/>
        <a:p>
          <a:endParaRPr lang="zh-CN" altLang="en-US"/>
        </a:p>
      </dgm:t>
    </dgm:pt>
    <dgm:pt modelId="{2148C6FA-F9D4-4432-9E09-DF0B9A8F2F13}" type="pres">
      <dgm:prSet presAssocID="{850AF288-63E8-4D02-900A-930F593EEB7F}" presName="space" presStyleCnt="0"/>
      <dgm:spPr/>
    </dgm:pt>
    <dgm:pt modelId="{34B65EA5-E5DA-45E2-ADBB-968979058EDF}" type="pres">
      <dgm:prSet presAssocID="{29914FC7-E55F-45B5-B7F9-B13D85127479}" presName="Name5" presStyleLbl="vennNode1" presStyleIdx="3" presStyleCnt="5">
        <dgm:presLayoutVars>
          <dgm:bulletEnabled val="1"/>
        </dgm:presLayoutVars>
      </dgm:prSet>
      <dgm:spPr/>
      <dgm:t>
        <a:bodyPr/>
        <a:lstStyle/>
        <a:p>
          <a:endParaRPr lang="zh-CN" altLang="en-US"/>
        </a:p>
      </dgm:t>
    </dgm:pt>
    <dgm:pt modelId="{BD0CB34C-CD92-46CF-BA81-6C4281B3B037}" type="pres">
      <dgm:prSet presAssocID="{87C99E73-0B1A-4B0A-B415-EA282A14AA5E}" presName="space" presStyleCnt="0"/>
      <dgm:spPr/>
    </dgm:pt>
    <dgm:pt modelId="{A8E76306-EABA-42F8-8136-EFB20CD5ED86}" type="pres">
      <dgm:prSet presAssocID="{B26330CC-7B55-4EDD-AF91-A5367671C8DF}" presName="Name5" presStyleLbl="vennNode1" presStyleIdx="4" presStyleCnt="5">
        <dgm:presLayoutVars>
          <dgm:bulletEnabled val="1"/>
        </dgm:presLayoutVars>
      </dgm:prSet>
      <dgm:spPr/>
      <dgm:t>
        <a:bodyPr/>
        <a:lstStyle/>
        <a:p>
          <a:endParaRPr lang="zh-CN" altLang="en-US"/>
        </a:p>
      </dgm:t>
    </dgm:pt>
  </dgm:ptLst>
  <dgm:cxnLst>
    <dgm:cxn modelId="{16EC1A91-1B63-444A-AFE4-4E43155B07CD}" srcId="{2AB9CB35-6483-4959-9C25-76B042590009}" destId="{8BFCB675-146B-4355-8E57-96B8C050D56C}" srcOrd="2" destOrd="0" parTransId="{98170574-B41F-494B-87AB-89AEB48AAD78}" sibTransId="{850AF288-63E8-4D02-900A-930F593EEB7F}"/>
    <dgm:cxn modelId="{BA60793D-BFFC-4303-BD32-F9CBA56C1333}" type="presOf" srcId="{8BFCB675-146B-4355-8E57-96B8C050D56C}" destId="{93FCDF73-F952-4745-A5BC-081233A68522}" srcOrd="0" destOrd="0" presId="urn:microsoft.com/office/officeart/2005/8/layout/venn3"/>
    <dgm:cxn modelId="{B8380511-4F53-42DB-B052-E8FEFA06B46D}" type="presOf" srcId="{B26330CC-7B55-4EDD-AF91-A5367671C8DF}" destId="{A8E76306-EABA-42F8-8136-EFB20CD5ED86}" srcOrd="0" destOrd="0" presId="urn:microsoft.com/office/officeart/2005/8/layout/venn3"/>
    <dgm:cxn modelId="{DA5F2D56-C828-446B-9AEF-4AE5EDB9FA7D}" type="presOf" srcId="{29914FC7-E55F-45B5-B7F9-B13D85127479}" destId="{34B65EA5-E5DA-45E2-ADBB-968979058EDF}" srcOrd="0" destOrd="0" presId="urn:microsoft.com/office/officeart/2005/8/layout/venn3"/>
    <dgm:cxn modelId="{11ED731D-FCC6-4D2D-B71D-3CE321834FF7}" type="presOf" srcId="{2AB9CB35-6483-4959-9C25-76B042590009}" destId="{A0AEF2E8-9817-4587-845A-481B5A9B75DE}" srcOrd="0" destOrd="0" presId="urn:microsoft.com/office/officeart/2005/8/layout/venn3"/>
    <dgm:cxn modelId="{78492F30-2E8D-4FD2-A0E4-CC01747E6C10}" srcId="{2AB9CB35-6483-4959-9C25-76B042590009}" destId="{29914FC7-E55F-45B5-B7F9-B13D85127479}" srcOrd="3" destOrd="0" parTransId="{758C9FD9-5962-495C-B8CE-2095AFB040F0}" sibTransId="{87C99E73-0B1A-4B0A-B415-EA282A14AA5E}"/>
    <dgm:cxn modelId="{130753E1-DA78-4D10-A39D-A8518DC21A84}" srcId="{2AB9CB35-6483-4959-9C25-76B042590009}" destId="{B26330CC-7B55-4EDD-AF91-A5367671C8DF}" srcOrd="4" destOrd="0" parTransId="{91E2195A-679F-450E-9130-FF588EFDFB77}" sibTransId="{76FE94A6-3C8F-40F2-AA16-413D1406FE2C}"/>
    <dgm:cxn modelId="{E8A4EF19-2ACA-46D5-B1E5-E0151DF17AC8}" type="presOf" srcId="{CDA520B9-C924-48A5-AB08-5EE85D2162A3}" destId="{56EFFF58-87D7-4D94-931A-D78BB08E42C3}" srcOrd="0" destOrd="0" presId="urn:microsoft.com/office/officeart/2005/8/layout/venn3"/>
    <dgm:cxn modelId="{4830ECF6-FAAA-43AD-A46F-0978B6484B29}" srcId="{2AB9CB35-6483-4959-9C25-76B042590009}" destId="{20278542-1D01-464F-9188-59E1E68C20AA}" srcOrd="0" destOrd="0" parTransId="{02E66087-E3B0-4922-90BC-8CC16FC717FA}" sibTransId="{7ECA5238-A041-461E-874B-43F2004C6535}"/>
    <dgm:cxn modelId="{4143BA92-2668-4C1F-A66A-5D5736F7F492}" type="presOf" srcId="{20278542-1D01-464F-9188-59E1E68C20AA}" destId="{DB37635C-BA47-4039-884B-FE1DF99E572E}" srcOrd="0" destOrd="0" presId="urn:microsoft.com/office/officeart/2005/8/layout/venn3"/>
    <dgm:cxn modelId="{0AAFE6B5-E095-4679-9CCC-8542CDF9BA7B}" srcId="{2AB9CB35-6483-4959-9C25-76B042590009}" destId="{CDA520B9-C924-48A5-AB08-5EE85D2162A3}" srcOrd="1" destOrd="0" parTransId="{07D5D285-0A85-441F-8C44-7328C25CA5FC}" sibTransId="{C5B1BE0C-9D6F-4730-A80F-745935CA5233}"/>
    <dgm:cxn modelId="{552F64D2-A674-432B-AE93-127A2720B818}" type="presParOf" srcId="{A0AEF2E8-9817-4587-845A-481B5A9B75DE}" destId="{DB37635C-BA47-4039-884B-FE1DF99E572E}" srcOrd="0" destOrd="0" presId="urn:microsoft.com/office/officeart/2005/8/layout/venn3"/>
    <dgm:cxn modelId="{64EB5384-BE03-4971-9BD8-97F9AAF7F90A}" type="presParOf" srcId="{A0AEF2E8-9817-4587-845A-481B5A9B75DE}" destId="{5ED3A643-D1E6-403D-AC5F-3AAB4C8517EC}" srcOrd="1" destOrd="0" presId="urn:microsoft.com/office/officeart/2005/8/layout/venn3"/>
    <dgm:cxn modelId="{ABFD92CE-1276-4029-96E6-DB3D7AE94566}" type="presParOf" srcId="{A0AEF2E8-9817-4587-845A-481B5A9B75DE}" destId="{56EFFF58-87D7-4D94-931A-D78BB08E42C3}" srcOrd="2" destOrd="0" presId="urn:microsoft.com/office/officeart/2005/8/layout/venn3"/>
    <dgm:cxn modelId="{3A67C273-7101-41FA-8E72-205E556E4A69}" type="presParOf" srcId="{A0AEF2E8-9817-4587-845A-481B5A9B75DE}" destId="{9BDFF09D-F021-4F17-B956-79D75E471DEF}" srcOrd="3" destOrd="0" presId="urn:microsoft.com/office/officeart/2005/8/layout/venn3"/>
    <dgm:cxn modelId="{BA712E0D-D877-4702-B372-3EBA0BF73B82}" type="presParOf" srcId="{A0AEF2E8-9817-4587-845A-481B5A9B75DE}" destId="{93FCDF73-F952-4745-A5BC-081233A68522}" srcOrd="4" destOrd="0" presId="urn:microsoft.com/office/officeart/2005/8/layout/venn3"/>
    <dgm:cxn modelId="{1C121C62-534E-4499-83AF-E50A5C06483B}" type="presParOf" srcId="{A0AEF2E8-9817-4587-845A-481B5A9B75DE}" destId="{2148C6FA-F9D4-4432-9E09-DF0B9A8F2F13}" srcOrd="5" destOrd="0" presId="urn:microsoft.com/office/officeart/2005/8/layout/venn3"/>
    <dgm:cxn modelId="{E2C0E9F3-3DA3-4BB1-971F-C8725E3B83A3}" type="presParOf" srcId="{A0AEF2E8-9817-4587-845A-481B5A9B75DE}" destId="{34B65EA5-E5DA-45E2-ADBB-968979058EDF}" srcOrd="6" destOrd="0" presId="urn:microsoft.com/office/officeart/2005/8/layout/venn3"/>
    <dgm:cxn modelId="{60A930CE-824C-4BC4-AF16-0D202E0EE9E8}" type="presParOf" srcId="{A0AEF2E8-9817-4587-845A-481B5A9B75DE}" destId="{BD0CB34C-CD92-46CF-BA81-6C4281B3B037}" srcOrd="7" destOrd="0" presId="urn:microsoft.com/office/officeart/2005/8/layout/venn3"/>
    <dgm:cxn modelId="{CF5CF7E4-B1FD-492E-93EE-9F2B05977CCA}" type="presParOf" srcId="{A0AEF2E8-9817-4587-845A-481B5A9B75DE}" destId="{A8E76306-EABA-42F8-8136-EFB20CD5ED86}" srcOrd="8" destOrd="0" presId="urn:microsoft.com/office/officeart/2005/8/layout/venn3"/>
  </dgm:cxnLst>
  <dgm:bg>
    <a:noFill/>
  </dgm:bg>
  <dgm:whole/>
  <dgm:extLst>
    <a:ext uri="http://schemas.microsoft.com/office/drawing/2008/diagram">
      <dsp:dataModelExt xmlns:dsp="http://schemas.microsoft.com/office/drawing/2008/diagram" relId="rId32"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92E912A4-0640-4D8F-8FAC-596552A8F554}" type="doc">
      <dgm:prSet loTypeId="urn:microsoft.com/office/officeart/2005/8/layout/venn1" loCatId="relationship" qsTypeId="urn:microsoft.com/office/officeart/2005/8/quickstyle/simple1" qsCatId="simple" csTypeId="urn:microsoft.com/office/officeart/2005/8/colors/accent1_2" csCatId="accent1" phldr="1"/>
      <dgm:spPr/>
    </dgm:pt>
    <dgm:pt modelId="{0CE32118-49AD-4F58-AE97-A4C2E4AC6E2D}">
      <dgm:prSet phldrT="[文本]"/>
      <dgm:spPr/>
      <dgm:t>
        <a:bodyPr/>
        <a:lstStyle/>
        <a:p>
          <a:r>
            <a:rPr lang="en-US" altLang="zh-CN" dirty="0" smtClean="0"/>
            <a:t>ETL</a:t>
          </a:r>
          <a:endParaRPr lang="zh-CN" altLang="en-US" dirty="0"/>
        </a:p>
      </dgm:t>
    </dgm:pt>
    <dgm:pt modelId="{7B753F22-5C8D-49D2-96D1-628954427FA7}" type="parTrans" cxnId="{5181173B-82B8-4F43-BFC1-F1A567318494}">
      <dgm:prSet/>
      <dgm:spPr/>
      <dgm:t>
        <a:bodyPr/>
        <a:lstStyle/>
        <a:p>
          <a:endParaRPr lang="zh-CN" altLang="en-US"/>
        </a:p>
      </dgm:t>
    </dgm:pt>
    <dgm:pt modelId="{F4E8898B-200A-4527-A7B5-84DD2EA60C91}" type="sibTrans" cxnId="{5181173B-82B8-4F43-BFC1-F1A567318494}">
      <dgm:prSet/>
      <dgm:spPr/>
      <dgm:t>
        <a:bodyPr/>
        <a:lstStyle/>
        <a:p>
          <a:endParaRPr lang="zh-CN" altLang="en-US"/>
        </a:p>
      </dgm:t>
    </dgm:pt>
    <dgm:pt modelId="{AACAECB7-6798-497F-B706-4E73598C2317}">
      <dgm:prSet phldrT="[文本]"/>
      <dgm:spPr/>
      <dgm:t>
        <a:bodyPr/>
        <a:lstStyle/>
        <a:p>
          <a:r>
            <a:rPr lang="zh-CN" altLang="en-US" dirty="0" smtClean="0"/>
            <a:t>数据集市</a:t>
          </a:r>
          <a:endParaRPr lang="zh-CN" altLang="en-US" dirty="0"/>
        </a:p>
      </dgm:t>
    </dgm:pt>
    <dgm:pt modelId="{A25D4AD9-C7D0-48BA-B2B4-6364F35D8CEB}" type="parTrans" cxnId="{40D2E1B1-3A4B-44D5-B336-9E254DE72EB0}">
      <dgm:prSet/>
      <dgm:spPr/>
      <dgm:t>
        <a:bodyPr/>
        <a:lstStyle/>
        <a:p>
          <a:endParaRPr lang="zh-CN" altLang="en-US"/>
        </a:p>
      </dgm:t>
    </dgm:pt>
    <dgm:pt modelId="{6713EFEF-764C-4D6E-8A52-B64D4257E1AF}" type="sibTrans" cxnId="{40D2E1B1-3A4B-44D5-B336-9E254DE72EB0}">
      <dgm:prSet/>
      <dgm:spPr/>
      <dgm:t>
        <a:bodyPr/>
        <a:lstStyle/>
        <a:p>
          <a:endParaRPr lang="zh-CN" altLang="en-US"/>
        </a:p>
      </dgm:t>
    </dgm:pt>
    <dgm:pt modelId="{175F978F-3907-4D07-9DB1-B53A121A1488}">
      <dgm:prSet phldrT="[文本]"/>
      <dgm:spPr/>
      <dgm:t>
        <a:bodyPr/>
        <a:lstStyle/>
        <a:p>
          <a:r>
            <a:rPr lang="zh-CN" altLang="en-US" dirty="0" smtClean="0"/>
            <a:t>数据仓库</a:t>
          </a:r>
          <a:endParaRPr lang="zh-CN" altLang="en-US" dirty="0"/>
        </a:p>
      </dgm:t>
    </dgm:pt>
    <dgm:pt modelId="{2EF61588-C739-4B8B-8118-A367C7D439A5}" type="parTrans" cxnId="{7A252C69-5791-44C8-8B45-CD1D9BB0C0BC}">
      <dgm:prSet/>
      <dgm:spPr/>
      <dgm:t>
        <a:bodyPr/>
        <a:lstStyle/>
        <a:p>
          <a:endParaRPr lang="zh-CN" altLang="en-US"/>
        </a:p>
      </dgm:t>
    </dgm:pt>
    <dgm:pt modelId="{469CCD8C-97AF-4050-8448-55F93103631A}" type="sibTrans" cxnId="{7A252C69-5791-44C8-8B45-CD1D9BB0C0BC}">
      <dgm:prSet/>
      <dgm:spPr/>
      <dgm:t>
        <a:bodyPr/>
        <a:lstStyle/>
        <a:p>
          <a:endParaRPr lang="zh-CN" altLang="en-US"/>
        </a:p>
      </dgm:t>
    </dgm:pt>
    <dgm:pt modelId="{8D8125A9-0FE1-4E1D-A081-55F33A4B4803}" type="pres">
      <dgm:prSet presAssocID="{92E912A4-0640-4D8F-8FAC-596552A8F554}" presName="compositeShape" presStyleCnt="0">
        <dgm:presLayoutVars>
          <dgm:chMax val="7"/>
          <dgm:dir/>
          <dgm:resizeHandles val="exact"/>
        </dgm:presLayoutVars>
      </dgm:prSet>
      <dgm:spPr/>
    </dgm:pt>
    <dgm:pt modelId="{1B5327B6-7ADD-431F-9901-B46A23A75FDA}" type="pres">
      <dgm:prSet presAssocID="{0CE32118-49AD-4F58-AE97-A4C2E4AC6E2D}" presName="circ1" presStyleLbl="vennNode1" presStyleIdx="0" presStyleCnt="3"/>
      <dgm:spPr/>
      <dgm:t>
        <a:bodyPr/>
        <a:lstStyle/>
        <a:p>
          <a:endParaRPr lang="zh-CN" altLang="en-US"/>
        </a:p>
      </dgm:t>
    </dgm:pt>
    <dgm:pt modelId="{96581D64-D58B-43E4-A987-6D2047D243D8}" type="pres">
      <dgm:prSet presAssocID="{0CE32118-49AD-4F58-AE97-A4C2E4AC6E2D}" presName="circ1Tx" presStyleLbl="revTx" presStyleIdx="0" presStyleCnt="0">
        <dgm:presLayoutVars>
          <dgm:chMax val="0"/>
          <dgm:chPref val="0"/>
          <dgm:bulletEnabled val="1"/>
        </dgm:presLayoutVars>
      </dgm:prSet>
      <dgm:spPr/>
      <dgm:t>
        <a:bodyPr/>
        <a:lstStyle/>
        <a:p>
          <a:endParaRPr lang="zh-CN" altLang="en-US"/>
        </a:p>
      </dgm:t>
    </dgm:pt>
    <dgm:pt modelId="{434E1D2A-578D-431E-95C0-DB719705F7D8}" type="pres">
      <dgm:prSet presAssocID="{AACAECB7-6798-497F-B706-4E73598C2317}" presName="circ2" presStyleLbl="vennNode1" presStyleIdx="1" presStyleCnt="3"/>
      <dgm:spPr/>
      <dgm:t>
        <a:bodyPr/>
        <a:lstStyle/>
        <a:p>
          <a:endParaRPr lang="zh-CN" altLang="en-US"/>
        </a:p>
      </dgm:t>
    </dgm:pt>
    <dgm:pt modelId="{29970649-EE94-4B2B-A33B-6EE75AF4B0DB}" type="pres">
      <dgm:prSet presAssocID="{AACAECB7-6798-497F-B706-4E73598C2317}" presName="circ2Tx" presStyleLbl="revTx" presStyleIdx="0" presStyleCnt="0">
        <dgm:presLayoutVars>
          <dgm:chMax val="0"/>
          <dgm:chPref val="0"/>
          <dgm:bulletEnabled val="1"/>
        </dgm:presLayoutVars>
      </dgm:prSet>
      <dgm:spPr/>
      <dgm:t>
        <a:bodyPr/>
        <a:lstStyle/>
        <a:p>
          <a:endParaRPr lang="zh-CN" altLang="en-US"/>
        </a:p>
      </dgm:t>
    </dgm:pt>
    <dgm:pt modelId="{D8FA846E-ACBF-4752-A634-821D26865D20}" type="pres">
      <dgm:prSet presAssocID="{175F978F-3907-4D07-9DB1-B53A121A1488}" presName="circ3" presStyleLbl="vennNode1" presStyleIdx="2" presStyleCnt="3"/>
      <dgm:spPr/>
      <dgm:t>
        <a:bodyPr/>
        <a:lstStyle/>
        <a:p>
          <a:endParaRPr lang="zh-CN" altLang="en-US"/>
        </a:p>
      </dgm:t>
    </dgm:pt>
    <dgm:pt modelId="{CB58C510-B7D2-420B-82B1-E1D325AB715E}" type="pres">
      <dgm:prSet presAssocID="{175F978F-3907-4D07-9DB1-B53A121A1488}" presName="circ3Tx" presStyleLbl="revTx" presStyleIdx="0" presStyleCnt="0">
        <dgm:presLayoutVars>
          <dgm:chMax val="0"/>
          <dgm:chPref val="0"/>
          <dgm:bulletEnabled val="1"/>
        </dgm:presLayoutVars>
      </dgm:prSet>
      <dgm:spPr/>
      <dgm:t>
        <a:bodyPr/>
        <a:lstStyle/>
        <a:p>
          <a:endParaRPr lang="zh-CN" altLang="en-US"/>
        </a:p>
      </dgm:t>
    </dgm:pt>
  </dgm:ptLst>
  <dgm:cxnLst>
    <dgm:cxn modelId="{7A252C69-5791-44C8-8B45-CD1D9BB0C0BC}" srcId="{92E912A4-0640-4D8F-8FAC-596552A8F554}" destId="{175F978F-3907-4D07-9DB1-B53A121A1488}" srcOrd="2" destOrd="0" parTransId="{2EF61588-C739-4B8B-8118-A367C7D439A5}" sibTransId="{469CCD8C-97AF-4050-8448-55F93103631A}"/>
    <dgm:cxn modelId="{5181173B-82B8-4F43-BFC1-F1A567318494}" srcId="{92E912A4-0640-4D8F-8FAC-596552A8F554}" destId="{0CE32118-49AD-4F58-AE97-A4C2E4AC6E2D}" srcOrd="0" destOrd="0" parTransId="{7B753F22-5C8D-49D2-96D1-628954427FA7}" sibTransId="{F4E8898B-200A-4527-A7B5-84DD2EA60C91}"/>
    <dgm:cxn modelId="{91336FA3-1A11-4987-AE72-37DCAF95648C}" type="presOf" srcId="{0CE32118-49AD-4F58-AE97-A4C2E4AC6E2D}" destId="{96581D64-D58B-43E4-A987-6D2047D243D8}" srcOrd="1" destOrd="0" presId="urn:microsoft.com/office/officeart/2005/8/layout/venn1"/>
    <dgm:cxn modelId="{4B7E154F-0258-4C0C-B1ED-B6C961FEDD4C}" type="presOf" srcId="{175F978F-3907-4D07-9DB1-B53A121A1488}" destId="{CB58C510-B7D2-420B-82B1-E1D325AB715E}" srcOrd="1" destOrd="0" presId="urn:microsoft.com/office/officeart/2005/8/layout/venn1"/>
    <dgm:cxn modelId="{40D2E1B1-3A4B-44D5-B336-9E254DE72EB0}" srcId="{92E912A4-0640-4D8F-8FAC-596552A8F554}" destId="{AACAECB7-6798-497F-B706-4E73598C2317}" srcOrd="1" destOrd="0" parTransId="{A25D4AD9-C7D0-48BA-B2B4-6364F35D8CEB}" sibTransId="{6713EFEF-764C-4D6E-8A52-B64D4257E1AF}"/>
    <dgm:cxn modelId="{02E514EE-6ECA-46CF-9503-9700CE10EC79}" type="presOf" srcId="{0CE32118-49AD-4F58-AE97-A4C2E4AC6E2D}" destId="{1B5327B6-7ADD-431F-9901-B46A23A75FDA}" srcOrd="0" destOrd="0" presId="urn:microsoft.com/office/officeart/2005/8/layout/venn1"/>
    <dgm:cxn modelId="{88D0EBD1-5AC5-483E-9CEA-0416CBAF28E5}" type="presOf" srcId="{AACAECB7-6798-497F-B706-4E73598C2317}" destId="{29970649-EE94-4B2B-A33B-6EE75AF4B0DB}" srcOrd="1" destOrd="0" presId="urn:microsoft.com/office/officeart/2005/8/layout/venn1"/>
    <dgm:cxn modelId="{65C51AE2-193D-4A9C-A12E-2B20595ACC4E}" type="presOf" srcId="{175F978F-3907-4D07-9DB1-B53A121A1488}" destId="{D8FA846E-ACBF-4752-A634-821D26865D20}" srcOrd="0" destOrd="0" presId="urn:microsoft.com/office/officeart/2005/8/layout/venn1"/>
    <dgm:cxn modelId="{187D13C7-BD51-411B-BF78-460BC5077241}" type="presOf" srcId="{AACAECB7-6798-497F-B706-4E73598C2317}" destId="{434E1D2A-578D-431E-95C0-DB719705F7D8}" srcOrd="0" destOrd="0" presId="urn:microsoft.com/office/officeart/2005/8/layout/venn1"/>
    <dgm:cxn modelId="{2FD6C696-C8DA-475D-87CA-74CCB55D5D9D}" type="presOf" srcId="{92E912A4-0640-4D8F-8FAC-596552A8F554}" destId="{8D8125A9-0FE1-4E1D-A081-55F33A4B4803}" srcOrd="0" destOrd="0" presId="urn:microsoft.com/office/officeart/2005/8/layout/venn1"/>
    <dgm:cxn modelId="{06FEB567-E832-4A0B-8190-DFA3AE99846A}" type="presParOf" srcId="{8D8125A9-0FE1-4E1D-A081-55F33A4B4803}" destId="{1B5327B6-7ADD-431F-9901-B46A23A75FDA}" srcOrd="0" destOrd="0" presId="urn:microsoft.com/office/officeart/2005/8/layout/venn1"/>
    <dgm:cxn modelId="{A2FBAA9C-B0F2-4A6A-89B0-D2EDEE9E44E5}" type="presParOf" srcId="{8D8125A9-0FE1-4E1D-A081-55F33A4B4803}" destId="{96581D64-D58B-43E4-A987-6D2047D243D8}" srcOrd="1" destOrd="0" presId="urn:microsoft.com/office/officeart/2005/8/layout/venn1"/>
    <dgm:cxn modelId="{2B838726-6952-4F09-B0D8-651C47ECB3D3}" type="presParOf" srcId="{8D8125A9-0FE1-4E1D-A081-55F33A4B4803}" destId="{434E1D2A-578D-431E-95C0-DB719705F7D8}" srcOrd="2" destOrd="0" presId="urn:microsoft.com/office/officeart/2005/8/layout/venn1"/>
    <dgm:cxn modelId="{64383046-E894-496F-A806-EBAFFC0B7008}" type="presParOf" srcId="{8D8125A9-0FE1-4E1D-A081-55F33A4B4803}" destId="{29970649-EE94-4B2B-A33B-6EE75AF4B0DB}" srcOrd="3" destOrd="0" presId="urn:microsoft.com/office/officeart/2005/8/layout/venn1"/>
    <dgm:cxn modelId="{98AAAA23-889B-4131-9CF3-40FDE5D41734}" type="presParOf" srcId="{8D8125A9-0FE1-4E1D-A081-55F33A4B4803}" destId="{D8FA846E-ACBF-4752-A634-821D26865D20}" srcOrd="4" destOrd="0" presId="urn:microsoft.com/office/officeart/2005/8/layout/venn1"/>
    <dgm:cxn modelId="{7E6949CF-8B1F-4C1D-940D-F0838F0754AB}" type="presParOf" srcId="{8D8125A9-0FE1-4E1D-A081-55F33A4B4803}" destId="{CB58C510-B7D2-420B-82B1-E1D325AB715E}" srcOrd="5"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E912A4-0640-4D8F-8FAC-596552A8F554}" type="doc">
      <dgm:prSet loTypeId="urn:microsoft.com/office/officeart/2005/8/layout/venn1" loCatId="relationship" qsTypeId="urn:microsoft.com/office/officeart/2005/8/quickstyle/simple1" qsCatId="simple" csTypeId="urn:microsoft.com/office/officeart/2005/8/colors/accent1_2" csCatId="accent1" phldr="1"/>
      <dgm:spPr/>
    </dgm:pt>
    <dgm:pt modelId="{0CE32118-49AD-4F58-AE97-A4C2E4AC6E2D}">
      <dgm:prSet phldrT="[文本]"/>
      <dgm:spPr/>
      <dgm:t>
        <a:bodyPr/>
        <a:lstStyle/>
        <a:p>
          <a:r>
            <a:rPr lang="en-US" altLang="zh-CN" dirty="0" smtClean="0"/>
            <a:t>OLAP</a:t>
          </a:r>
          <a:endParaRPr lang="zh-CN" altLang="en-US" dirty="0"/>
        </a:p>
      </dgm:t>
    </dgm:pt>
    <dgm:pt modelId="{7B753F22-5C8D-49D2-96D1-628954427FA7}" type="parTrans" cxnId="{5181173B-82B8-4F43-BFC1-F1A567318494}">
      <dgm:prSet/>
      <dgm:spPr/>
      <dgm:t>
        <a:bodyPr/>
        <a:lstStyle/>
        <a:p>
          <a:endParaRPr lang="zh-CN" altLang="en-US"/>
        </a:p>
      </dgm:t>
    </dgm:pt>
    <dgm:pt modelId="{F4E8898B-200A-4527-A7B5-84DD2EA60C91}" type="sibTrans" cxnId="{5181173B-82B8-4F43-BFC1-F1A567318494}">
      <dgm:prSet/>
      <dgm:spPr/>
      <dgm:t>
        <a:bodyPr/>
        <a:lstStyle/>
        <a:p>
          <a:endParaRPr lang="zh-CN" altLang="en-US"/>
        </a:p>
      </dgm:t>
    </dgm:pt>
    <dgm:pt modelId="{AACAECB7-6798-497F-B706-4E73598C2317}">
      <dgm:prSet phldrT="[文本]"/>
      <dgm:spPr/>
      <dgm:t>
        <a:bodyPr/>
        <a:lstStyle/>
        <a:p>
          <a:r>
            <a:rPr lang="zh-CN" altLang="en-US" dirty="0" smtClean="0"/>
            <a:t>维度层次</a:t>
          </a:r>
          <a:endParaRPr lang="zh-CN" altLang="en-US" dirty="0"/>
        </a:p>
      </dgm:t>
    </dgm:pt>
    <dgm:pt modelId="{A25D4AD9-C7D0-48BA-B2B4-6364F35D8CEB}" type="parTrans" cxnId="{40D2E1B1-3A4B-44D5-B336-9E254DE72EB0}">
      <dgm:prSet/>
      <dgm:spPr/>
      <dgm:t>
        <a:bodyPr/>
        <a:lstStyle/>
        <a:p>
          <a:endParaRPr lang="zh-CN" altLang="en-US"/>
        </a:p>
      </dgm:t>
    </dgm:pt>
    <dgm:pt modelId="{6713EFEF-764C-4D6E-8A52-B64D4257E1AF}" type="sibTrans" cxnId="{40D2E1B1-3A4B-44D5-B336-9E254DE72EB0}">
      <dgm:prSet/>
      <dgm:spPr/>
      <dgm:t>
        <a:bodyPr/>
        <a:lstStyle/>
        <a:p>
          <a:endParaRPr lang="zh-CN" altLang="en-US"/>
        </a:p>
      </dgm:t>
    </dgm:pt>
    <dgm:pt modelId="{175F978F-3907-4D07-9DB1-B53A121A1488}">
      <dgm:prSet phldrT="[文本]"/>
      <dgm:spPr/>
      <dgm:t>
        <a:bodyPr/>
        <a:lstStyle/>
        <a:p>
          <a:r>
            <a:rPr lang="zh-CN" altLang="en-US" dirty="0" smtClean="0"/>
            <a:t>数据挖掘</a:t>
          </a:r>
          <a:endParaRPr lang="zh-CN" altLang="en-US" dirty="0"/>
        </a:p>
      </dgm:t>
    </dgm:pt>
    <dgm:pt modelId="{2EF61588-C739-4B8B-8118-A367C7D439A5}" type="parTrans" cxnId="{7A252C69-5791-44C8-8B45-CD1D9BB0C0BC}">
      <dgm:prSet/>
      <dgm:spPr/>
      <dgm:t>
        <a:bodyPr/>
        <a:lstStyle/>
        <a:p>
          <a:endParaRPr lang="zh-CN" altLang="en-US"/>
        </a:p>
      </dgm:t>
    </dgm:pt>
    <dgm:pt modelId="{469CCD8C-97AF-4050-8448-55F93103631A}" type="sibTrans" cxnId="{7A252C69-5791-44C8-8B45-CD1D9BB0C0BC}">
      <dgm:prSet/>
      <dgm:spPr/>
      <dgm:t>
        <a:bodyPr/>
        <a:lstStyle/>
        <a:p>
          <a:endParaRPr lang="zh-CN" altLang="en-US"/>
        </a:p>
      </dgm:t>
    </dgm:pt>
    <dgm:pt modelId="{8D8125A9-0FE1-4E1D-A081-55F33A4B4803}" type="pres">
      <dgm:prSet presAssocID="{92E912A4-0640-4D8F-8FAC-596552A8F554}" presName="compositeShape" presStyleCnt="0">
        <dgm:presLayoutVars>
          <dgm:chMax val="7"/>
          <dgm:dir/>
          <dgm:resizeHandles val="exact"/>
        </dgm:presLayoutVars>
      </dgm:prSet>
      <dgm:spPr/>
    </dgm:pt>
    <dgm:pt modelId="{1B5327B6-7ADD-431F-9901-B46A23A75FDA}" type="pres">
      <dgm:prSet presAssocID="{0CE32118-49AD-4F58-AE97-A4C2E4AC6E2D}" presName="circ1" presStyleLbl="vennNode1" presStyleIdx="0" presStyleCnt="3"/>
      <dgm:spPr/>
      <dgm:t>
        <a:bodyPr/>
        <a:lstStyle/>
        <a:p>
          <a:endParaRPr lang="zh-CN" altLang="en-US"/>
        </a:p>
      </dgm:t>
    </dgm:pt>
    <dgm:pt modelId="{96581D64-D58B-43E4-A987-6D2047D243D8}" type="pres">
      <dgm:prSet presAssocID="{0CE32118-49AD-4F58-AE97-A4C2E4AC6E2D}" presName="circ1Tx" presStyleLbl="revTx" presStyleIdx="0" presStyleCnt="0">
        <dgm:presLayoutVars>
          <dgm:chMax val="0"/>
          <dgm:chPref val="0"/>
          <dgm:bulletEnabled val="1"/>
        </dgm:presLayoutVars>
      </dgm:prSet>
      <dgm:spPr/>
      <dgm:t>
        <a:bodyPr/>
        <a:lstStyle/>
        <a:p>
          <a:endParaRPr lang="zh-CN" altLang="en-US"/>
        </a:p>
      </dgm:t>
    </dgm:pt>
    <dgm:pt modelId="{434E1D2A-578D-431E-95C0-DB719705F7D8}" type="pres">
      <dgm:prSet presAssocID="{AACAECB7-6798-497F-B706-4E73598C2317}" presName="circ2" presStyleLbl="vennNode1" presStyleIdx="1" presStyleCnt="3"/>
      <dgm:spPr/>
      <dgm:t>
        <a:bodyPr/>
        <a:lstStyle/>
        <a:p>
          <a:endParaRPr lang="zh-CN" altLang="en-US"/>
        </a:p>
      </dgm:t>
    </dgm:pt>
    <dgm:pt modelId="{29970649-EE94-4B2B-A33B-6EE75AF4B0DB}" type="pres">
      <dgm:prSet presAssocID="{AACAECB7-6798-497F-B706-4E73598C2317}" presName="circ2Tx" presStyleLbl="revTx" presStyleIdx="0" presStyleCnt="0">
        <dgm:presLayoutVars>
          <dgm:chMax val="0"/>
          <dgm:chPref val="0"/>
          <dgm:bulletEnabled val="1"/>
        </dgm:presLayoutVars>
      </dgm:prSet>
      <dgm:spPr/>
      <dgm:t>
        <a:bodyPr/>
        <a:lstStyle/>
        <a:p>
          <a:endParaRPr lang="zh-CN" altLang="en-US"/>
        </a:p>
      </dgm:t>
    </dgm:pt>
    <dgm:pt modelId="{D8FA846E-ACBF-4752-A634-821D26865D20}" type="pres">
      <dgm:prSet presAssocID="{175F978F-3907-4D07-9DB1-B53A121A1488}" presName="circ3" presStyleLbl="vennNode1" presStyleIdx="2" presStyleCnt="3"/>
      <dgm:spPr/>
      <dgm:t>
        <a:bodyPr/>
        <a:lstStyle/>
        <a:p>
          <a:endParaRPr lang="zh-CN" altLang="en-US"/>
        </a:p>
      </dgm:t>
    </dgm:pt>
    <dgm:pt modelId="{CB58C510-B7D2-420B-82B1-E1D325AB715E}" type="pres">
      <dgm:prSet presAssocID="{175F978F-3907-4D07-9DB1-B53A121A1488}" presName="circ3Tx" presStyleLbl="revTx" presStyleIdx="0" presStyleCnt="0">
        <dgm:presLayoutVars>
          <dgm:chMax val="0"/>
          <dgm:chPref val="0"/>
          <dgm:bulletEnabled val="1"/>
        </dgm:presLayoutVars>
      </dgm:prSet>
      <dgm:spPr/>
      <dgm:t>
        <a:bodyPr/>
        <a:lstStyle/>
        <a:p>
          <a:endParaRPr lang="zh-CN" altLang="en-US"/>
        </a:p>
      </dgm:t>
    </dgm:pt>
  </dgm:ptLst>
  <dgm:cxnLst>
    <dgm:cxn modelId="{B9339148-6726-4D18-AF61-2139F600F857}" type="presOf" srcId="{AACAECB7-6798-497F-B706-4E73598C2317}" destId="{434E1D2A-578D-431E-95C0-DB719705F7D8}" srcOrd="0" destOrd="0" presId="urn:microsoft.com/office/officeart/2005/8/layout/venn1"/>
    <dgm:cxn modelId="{7A252C69-5791-44C8-8B45-CD1D9BB0C0BC}" srcId="{92E912A4-0640-4D8F-8FAC-596552A8F554}" destId="{175F978F-3907-4D07-9DB1-B53A121A1488}" srcOrd="2" destOrd="0" parTransId="{2EF61588-C739-4B8B-8118-A367C7D439A5}" sibTransId="{469CCD8C-97AF-4050-8448-55F93103631A}"/>
    <dgm:cxn modelId="{278F995F-E33A-49A8-8B3E-09DEB070E817}" type="presOf" srcId="{0CE32118-49AD-4F58-AE97-A4C2E4AC6E2D}" destId="{96581D64-D58B-43E4-A987-6D2047D243D8}" srcOrd="1" destOrd="0" presId="urn:microsoft.com/office/officeart/2005/8/layout/venn1"/>
    <dgm:cxn modelId="{5181173B-82B8-4F43-BFC1-F1A567318494}" srcId="{92E912A4-0640-4D8F-8FAC-596552A8F554}" destId="{0CE32118-49AD-4F58-AE97-A4C2E4AC6E2D}" srcOrd="0" destOrd="0" parTransId="{7B753F22-5C8D-49D2-96D1-628954427FA7}" sibTransId="{F4E8898B-200A-4527-A7B5-84DD2EA60C91}"/>
    <dgm:cxn modelId="{F8D4469D-A0A1-4B48-BC42-5A06B4F0A338}" type="presOf" srcId="{AACAECB7-6798-497F-B706-4E73598C2317}" destId="{29970649-EE94-4B2B-A33B-6EE75AF4B0DB}" srcOrd="1" destOrd="0" presId="urn:microsoft.com/office/officeart/2005/8/layout/venn1"/>
    <dgm:cxn modelId="{71638863-C2B4-4C80-8F20-964E3893D092}" type="presOf" srcId="{175F978F-3907-4D07-9DB1-B53A121A1488}" destId="{CB58C510-B7D2-420B-82B1-E1D325AB715E}" srcOrd="1" destOrd="0" presId="urn:microsoft.com/office/officeart/2005/8/layout/venn1"/>
    <dgm:cxn modelId="{40D2E1B1-3A4B-44D5-B336-9E254DE72EB0}" srcId="{92E912A4-0640-4D8F-8FAC-596552A8F554}" destId="{AACAECB7-6798-497F-B706-4E73598C2317}" srcOrd="1" destOrd="0" parTransId="{A25D4AD9-C7D0-48BA-B2B4-6364F35D8CEB}" sibTransId="{6713EFEF-764C-4D6E-8A52-B64D4257E1AF}"/>
    <dgm:cxn modelId="{0257685D-33D7-41E2-A690-3857D1D6F784}" type="presOf" srcId="{0CE32118-49AD-4F58-AE97-A4C2E4AC6E2D}" destId="{1B5327B6-7ADD-431F-9901-B46A23A75FDA}" srcOrd="0" destOrd="0" presId="urn:microsoft.com/office/officeart/2005/8/layout/venn1"/>
    <dgm:cxn modelId="{7FAA284B-2028-4D60-A019-F7A0AF446769}" type="presOf" srcId="{92E912A4-0640-4D8F-8FAC-596552A8F554}" destId="{8D8125A9-0FE1-4E1D-A081-55F33A4B4803}" srcOrd="0" destOrd="0" presId="urn:microsoft.com/office/officeart/2005/8/layout/venn1"/>
    <dgm:cxn modelId="{038C8EBE-C826-4876-90A7-EF3EDD6D993E}" type="presOf" srcId="{175F978F-3907-4D07-9DB1-B53A121A1488}" destId="{D8FA846E-ACBF-4752-A634-821D26865D20}" srcOrd="0" destOrd="0" presId="urn:microsoft.com/office/officeart/2005/8/layout/venn1"/>
    <dgm:cxn modelId="{FED59AC3-0A8E-45DA-938E-2F492AF08456}" type="presParOf" srcId="{8D8125A9-0FE1-4E1D-A081-55F33A4B4803}" destId="{1B5327B6-7ADD-431F-9901-B46A23A75FDA}" srcOrd="0" destOrd="0" presId="urn:microsoft.com/office/officeart/2005/8/layout/venn1"/>
    <dgm:cxn modelId="{9162AE99-28DA-4C81-AC00-7ABBDE25B4FC}" type="presParOf" srcId="{8D8125A9-0FE1-4E1D-A081-55F33A4B4803}" destId="{96581D64-D58B-43E4-A987-6D2047D243D8}" srcOrd="1" destOrd="0" presId="urn:microsoft.com/office/officeart/2005/8/layout/venn1"/>
    <dgm:cxn modelId="{41FF7309-2742-41CB-B08C-B12A28130F2B}" type="presParOf" srcId="{8D8125A9-0FE1-4E1D-A081-55F33A4B4803}" destId="{434E1D2A-578D-431E-95C0-DB719705F7D8}" srcOrd="2" destOrd="0" presId="urn:microsoft.com/office/officeart/2005/8/layout/venn1"/>
    <dgm:cxn modelId="{4C75FB51-33B7-443A-BEDE-01325162C30B}" type="presParOf" srcId="{8D8125A9-0FE1-4E1D-A081-55F33A4B4803}" destId="{29970649-EE94-4B2B-A33B-6EE75AF4B0DB}" srcOrd="3" destOrd="0" presId="urn:microsoft.com/office/officeart/2005/8/layout/venn1"/>
    <dgm:cxn modelId="{F1043F0D-5799-4D41-9D6E-19BC5BEE8424}" type="presParOf" srcId="{8D8125A9-0FE1-4E1D-A081-55F33A4B4803}" destId="{D8FA846E-ACBF-4752-A634-821D26865D20}" srcOrd="4" destOrd="0" presId="urn:microsoft.com/office/officeart/2005/8/layout/venn1"/>
    <dgm:cxn modelId="{D0438D13-3C84-45F5-AA3A-AACEC16DF95C}" type="presParOf" srcId="{8D8125A9-0FE1-4E1D-A081-55F33A4B4803}" destId="{CB58C510-B7D2-420B-82B1-E1D325AB715E}" srcOrd="5" destOrd="0" presId="urn:microsoft.com/office/officeart/2005/8/layout/ven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41FA2-A8F3-4045-AF06-5305F5A39A01}">
      <dsp:nvSpPr>
        <dsp:cNvPr id="0" name=""/>
        <dsp:cNvSpPr/>
      </dsp:nvSpPr>
      <dsp:spPr>
        <a:xfrm>
          <a:off x="1181869" y="1329062"/>
          <a:ext cx="290258" cy="1106168"/>
        </a:xfrm>
        <a:custGeom>
          <a:avLst/>
          <a:gdLst/>
          <a:ahLst/>
          <a:cxnLst/>
          <a:rect l="0" t="0" r="0" b="0"/>
          <a:pathLst>
            <a:path>
              <a:moveTo>
                <a:pt x="0" y="0"/>
              </a:moveTo>
              <a:lnTo>
                <a:pt x="145129" y="0"/>
              </a:lnTo>
              <a:lnTo>
                <a:pt x="145129" y="1106168"/>
              </a:lnTo>
              <a:lnTo>
                <a:pt x="290258" y="1106168"/>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98408" y="1853556"/>
        <a:ext cx="57180" cy="57180"/>
      </dsp:txXfrm>
    </dsp:sp>
    <dsp:sp modelId="{CD463EA0-9970-4FB1-B383-6E10792DA9F5}">
      <dsp:nvSpPr>
        <dsp:cNvPr id="0" name=""/>
        <dsp:cNvSpPr/>
      </dsp:nvSpPr>
      <dsp:spPr>
        <a:xfrm>
          <a:off x="1181869" y="1329062"/>
          <a:ext cx="290258" cy="553084"/>
        </a:xfrm>
        <a:custGeom>
          <a:avLst/>
          <a:gdLst/>
          <a:ahLst/>
          <a:cxnLst/>
          <a:rect l="0" t="0" r="0" b="0"/>
          <a:pathLst>
            <a:path>
              <a:moveTo>
                <a:pt x="0" y="0"/>
              </a:moveTo>
              <a:lnTo>
                <a:pt x="145129" y="0"/>
              </a:lnTo>
              <a:lnTo>
                <a:pt x="145129" y="553084"/>
              </a:lnTo>
              <a:lnTo>
                <a:pt x="290258" y="553084"/>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11382" y="1589989"/>
        <a:ext cx="31231" cy="31231"/>
      </dsp:txXfrm>
    </dsp:sp>
    <dsp:sp modelId="{DA71151D-9322-42BF-9BD9-9E60F093FD93}">
      <dsp:nvSpPr>
        <dsp:cNvPr id="0" name=""/>
        <dsp:cNvSpPr/>
      </dsp:nvSpPr>
      <dsp:spPr>
        <a:xfrm>
          <a:off x="1181869" y="1283342"/>
          <a:ext cx="290258" cy="91440"/>
        </a:xfrm>
        <a:custGeom>
          <a:avLst/>
          <a:gdLst/>
          <a:ahLst/>
          <a:cxnLst/>
          <a:rect l="0" t="0" r="0" b="0"/>
          <a:pathLst>
            <a:path>
              <a:moveTo>
                <a:pt x="0" y="45720"/>
              </a:moveTo>
              <a:lnTo>
                <a:pt x="290258" y="45720"/>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19741" y="1321806"/>
        <a:ext cx="14512" cy="14512"/>
      </dsp:txXfrm>
    </dsp:sp>
    <dsp:sp modelId="{EBE888F4-B2C3-4999-ACCB-D02FA10CD40D}">
      <dsp:nvSpPr>
        <dsp:cNvPr id="0" name=""/>
        <dsp:cNvSpPr/>
      </dsp:nvSpPr>
      <dsp:spPr>
        <a:xfrm>
          <a:off x="1181869" y="775978"/>
          <a:ext cx="290258" cy="553084"/>
        </a:xfrm>
        <a:custGeom>
          <a:avLst/>
          <a:gdLst/>
          <a:ahLst/>
          <a:cxnLst/>
          <a:rect l="0" t="0" r="0" b="0"/>
          <a:pathLst>
            <a:path>
              <a:moveTo>
                <a:pt x="0" y="553084"/>
              </a:moveTo>
              <a:lnTo>
                <a:pt x="145129" y="553084"/>
              </a:lnTo>
              <a:lnTo>
                <a:pt x="145129" y="0"/>
              </a:lnTo>
              <a:lnTo>
                <a:pt x="290258" y="0"/>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11382" y="1036905"/>
        <a:ext cx="31231" cy="31231"/>
      </dsp:txXfrm>
    </dsp:sp>
    <dsp:sp modelId="{6B65828A-C629-4AFA-9350-2E5836EB4044}">
      <dsp:nvSpPr>
        <dsp:cNvPr id="0" name=""/>
        <dsp:cNvSpPr/>
      </dsp:nvSpPr>
      <dsp:spPr>
        <a:xfrm>
          <a:off x="1181869" y="222894"/>
          <a:ext cx="290258" cy="1106168"/>
        </a:xfrm>
        <a:custGeom>
          <a:avLst/>
          <a:gdLst/>
          <a:ahLst/>
          <a:cxnLst/>
          <a:rect l="0" t="0" r="0" b="0"/>
          <a:pathLst>
            <a:path>
              <a:moveTo>
                <a:pt x="0" y="1106168"/>
              </a:moveTo>
              <a:lnTo>
                <a:pt x="145129" y="1106168"/>
              </a:lnTo>
              <a:lnTo>
                <a:pt x="145129" y="0"/>
              </a:lnTo>
              <a:lnTo>
                <a:pt x="290258" y="0"/>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98408" y="747388"/>
        <a:ext cx="57180" cy="57180"/>
      </dsp:txXfrm>
    </dsp:sp>
    <dsp:sp modelId="{8CE002B2-02DE-4378-8492-6C30AD30C4A7}">
      <dsp:nvSpPr>
        <dsp:cNvPr id="0" name=""/>
        <dsp:cNvSpPr/>
      </dsp:nvSpPr>
      <dsp:spPr>
        <a:xfrm rot="16200000">
          <a:off x="-203752" y="1107829"/>
          <a:ext cx="2328775" cy="4424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eaVert"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BI</a:t>
          </a:r>
          <a:endParaRPr lang="zh-CN" altLang="en-US" sz="3200" kern="1200" dirty="0"/>
        </a:p>
      </dsp:txBody>
      <dsp:txXfrm>
        <a:off x="-203752" y="1107829"/>
        <a:ext cx="2328775" cy="442467"/>
      </dsp:txXfrm>
    </dsp:sp>
    <dsp:sp modelId="{D8E67284-5EB2-44BB-A2D6-56E260296555}">
      <dsp:nvSpPr>
        <dsp:cNvPr id="0" name=""/>
        <dsp:cNvSpPr/>
      </dsp:nvSpPr>
      <dsp:spPr>
        <a:xfrm>
          <a:off x="1472127" y="1660"/>
          <a:ext cx="1964934" cy="44246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表示层</a:t>
          </a:r>
          <a:endParaRPr lang="zh-CN" altLang="en-US" sz="2400" kern="1200" dirty="0"/>
        </a:p>
      </dsp:txBody>
      <dsp:txXfrm>
        <a:off x="1472127" y="1660"/>
        <a:ext cx="1964934" cy="442467"/>
      </dsp:txXfrm>
    </dsp:sp>
    <dsp:sp modelId="{326CD529-92F7-4FE6-9A64-271C8E8A43D4}">
      <dsp:nvSpPr>
        <dsp:cNvPr id="0" name=""/>
        <dsp:cNvSpPr/>
      </dsp:nvSpPr>
      <dsp:spPr>
        <a:xfrm>
          <a:off x="1472127" y="554745"/>
          <a:ext cx="1964934" cy="44246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分析层</a:t>
          </a:r>
          <a:endParaRPr lang="zh-CN" altLang="en-US" sz="2400" kern="1200" dirty="0"/>
        </a:p>
      </dsp:txBody>
      <dsp:txXfrm>
        <a:off x="1472127" y="554745"/>
        <a:ext cx="1964934" cy="442467"/>
      </dsp:txXfrm>
    </dsp:sp>
    <dsp:sp modelId="{D0BE1A99-CA74-48F8-9D15-152B32BB6FA5}">
      <dsp:nvSpPr>
        <dsp:cNvPr id="0" name=""/>
        <dsp:cNvSpPr/>
      </dsp:nvSpPr>
      <dsp:spPr>
        <a:xfrm>
          <a:off x="1472127" y="1107829"/>
          <a:ext cx="1964934" cy="44246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数据存取层</a:t>
          </a:r>
          <a:endParaRPr lang="zh-CN" altLang="en-US" sz="2400" kern="1200" dirty="0"/>
        </a:p>
      </dsp:txBody>
      <dsp:txXfrm>
        <a:off x="1472127" y="1107829"/>
        <a:ext cx="1964934" cy="442467"/>
      </dsp:txXfrm>
    </dsp:sp>
    <dsp:sp modelId="{84F170BC-E12C-443D-BA25-121D7D662FCA}">
      <dsp:nvSpPr>
        <dsp:cNvPr id="0" name=""/>
        <dsp:cNvSpPr/>
      </dsp:nvSpPr>
      <dsp:spPr>
        <a:xfrm>
          <a:off x="1472127" y="1660913"/>
          <a:ext cx="1964934" cy="44246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数据转换层</a:t>
          </a:r>
          <a:endParaRPr lang="zh-CN" altLang="en-US" sz="2400" kern="1200" dirty="0"/>
        </a:p>
      </dsp:txBody>
      <dsp:txXfrm>
        <a:off x="1472127" y="1660913"/>
        <a:ext cx="1964934" cy="442467"/>
      </dsp:txXfrm>
    </dsp:sp>
    <dsp:sp modelId="{5148713F-6589-45F4-9FBD-DB9CBB7B1D37}">
      <dsp:nvSpPr>
        <dsp:cNvPr id="0" name=""/>
        <dsp:cNvSpPr/>
      </dsp:nvSpPr>
      <dsp:spPr>
        <a:xfrm>
          <a:off x="1472127" y="2213997"/>
          <a:ext cx="1964934" cy="44246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数据源层</a:t>
          </a:r>
          <a:endParaRPr lang="zh-CN" altLang="en-US" sz="2400" kern="1200" dirty="0"/>
        </a:p>
      </dsp:txBody>
      <dsp:txXfrm>
        <a:off x="1472127" y="2213997"/>
        <a:ext cx="1964934" cy="442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6CC09-F446-4096-BEA3-8B65F3185B61}">
      <dsp:nvSpPr>
        <dsp:cNvPr id="0" name=""/>
        <dsp:cNvSpPr/>
      </dsp:nvSpPr>
      <dsp:spPr>
        <a:xfrm>
          <a:off x="1591492" y="1050340"/>
          <a:ext cx="1470201" cy="1283749"/>
        </a:xfrm>
        <a:prstGeom prst="gear9">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bg1"/>
              </a:solidFill>
            </a:rPr>
            <a:t>数据挖掘</a:t>
          </a:r>
          <a:endParaRPr lang="zh-CN" altLang="en-US" sz="1400" b="1" kern="1200" dirty="0">
            <a:solidFill>
              <a:schemeClr val="bg1"/>
            </a:solidFill>
          </a:endParaRPr>
        </a:p>
      </dsp:txBody>
      <dsp:txXfrm>
        <a:off x="1873133" y="1351052"/>
        <a:ext cx="906919" cy="659874"/>
      </dsp:txXfrm>
    </dsp:sp>
    <dsp:sp modelId="{120C9185-EC8C-47A5-8309-3D67D6D76605}">
      <dsp:nvSpPr>
        <dsp:cNvPr id="0" name=""/>
        <dsp:cNvSpPr/>
      </dsp:nvSpPr>
      <dsp:spPr>
        <a:xfrm>
          <a:off x="937809" y="746908"/>
          <a:ext cx="933635" cy="933635"/>
        </a:xfrm>
        <a:prstGeom prst="gear6">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smtClean="0"/>
            <a:t>OLAP</a:t>
          </a:r>
          <a:endParaRPr lang="zh-CN" altLang="en-US" sz="1400" b="1" kern="1200" dirty="0"/>
        </a:p>
      </dsp:txBody>
      <dsp:txXfrm>
        <a:off x="1172854" y="983374"/>
        <a:ext cx="463545" cy="460703"/>
      </dsp:txXfrm>
    </dsp:sp>
    <dsp:sp modelId="{94FE2DF3-1027-43E8-BBC4-5E5B2C25D5AC}">
      <dsp:nvSpPr>
        <dsp:cNvPr id="0" name=""/>
        <dsp:cNvSpPr/>
      </dsp:nvSpPr>
      <dsp:spPr>
        <a:xfrm rot="20700000">
          <a:off x="1460741" y="102795"/>
          <a:ext cx="914772" cy="914772"/>
        </a:xfrm>
        <a:prstGeom prst="gear6">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分析</a:t>
          </a:r>
          <a:endParaRPr lang="zh-CN" altLang="en-US" sz="1400" b="1" kern="1200" dirty="0"/>
        </a:p>
      </dsp:txBody>
      <dsp:txXfrm rot="-20700000">
        <a:off x="1661377" y="303431"/>
        <a:ext cx="513499" cy="513499"/>
      </dsp:txXfrm>
    </dsp:sp>
    <dsp:sp modelId="{D88ECD11-5120-4CB8-A9EC-BE7FF8DFA411}">
      <dsp:nvSpPr>
        <dsp:cNvPr id="0" name=""/>
        <dsp:cNvSpPr/>
      </dsp:nvSpPr>
      <dsp:spPr>
        <a:xfrm>
          <a:off x="1566912" y="867234"/>
          <a:ext cx="1643199" cy="1643199"/>
        </a:xfrm>
        <a:prstGeom prst="circularArrow">
          <a:avLst>
            <a:gd name="adj1" fmla="val 4687"/>
            <a:gd name="adj2" fmla="val 299029"/>
            <a:gd name="adj3" fmla="val 2444695"/>
            <a:gd name="adj4" fmla="val 1602486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5043B6-E221-4C2E-BDC9-C0ECE71E75F1}">
      <dsp:nvSpPr>
        <dsp:cNvPr id="0" name=""/>
        <dsp:cNvSpPr/>
      </dsp:nvSpPr>
      <dsp:spPr>
        <a:xfrm>
          <a:off x="772464" y="548313"/>
          <a:ext cx="1193887" cy="1193887"/>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85B154-1BED-45DA-A2B2-6E4EEF91778E}">
      <dsp:nvSpPr>
        <dsp:cNvPr id="0" name=""/>
        <dsp:cNvSpPr/>
      </dsp:nvSpPr>
      <dsp:spPr>
        <a:xfrm>
          <a:off x="1249144" y="-89591"/>
          <a:ext cx="1287250" cy="1287250"/>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DD044-17D9-4778-ABC7-5BC24457517D}">
      <dsp:nvSpPr>
        <dsp:cNvPr id="0" name=""/>
        <dsp:cNvSpPr/>
      </dsp:nvSpPr>
      <dsp:spPr>
        <a:xfrm>
          <a:off x="1359752" y="333008"/>
          <a:ext cx="2457450" cy="853440"/>
        </a:xfrm>
        <a:prstGeom prst="ellipse">
          <a:avLst/>
        </a:prstGeom>
        <a:solidFill>
          <a:schemeClr val="accent1">
            <a:tint val="50000"/>
            <a:alpha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DACA32B-5512-4A8B-AF75-4F28E1B82AFB}">
      <dsp:nvSpPr>
        <dsp:cNvPr id="0" name=""/>
        <dsp:cNvSpPr/>
      </dsp:nvSpPr>
      <dsp:spPr>
        <a:xfrm>
          <a:off x="2354163" y="2422793"/>
          <a:ext cx="476250" cy="304800"/>
        </a:xfrm>
        <a:prstGeom prst="down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9906C0A-3419-4952-BB72-2878A59339D0}">
      <dsp:nvSpPr>
        <dsp:cNvPr id="0" name=""/>
        <dsp:cNvSpPr/>
      </dsp:nvSpPr>
      <dsp:spPr>
        <a:xfrm>
          <a:off x="1449287" y="2666633"/>
          <a:ext cx="2286000" cy="57150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endParaRPr lang="zh-CN" altLang="en-US" sz="1900" kern="1200" dirty="0"/>
        </a:p>
      </dsp:txBody>
      <dsp:txXfrm>
        <a:off x="1449287" y="2666633"/>
        <a:ext cx="2286000" cy="571500"/>
      </dsp:txXfrm>
    </dsp:sp>
    <dsp:sp modelId="{DC043B54-1D80-458B-9649-DEB302E2CA96}">
      <dsp:nvSpPr>
        <dsp:cNvPr id="0" name=""/>
        <dsp:cNvSpPr/>
      </dsp:nvSpPr>
      <dsp:spPr>
        <a:xfrm>
          <a:off x="2253197" y="1252361"/>
          <a:ext cx="857250" cy="857250"/>
        </a:xfrm>
        <a:prstGeom prst="ellipse">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smtClean="0"/>
            <a:t>RDBMS</a:t>
          </a:r>
          <a:endParaRPr lang="zh-CN" altLang="en-US" sz="1400" b="1" kern="1200" dirty="0"/>
        </a:p>
      </dsp:txBody>
      <dsp:txXfrm>
        <a:off x="2378738" y="1377902"/>
        <a:ext cx="606168" cy="606168"/>
      </dsp:txXfrm>
    </dsp:sp>
    <dsp:sp modelId="{12533BC7-4E6A-4CAB-A715-E67C741BB28B}">
      <dsp:nvSpPr>
        <dsp:cNvPr id="0" name=""/>
        <dsp:cNvSpPr/>
      </dsp:nvSpPr>
      <dsp:spPr>
        <a:xfrm>
          <a:off x="1440413" y="533221"/>
          <a:ext cx="1255999" cy="1009274"/>
        </a:xfrm>
        <a:prstGeom prst="ellipse">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数据仓库</a:t>
          </a:r>
          <a:endParaRPr lang="zh-CN" altLang="en-US" sz="1400" b="1" kern="1200" dirty="0"/>
        </a:p>
      </dsp:txBody>
      <dsp:txXfrm>
        <a:off x="1624350" y="681026"/>
        <a:ext cx="888125" cy="713664"/>
      </dsp:txXfrm>
    </dsp:sp>
    <dsp:sp modelId="{574D4BD4-88D9-497C-AD06-31A22318C4E5}">
      <dsp:nvSpPr>
        <dsp:cNvPr id="0" name=""/>
        <dsp:cNvSpPr/>
      </dsp:nvSpPr>
      <dsp:spPr>
        <a:xfrm>
          <a:off x="2567685" y="425209"/>
          <a:ext cx="1086975" cy="857250"/>
        </a:xfrm>
        <a:prstGeom prst="ellipse">
          <a:avLst/>
        </a:prstGeom>
        <a:solidFill>
          <a:srgbClr val="FFFF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smtClean="0">
              <a:solidFill>
                <a:schemeClr val="bg1"/>
              </a:solidFill>
            </a:rPr>
            <a:t>数据集市</a:t>
          </a:r>
          <a:endParaRPr lang="zh-CN" altLang="en-US" sz="1400" b="1" kern="1200" dirty="0">
            <a:solidFill>
              <a:schemeClr val="bg1"/>
            </a:solidFill>
          </a:endParaRPr>
        </a:p>
      </dsp:txBody>
      <dsp:txXfrm>
        <a:off x="2726869" y="550750"/>
        <a:ext cx="768607" cy="606168"/>
      </dsp:txXfrm>
    </dsp:sp>
    <dsp:sp modelId="{F15889DD-4B4F-41E6-8B68-F0C77BEF13EA}">
      <dsp:nvSpPr>
        <dsp:cNvPr id="0" name=""/>
        <dsp:cNvSpPr/>
      </dsp:nvSpPr>
      <dsp:spPr>
        <a:xfrm>
          <a:off x="813038" y="6840"/>
          <a:ext cx="3489689" cy="2970333"/>
        </a:xfrm>
        <a:prstGeom prst="funnel">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0B23F-AAF9-4643-AD36-265EC071C4B4}">
      <dsp:nvSpPr>
        <dsp:cNvPr id="0" name=""/>
        <dsp:cNvSpPr/>
      </dsp:nvSpPr>
      <dsp:spPr>
        <a:xfrm>
          <a:off x="2382011" y="17352"/>
          <a:ext cx="603234" cy="603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抽取</a:t>
          </a:r>
          <a:endParaRPr lang="zh-CN" altLang="en-US" sz="2100" kern="1200" dirty="0"/>
        </a:p>
      </dsp:txBody>
      <dsp:txXfrm>
        <a:off x="2382011" y="17352"/>
        <a:ext cx="603234" cy="603234"/>
      </dsp:txXfrm>
    </dsp:sp>
    <dsp:sp modelId="{CFA077C3-DBA4-4DC9-93B4-10DE79DB2741}">
      <dsp:nvSpPr>
        <dsp:cNvPr id="0" name=""/>
        <dsp:cNvSpPr/>
      </dsp:nvSpPr>
      <dsp:spPr>
        <a:xfrm>
          <a:off x="963263" y="-65"/>
          <a:ext cx="2261348" cy="2261348"/>
        </a:xfrm>
        <a:prstGeom prst="circularArrow">
          <a:avLst>
            <a:gd name="adj1" fmla="val 5202"/>
            <a:gd name="adj2" fmla="val 336032"/>
            <a:gd name="adj3" fmla="val 21292757"/>
            <a:gd name="adj4" fmla="val 19766664"/>
            <a:gd name="adj5" fmla="val 6069"/>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4BD9409-76CE-4024-B057-840A91977E60}">
      <dsp:nvSpPr>
        <dsp:cNvPr id="0" name=""/>
        <dsp:cNvSpPr/>
      </dsp:nvSpPr>
      <dsp:spPr>
        <a:xfrm>
          <a:off x="2746459" y="1139010"/>
          <a:ext cx="603234" cy="603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转换</a:t>
          </a:r>
          <a:endParaRPr lang="zh-CN" altLang="en-US" sz="2100" kern="1200" dirty="0"/>
        </a:p>
      </dsp:txBody>
      <dsp:txXfrm>
        <a:off x="2746459" y="1139010"/>
        <a:ext cx="603234" cy="603234"/>
      </dsp:txXfrm>
    </dsp:sp>
    <dsp:sp modelId="{13C7372E-8714-4D94-B95A-43429F601D5E}">
      <dsp:nvSpPr>
        <dsp:cNvPr id="0" name=""/>
        <dsp:cNvSpPr/>
      </dsp:nvSpPr>
      <dsp:spPr>
        <a:xfrm>
          <a:off x="963263" y="-65"/>
          <a:ext cx="2261348" cy="2261348"/>
        </a:xfrm>
        <a:prstGeom prst="circularArrow">
          <a:avLst>
            <a:gd name="adj1" fmla="val 5202"/>
            <a:gd name="adj2" fmla="val 336032"/>
            <a:gd name="adj3" fmla="val 4014196"/>
            <a:gd name="adj4" fmla="val 2253894"/>
            <a:gd name="adj5" fmla="val 6069"/>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F858424-68BE-43CD-B273-92C1507A7B9B}">
      <dsp:nvSpPr>
        <dsp:cNvPr id="0" name=""/>
        <dsp:cNvSpPr/>
      </dsp:nvSpPr>
      <dsp:spPr>
        <a:xfrm>
          <a:off x="1792320" y="1832232"/>
          <a:ext cx="603234" cy="603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清洗</a:t>
          </a:r>
          <a:endParaRPr lang="zh-CN" altLang="en-US" sz="2100" kern="1200" dirty="0"/>
        </a:p>
      </dsp:txBody>
      <dsp:txXfrm>
        <a:off x="1792320" y="1832232"/>
        <a:ext cx="603234" cy="603234"/>
      </dsp:txXfrm>
    </dsp:sp>
    <dsp:sp modelId="{42841928-2A1E-433E-B3AB-59E374CA0193}">
      <dsp:nvSpPr>
        <dsp:cNvPr id="0" name=""/>
        <dsp:cNvSpPr/>
      </dsp:nvSpPr>
      <dsp:spPr>
        <a:xfrm>
          <a:off x="963263" y="-65"/>
          <a:ext cx="2261348" cy="2261348"/>
        </a:xfrm>
        <a:prstGeom prst="circularArrow">
          <a:avLst>
            <a:gd name="adj1" fmla="val 5202"/>
            <a:gd name="adj2" fmla="val 336032"/>
            <a:gd name="adj3" fmla="val 8210074"/>
            <a:gd name="adj4" fmla="val 6449772"/>
            <a:gd name="adj5" fmla="val 6069"/>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17BE0B8-CCC5-4837-BB74-893F8D8A987A}">
      <dsp:nvSpPr>
        <dsp:cNvPr id="0" name=""/>
        <dsp:cNvSpPr/>
      </dsp:nvSpPr>
      <dsp:spPr>
        <a:xfrm>
          <a:off x="838181" y="1139010"/>
          <a:ext cx="603234" cy="603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过滤</a:t>
          </a:r>
          <a:endParaRPr lang="zh-CN" altLang="en-US" sz="2100" kern="1200" dirty="0"/>
        </a:p>
      </dsp:txBody>
      <dsp:txXfrm>
        <a:off x="838181" y="1139010"/>
        <a:ext cx="603234" cy="603234"/>
      </dsp:txXfrm>
    </dsp:sp>
    <dsp:sp modelId="{D1CA1292-40A5-423C-B82F-8CABE5CCB537}">
      <dsp:nvSpPr>
        <dsp:cNvPr id="0" name=""/>
        <dsp:cNvSpPr/>
      </dsp:nvSpPr>
      <dsp:spPr>
        <a:xfrm>
          <a:off x="963263" y="-65"/>
          <a:ext cx="2261348" cy="2261348"/>
        </a:xfrm>
        <a:prstGeom prst="circularArrow">
          <a:avLst>
            <a:gd name="adj1" fmla="val 5202"/>
            <a:gd name="adj2" fmla="val 336032"/>
            <a:gd name="adj3" fmla="val 12297304"/>
            <a:gd name="adj4" fmla="val 10771211"/>
            <a:gd name="adj5" fmla="val 6069"/>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A089EDA-8BB8-4C7C-8E4E-260C25A1AB69}">
      <dsp:nvSpPr>
        <dsp:cNvPr id="0" name=""/>
        <dsp:cNvSpPr/>
      </dsp:nvSpPr>
      <dsp:spPr>
        <a:xfrm>
          <a:off x="1202630" y="17352"/>
          <a:ext cx="603234" cy="603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加载</a:t>
          </a:r>
          <a:endParaRPr lang="zh-CN" altLang="en-US" sz="2100" kern="1200" dirty="0"/>
        </a:p>
      </dsp:txBody>
      <dsp:txXfrm>
        <a:off x="1202630" y="17352"/>
        <a:ext cx="603234" cy="603234"/>
      </dsp:txXfrm>
    </dsp:sp>
    <dsp:sp modelId="{9DF7BABC-9C95-4997-BAC2-D06D25ED6681}">
      <dsp:nvSpPr>
        <dsp:cNvPr id="0" name=""/>
        <dsp:cNvSpPr/>
      </dsp:nvSpPr>
      <dsp:spPr>
        <a:xfrm>
          <a:off x="963263" y="-65"/>
          <a:ext cx="2261348" cy="2261348"/>
        </a:xfrm>
        <a:prstGeom prst="circularArrow">
          <a:avLst>
            <a:gd name="adj1" fmla="val 5202"/>
            <a:gd name="adj2" fmla="val 336032"/>
            <a:gd name="adj3" fmla="val 16865186"/>
            <a:gd name="adj4" fmla="val 15198782"/>
            <a:gd name="adj5" fmla="val 6069"/>
          </a:avLst>
        </a:prstGeom>
        <a:gradFill rotWithShape="0">
          <a:gsLst>
            <a:gs pos="0">
              <a:srgbClr val="00B050"/>
            </a:gs>
            <a:gs pos="100000">
              <a:schemeClr val="tx1"/>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7635C-BA47-4039-884B-FE1DF99E572E}">
      <dsp:nvSpPr>
        <dsp:cNvPr id="0" name=""/>
        <dsp:cNvSpPr/>
      </dsp:nvSpPr>
      <dsp:spPr>
        <a:xfrm>
          <a:off x="744" y="261946"/>
          <a:ext cx="1451074" cy="1451074"/>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79857" tIns="39370" rIns="79857" bIns="39370" numCol="1" spcCol="1270" anchor="ctr" anchorCtr="0">
          <a:noAutofit/>
        </a:bodyPr>
        <a:lstStyle/>
        <a:p>
          <a:pPr lvl="0" algn="ctr" defTabSz="1377950">
            <a:lnSpc>
              <a:spcPct val="90000"/>
            </a:lnSpc>
            <a:spcBef>
              <a:spcPct val="0"/>
            </a:spcBef>
            <a:spcAft>
              <a:spcPct val="35000"/>
            </a:spcAft>
          </a:pPr>
          <a:r>
            <a:rPr lang="zh-CN" altLang="en-US" sz="3100" kern="1200" dirty="0" smtClean="0"/>
            <a:t>销售数据</a:t>
          </a:r>
          <a:endParaRPr lang="en-US" altLang="zh-CN" sz="3100" kern="1200" dirty="0" smtClean="0"/>
        </a:p>
      </dsp:txBody>
      <dsp:txXfrm>
        <a:off x="213249" y="474451"/>
        <a:ext cx="1026064" cy="1026064"/>
      </dsp:txXfrm>
    </dsp:sp>
    <dsp:sp modelId="{56EFFF58-87D7-4D94-931A-D78BB08E42C3}">
      <dsp:nvSpPr>
        <dsp:cNvPr id="0" name=""/>
        <dsp:cNvSpPr/>
      </dsp:nvSpPr>
      <dsp:spPr>
        <a:xfrm>
          <a:off x="1161603" y="261946"/>
          <a:ext cx="1451074" cy="1451074"/>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79857" tIns="39370" rIns="79857" bIns="39370" numCol="1" spcCol="1270" anchor="ctr" anchorCtr="0">
          <a:noAutofit/>
        </a:bodyPr>
        <a:lstStyle/>
        <a:p>
          <a:pPr lvl="0" algn="ctr" defTabSz="1377950">
            <a:lnSpc>
              <a:spcPct val="90000"/>
            </a:lnSpc>
            <a:spcBef>
              <a:spcPct val="0"/>
            </a:spcBef>
            <a:spcAft>
              <a:spcPct val="35000"/>
            </a:spcAft>
          </a:pPr>
          <a:r>
            <a:rPr lang="zh-CN" altLang="en-US" sz="3100" kern="1200" dirty="0" smtClean="0"/>
            <a:t>财务数据</a:t>
          </a:r>
          <a:endParaRPr lang="en-US" altLang="zh-CN" sz="3100" kern="1200" dirty="0" smtClean="0"/>
        </a:p>
      </dsp:txBody>
      <dsp:txXfrm>
        <a:off x="1374108" y="474451"/>
        <a:ext cx="1026064" cy="1026064"/>
      </dsp:txXfrm>
    </dsp:sp>
    <dsp:sp modelId="{93FCDF73-F952-4745-A5BC-081233A68522}">
      <dsp:nvSpPr>
        <dsp:cNvPr id="0" name=""/>
        <dsp:cNvSpPr/>
      </dsp:nvSpPr>
      <dsp:spPr>
        <a:xfrm>
          <a:off x="2322462" y="261946"/>
          <a:ext cx="1451074" cy="1451074"/>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79857" tIns="39370" rIns="79857" bIns="39370" numCol="1" spcCol="1270" anchor="ctr" anchorCtr="0">
          <a:noAutofit/>
        </a:bodyPr>
        <a:lstStyle/>
        <a:p>
          <a:pPr lvl="0" algn="ctr" defTabSz="1377950">
            <a:lnSpc>
              <a:spcPct val="90000"/>
            </a:lnSpc>
            <a:spcBef>
              <a:spcPct val="0"/>
            </a:spcBef>
            <a:spcAft>
              <a:spcPct val="35000"/>
            </a:spcAft>
          </a:pPr>
          <a:r>
            <a:rPr lang="zh-CN" altLang="en-US" sz="3100" kern="1200" dirty="0" smtClean="0"/>
            <a:t>库存数据</a:t>
          </a:r>
          <a:endParaRPr lang="zh-CN" altLang="en-US" sz="3100" kern="1200" dirty="0"/>
        </a:p>
      </dsp:txBody>
      <dsp:txXfrm>
        <a:off x="2534967" y="474451"/>
        <a:ext cx="1026064" cy="1026064"/>
      </dsp:txXfrm>
    </dsp:sp>
    <dsp:sp modelId="{34B65EA5-E5DA-45E2-ADBB-968979058EDF}">
      <dsp:nvSpPr>
        <dsp:cNvPr id="0" name=""/>
        <dsp:cNvSpPr/>
      </dsp:nvSpPr>
      <dsp:spPr>
        <a:xfrm>
          <a:off x="3483322" y="261946"/>
          <a:ext cx="1451074" cy="1451074"/>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79857" tIns="39370" rIns="79857" bIns="39370" numCol="1" spcCol="1270" anchor="ctr" anchorCtr="0">
          <a:noAutofit/>
        </a:bodyPr>
        <a:lstStyle/>
        <a:p>
          <a:pPr lvl="0" algn="ctr" defTabSz="1377950">
            <a:lnSpc>
              <a:spcPct val="90000"/>
            </a:lnSpc>
            <a:spcBef>
              <a:spcPct val="0"/>
            </a:spcBef>
            <a:spcAft>
              <a:spcPct val="35000"/>
            </a:spcAft>
          </a:pPr>
          <a:r>
            <a:rPr lang="zh-CN" altLang="en-US" sz="3100" kern="1200" dirty="0" smtClean="0"/>
            <a:t>客户数据</a:t>
          </a:r>
          <a:endParaRPr lang="en-US" altLang="zh-CN" sz="3100" kern="1200" dirty="0" smtClean="0"/>
        </a:p>
      </dsp:txBody>
      <dsp:txXfrm>
        <a:off x="3695827" y="474451"/>
        <a:ext cx="1026064" cy="1026064"/>
      </dsp:txXfrm>
    </dsp:sp>
    <dsp:sp modelId="{A8E76306-EABA-42F8-8136-EFB20CD5ED86}">
      <dsp:nvSpPr>
        <dsp:cNvPr id="0" name=""/>
        <dsp:cNvSpPr/>
      </dsp:nvSpPr>
      <dsp:spPr>
        <a:xfrm>
          <a:off x="4644181" y="261946"/>
          <a:ext cx="1451074" cy="1451074"/>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79857" tIns="39370" rIns="79857" bIns="39370" numCol="1" spcCol="1270" anchor="ctr" anchorCtr="0">
          <a:noAutofit/>
        </a:bodyPr>
        <a:lstStyle/>
        <a:p>
          <a:pPr lvl="0" algn="ctr" defTabSz="1377950">
            <a:lnSpc>
              <a:spcPct val="90000"/>
            </a:lnSpc>
            <a:spcBef>
              <a:spcPct val="0"/>
            </a:spcBef>
            <a:spcAft>
              <a:spcPct val="35000"/>
            </a:spcAft>
          </a:pPr>
          <a:r>
            <a:rPr lang="zh-CN" altLang="en-US" sz="3100" kern="1200" dirty="0" smtClean="0"/>
            <a:t>其他系统</a:t>
          </a:r>
          <a:endParaRPr lang="zh-CN" altLang="en-US" sz="3100" kern="1200" dirty="0"/>
        </a:p>
      </dsp:txBody>
      <dsp:txXfrm>
        <a:off x="4856686" y="474451"/>
        <a:ext cx="1026064" cy="10260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327B6-7ADD-431F-9901-B46A23A75FDA}">
      <dsp:nvSpPr>
        <dsp:cNvPr id="0" name=""/>
        <dsp:cNvSpPr/>
      </dsp:nvSpPr>
      <dsp:spPr>
        <a:xfrm>
          <a:off x="1101620" y="37101"/>
          <a:ext cx="1780862" cy="17808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US" altLang="zh-CN" sz="3200" kern="1200" dirty="0" smtClean="0"/>
            <a:t>ETL</a:t>
          </a:r>
          <a:endParaRPr lang="zh-CN" altLang="en-US" sz="3200" kern="1200" dirty="0"/>
        </a:p>
      </dsp:txBody>
      <dsp:txXfrm>
        <a:off x="1339069" y="348752"/>
        <a:ext cx="1305965" cy="801388"/>
      </dsp:txXfrm>
    </dsp:sp>
    <dsp:sp modelId="{434E1D2A-578D-431E-95C0-DB719705F7D8}">
      <dsp:nvSpPr>
        <dsp:cNvPr id="0" name=""/>
        <dsp:cNvSpPr/>
      </dsp:nvSpPr>
      <dsp:spPr>
        <a:xfrm>
          <a:off x="1744215" y="1150140"/>
          <a:ext cx="1780862" cy="17808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zh-CN" altLang="en-US" sz="3200" kern="1200" dirty="0" smtClean="0"/>
            <a:t>数据集市</a:t>
          </a:r>
          <a:endParaRPr lang="zh-CN" altLang="en-US" sz="3200" kern="1200" dirty="0"/>
        </a:p>
      </dsp:txBody>
      <dsp:txXfrm>
        <a:off x="2288862" y="1610196"/>
        <a:ext cx="1068517" cy="979474"/>
      </dsp:txXfrm>
    </dsp:sp>
    <dsp:sp modelId="{D8FA846E-ACBF-4752-A634-821D26865D20}">
      <dsp:nvSpPr>
        <dsp:cNvPr id="0" name=""/>
        <dsp:cNvSpPr/>
      </dsp:nvSpPr>
      <dsp:spPr>
        <a:xfrm>
          <a:off x="459026" y="1150140"/>
          <a:ext cx="1780862" cy="17808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zh-CN" altLang="en-US" sz="3200" kern="1200" dirty="0" smtClean="0"/>
            <a:t>数据仓库</a:t>
          </a:r>
          <a:endParaRPr lang="zh-CN" altLang="en-US" sz="3200" kern="1200" dirty="0"/>
        </a:p>
      </dsp:txBody>
      <dsp:txXfrm>
        <a:off x="626724" y="1610196"/>
        <a:ext cx="1068517" cy="9794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327B6-7ADD-431F-9901-B46A23A75FDA}">
      <dsp:nvSpPr>
        <dsp:cNvPr id="0" name=""/>
        <dsp:cNvSpPr/>
      </dsp:nvSpPr>
      <dsp:spPr>
        <a:xfrm>
          <a:off x="1101620" y="37101"/>
          <a:ext cx="1780862" cy="17808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US" altLang="zh-CN" sz="3200" kern="1200" dirty="0" smtClean="0"/>
            <a:t>OLAP</a:t>
          </a:r>
          <a:endParaRPr lang="zh-CN" altLang="en-US" sz="3200" kern="1200" dirty="0"/>
        </a:p>
      </dsp:txBody>
      <dsp:txXfrm>
        <a:off x="1339069" y="348752"/>
        <a:ext cx="1305965" cy="801388"/>
      </dsp:txXfrm>
    </dsp:sp>
    <dsp:sp modelId="{434E1D2A-578D-431E-95C0-DB719705F7D8}">
      <dsp:nvSpPr>
        <dsp:cNvPr id="0" name=""/>
        <dsp:cNvSpPr/>
      </dsp:nvSpPr>
      <dsp:spPr>
        <a:xfrm>
          <a:off x="1744215" y="1150140"/>
          <a:ext cx="1780862" cy="17808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zh-CN" altLang="en-US" sz="3200" kern="1200" dirty="0" smtClean="0"/>
            <a:t>维度层次</a:t>
          </a:r>
          <a:endParaRPr lang="zh-CN" altLang="en-US" sz="3200" kern="1200" dirty="0"/>
        </a:p>
      </dsp:txBody>
      <dsp:txXfrm>
        <a:off x="2288862" y="1610196"/>
        <a:ext cx="1068517" cy="979474"/>
      </dsp:txXfrm>
    </dsp:sp>
    <dsp:sp modelId="{D8FA846E-ACBF-4752-A634-821D26865D20}">
      <dsp:nvSpPr>
        <dsp:cNvPr id="0" name=""/>
        <dsp:cNvSpPr/>
      </dsp:nvSpPr>
      <dsp:spPr>
        <a:xfrm>
          <a:off x="459026" y="1150140"/>
          <a:ext cx="1780862" cy="17808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zh-CN" altLang="en-US" sz="3200" kern="1200" dirty="0" smtClean="0"/>
            <a:t>数据挖掘</a:t>
          </a:r>
          <a:endParaRPr lang="zh-CN" altLang="en-US" sz="3200" kern="1200" dirty="0"/>
        </a:p>
      </dsp:txBody>
      <dsp:txXfrm>
        <a:off x="626724" y="1610196"/>
        <a:ext cx="1068517" cy="97947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image" Target="../media/image100.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382DDA-9E62-443D-8199-1C8D8AFAB867}" type="datetimeFigureOut">
              <a:rPr lang="zh-CN" altLang="en-US" smtClean="0"/>
              <a:t>2015/7/27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FB2A3F-14EA-46C5-9C84-E871D96AFA19}" type="slidenum">
              <a:rPr lang="zh-CN" altLang="en-US" smtClean="0"/>
              <a:t>‹#›</a:t>
            </a:fld>
            <a:endParaRPr lang="zh-CN" altLang="en-US"/>
          </a:p>
        </p:txBody>
      </p:sp>
    </p:spTree>
    <p:extLst>
      <p:ext uri="{BB962C8B-B14F-4D97-AF65-F5344CB8AC3E}">
        <p14:creationId xmlns:p14="http://schemas.microsoft.com/office/powerpoint/2010/main" val="306140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10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110.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111.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112.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113.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114.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115.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116.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FB2A3F-14EA-46C5-9C84-E871D96AFA19}" type="slidenum">
              <a:rPr lang="zh-CN" altLang="en-US" smtClean="0"/>
              <a:t>1</a:t>
            </a:fld>
            <a:endParaRPr lang="zh-CN" altLang="en-US"/>
          </a:p>
        </p:txBody>
      </p:sp>
    </p:spTree>
    <p:extLst>
      <p:ext uri="{BB962C8B-B14F-4D97-AF65-F5344CB8AC3E}">
        <p14:creationId xmlns:p14="http://schemas.microsoft.com/office/powerpoint/2010/main" val="4210866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0A4C25-2443-4865-8A2B-E64175C35765}" type="slidenum">
              <a:rPr lang="en-US" altLang="zh-CN"/>
              <a:pPr/>
              <a:t>80</a:t>
            </a:fld>
            <a:endParaRPr lang="en-US" altLang="zh-CN"/>
          </a:p>
        </p:txBody>
      </p:sp>
      <p:sp>
        <p:nvSpPr>
          <p:cNvPr id="171010" name="Rectangle 2"/>
          <p:cNvSpPr>
            <a:spLocks noRot="1" noChangeArrowheads="1" noTextEdit="1"/>
          </p:cNvSpPr>
          <p:nvPr>
            <p:ph type="sldImg"/>
          </p:nvPr>
        </p:nvSpPr>
        <p:spPr>
          <a:xfrm>
            <a:off x="1143000" y="685800"/>
            <a:ext cx="4572000" cy="3429000"/>
          </a:xfrm>
          <a:ln/>
        </p:spPr>
      </p:sp>
      <p:sp>
        <p:nvSpPr>
          <p:cNvPr id="171011"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ABC88A-7DF1-4429-B7B8-3CF978822ECB}" type="slidenum">
              <a:rPr lang="en-US" altLang="zh-CN"/>
              <a:pPr/>
              <a:t>81</a:t>
            </a:fld>
            <a:endParaRPr lang="en-US" altLang="zh-CN"/>
          </a:p>
        </p:txBody>
      </p:sp>
      <p:sp>
        <p:nvSpPr>
          <p:cNvPr id="157698" name="Rectangle 2"/>
          <p:cNvSpPr>
            <a:spLocks noRot="1" noChangeArrowheads="1" noTextEdit="1"/>
          </p:cNvSpPr>
          <p:nvPr>
            <p:ph type="sldImg"/>
          </p:nvPr>
        </p:nvSpPr>
        <p:spPr>
          <a:xfrm>
            <a:off x="1143000" y="685800"/>
            <a:ext cx="4572000" cy="3429000"/>
          </a:xfrm>
          <a:ln/>
        </p:spPr>
      </p:sp>
      <p:sp>
        <p:nvSpPr>
          <p:cNvPr id="157699" name="Rectangle 3"/>
          <p:cNvSpPr>
            <a:spLocks noGrp="1" noChangeArrowheads="1"/>
          </p:cNvSpPr>
          <p:nvPr>
            <p:ph type="body" idx="1"/>
          </p:nvPr>
        </p:nvSpPr>
        <p:spPr/>
        <p:txBody>
          <a:bodyPr/>
          <a:lstStyle/>
          <a:p>
            <a:endParaRPr lang="en-US" altLang="zh-CN" dirty="0">
              <a:solidFill>
                <a:srgbClr val="FFFFFF"/>
              </a:solidFill>
              <a:effectLst>
                <a:outerShdw blurRad="38100" dist="38100" dir="2700000" algn="tl">
                  <a:srgbClr val="C0C0C0"/>
                </a:outerShdw>
              </a:effectLs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D0BCFB-8808-4687-BE45-0140B651DAD3}" type="slidenum">
              <a:rPr lang="en-US" altLang="zh-CN"/>
              <a:pPr/>
              <a:t>82</a:t>
            </a:fld>
            <a:endParaRPr lang="en-US" altLang="zh-CN"/>
          </a:p>
        </p:txBody>
      </p:sp>
      <p:sp>
        <p:nvSpPr>
          <p:cNvPr id="163842" name="Rectangle 2"/>
          <p:cNvSpPr>
            <a:spLocks noRot="1" noChangeArrowheads="1" noTextEdit="1"/>
          </p:cNvSpPr>
          <p:nvPr>
            <p:ph type="sldImg"/>
          </p:nvPr>
        </p:nvSpPr>
        <p:spPr>
          <a:xfrm>
            <a:off x="1143000" y="685800"/>
            <a:ext cx="4572000" cy="3429000"/>
          </a:xfrm>
          <a:ln/>
        </p:spPr>
      </p:sp>
      <p:sp>
        <p:nvSpPr>
          <p:cNvPr id="163843" name="Rectangle 3"/>
          <p:cNvSpPr>
            <a:spLocks noGrp="1" noChangeArrowheads="1"/>
          </p:cNvSpPr>
          <p:nvPr>
            <p:ph type="body" idx="1"/>
          </p:nvPr>
        </p:nvSpPr>
        <p:spPr/>
        <p:txBody>
          <a:bodyPr/>
          <a:lstStyle/>
          <a:p>
            <a:pPr lvl="4"/>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94685D-0784-4DA7-8156-5AFA4C4F230D}" type="slidenum">
              <a:rPr lang="en-US" altLang="zh-CN"/>
              <a:pPr/>
              <a:t>83</a:t>
            </a:fld>
            <a:endParaRPr lang="en-US" altLang="zh-CN"/>
          </a:p>
        </p:txBody>
      </p:sp>
      <p:sp>
        <p:nvSpPr>
          <p:cNvPr id="159746" name="Rectangle 2"/>
          <p:cNvSpPr>
            <a:spLocks noRot="1" noChangeArrowheads="1" noTextEdit="1"/>
          </p:cNvSpPr>
          <p:nvPr>
            <p:ph type="sldImg"/>
          </p:nvPr>
        </p:nvSpPr>
        <p:spPr>
          <a:xfrm>
            <a:off x="1143000" y="685800"/>
            <a:ext cx="4572000" cy="3429000"/>
          </a:xfrm>
          <a:ln/>
        </p:spPr>
      </p:sp>
      <p:sp>
        <p:nvSpPr>
          <p:cNvPr id="159747" name="Rectangle 3"/>
          <p:cNvSpPr>
            <a:spLocks noGrp="1" noChangeArrowheads="1"/>
          </p:cNvSpPr>
          <p:nvPr>
            <p:ph type="body" idx="1"/>
          </p:nvPr>
        </p:nvSpPr>
        <p:spPr/>
        <p:txBody>
          <a:bodyPr/>
          <a:lstStyle/>
          <a:p>
            <a:pPr lvl="4"/>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8B5C6A-475D-459E-A5AC-3D7ADF7C4C10}" type="slidenum">
              <a:rPr lang="en-US" altLang="zh-CN"/>
              <a:pPr/>
              <a:t>85</a:t>
            </a:fld>
            <a:endParaRPr lang="en-US" altLang="zh-CN"/>
          </a:p>
        </p:txBody>
      </p:sp>
      <p:sp>
        <p:nvSpPr>
          <p:cNvPr id="156674" name="Rectangle 2"/>
          <p:cNvSpPr>
            <a:spLocks noRot="1" noChangeArrowheads="1" noTextEdit="1"/>
          </p:cNvSpPr>
          <p:nvPr>
            <p:ph type="sldImg"/>
          </p:nvPr>
        </p:nvSpPr>
        <p:spPr>
          <a:xfrm>
            <a:off x="1143000" y="685800"/>
            <a:ext cx="4572000" cy="3429000"/>
          </a:xfrm>
          <a:ln/>
        </p:spPr>
      </p:sp>
      <p:sp>
        <p:nvSpPr>
          <p:cNvPr id="156675" name="Rectangle 3"/>
          <p:cNvSpPr>
            <a:spLocks noGrp="1" noChangeArrowheads="1"/>
          </p:cNvSpPr>
          <p:nvPr>
            <p:ph type="body" idx="1"/>
          </p:nvPr>
        </p:nvSpPr>
        <p:spPr/>
        <p:txBody>
          <a:bodyPr/>
          <a:lstStyle/>
          <a:p>
            <a:pPr lvl="4"/>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A1C536-4E23-440D-8893-56A2BCA07EA2}" type="slidenum">
              <a:rPr lang="en-US" altLang="zh-CN"/>
              <a:pPr/>
              <a:t>86</a:t>
            </a:fld>
            <a:endParaRPr lang="en-US" altLang="zh-CN"/>
          </a:p>
        </p:txBody>
      </p:sp>
      <p:sp>
        <p:nvSpPr>
          <p:cNvPr id="165890" name="Rectangle 2"/>
          <p:cNvSpPr>
            <a:spLocks noRot="1" noChangeArrowheads="1" noTextEdit="1"/>
          </p:cNvSpPr>
          <p:nvPr>
            <p:ph type="sldImg"/>
          </p:nvPr>
        </p:nvSpPr>
        <p:spPr>
          <a:xfrm>
            <a:off x="1143000" y="685800"/>
            <a:ext cx="4572000" cy="3429000"/>
          </a:xfrm>
          <a:ln/>
        </p:spPr>
      </p:sp>
      <p:sp>
        <p:nvSpPr>
          <p:cNvPr id="165891"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9803AD-1AB5-404B-94FD-9E0BAB72734D}" type="slidenum">
              <a:rPr lang="en-US" altLang="zh-CN"/>
              <a:pPr/>
              <a:t>88</a:t>
            </a:fld>
            <a:endParaRPr lang="en-US" altLang="zh-CN"/>
          </a:p>
        </p:txBody>
      </p:sp>
      <p:sp>
        <p:nvSpPr>
          <p:cNvPr id="116738" name="Rectangle 2"/>
          <p:cNvSpPr>
            <a:spLocks noRot="1" noChangeArrowheads="1" noTextEdit="1"/>
          </p:cNvSpPr>
          <p:nvPr>
            <p:ph type="sldImg"/>
          </p:nvPr>
        </p:nvSpPr>
        <p:spPr>
          <a:xfrm>
            <a:off x="604838" y="282575"/>
            <a:ext cx="5640387" cy="4229100"/>
          </a:xfrm>
          <a:ln/>
        </p:spPr>
      </p:sp>
      <p:sp>
        <p:nvSpPr>
          <p:cNvPr id="116739" name="Rectangle 3"/>
          <p:cNvSpPr>
            <a:spLocks noGrp="1" noChangeArrowheads="1"/>
          </p:cNvSpPr>
          <p:nvPr>
            <p:ph type="body" idx="1"/>
          </p:nvPr>
        </p:nvSpPr>
        <p:spPr>
          <a:xfrm>
            <a:off x="423258" y="4830846"/>
            <a:ext cx="5985415" cy="3367125"/>
          </a:xfrm>
        </p:spPr>
        <p:txBody>
          <a:bodyPr/>
          <a:lstStyle/>
          <a:p>
            <a:pPr>
              <a:spcBef>
                <a:spcPct val="20000"/>
              </a:spcBef>
              <a:buClr>
                <a:srgbClr val="F48B00"/>
              </a:buClr>
            </a:pPr>
            <a:endParaRPr lang="en-US" altLang="zh-CN" sz="13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4D6FF-EB6D-446F-BE61-295335B7958E}" type="slidenum">
              <a:rPr lang="en-US" altLang="zh-CN"/>
              <a:pPr/>
              <a:t>89</a:t>
            </a:fld>
            <a:endParaRPr lang="en-US" altLang="zh-CN"/>
          </a:p>
        </p:txBody>
      </p:sp>
      <p:sp>
        <p:nvSpPr>
          <p:cNvPr id="118786" name="Rectangle 2"/>
          <p:cNvSpPr>
            <a:spLocks noRot="1" noChangeArrowheads="1" noTextEdit="1"/>
          </p:cNvSpPr>
          <p:nvPr>
            <p:ph type="sldImg"/>
          </p:nvPr>
        </p:nvSpPr>
        <p:spPr>
          <a:xfrm>
            <a:off x="604838" y="282575"/>
            <a:ext cx="5640387" cy="4229100"/>
          </a:xfrm>
          <a:ln/>
        </p:spPr>
      </p:sp>
      <p:sp>
        <p:nvSpPr>
          <p:cNvPr id="118787" name="Rectangle 3"/>
          <p:cNvSpPr>
            <a:spLocks noGrp="1" noChangeArrowheads="1"/>
          </p:cNvSpPr>
          <p:nvPr>
            <p:ph type="body" idx="1"/>
          </p:nvPr>
        </p:nvSpPr>
        <p:spPr>
          <a:xfrm>
            <a:off x="423258" y="4830846"/>
            <a:ext cx="5985415" cy="3367125"/>
          </a:xfrm>
        </p:spPr>
        <p:txBody>
          <a:bodyPr/>
          <a:lstStyle/>
          <a:p>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92E178-DCC8-42E3-8A59-74FAD02102EB}" type="slidenum">
              <a:rPr lang="en-US" altLang="zh-CN"/>
              <a:pPr/>
              <a:t>91</a:t>
            </a:fld>
            <a:endParaRPr lang="en-US" altLang="zh-CN"/>
          </a:p>
        </p:txBody>
      </p:sp>
      <p:sp>
        <p:nvSpPr>
          <p:cNvPr id="164866" name="Rectangle 2"/>
          <p:cNvSpPr>
            <a:spLocks noRot="1" noChangeArrowheads="1" noTextEdit="1"/>
          </p:cNvSpPr>
          <p:nvPr>
            <p:ph type="sldImg"/>
          </p:nvPr>
        </p:nvSpPr>
        <p:spPr>
          <a:xfrm>
            <a:off x="1143000" y="685800"/>
            <a:ext cx="4572000" cy="3429000"/>
          </a:xfrm>
          <a:ln/>
        </p:spPr>
      </p:sp>
      <p:sp>
        <p:nvSpPr>
          <p:cNvPr id="164867" name="Rectangle 3"/>
          <p:cNvSpPr>
            <a:spLocks noGrp="1" noChangeArrowheads="1"/>
          </p:cNvSpPr>
          <p:nvPr>
            <p:ph type="body" idx="1"/>
          </p:nvPr>
        </p:nvSpPr>
        <p:spPr/>
        <p:txBody>
          <a:bodyPr/>
          <a:lstStyle/>
          <a:p>
            <a:pPr lvl="4"/>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1ECE5-B1FB-4AF0-A7C4-86C5B6ECAA61}" type="slidenum">
              <a:rPr lang="en-US" altLang="zh-CN"/>
              <a:pPr/>
              <a:t>92</a:t>
            </a:fld>
            <a:endParaRPr lang="en-US" altLang="zh-CN"/>
          </a:p>
        </p:txBody>
      </p:sp>
      <p:sp>
        <p:nvSpPr>
          <p:cNvPr id="166914" name="Rectangle 2"/>
          <p:cNvSpPr>
            <a:spLocks noRot="1" noChangeArrowheads="1" noTextEdit="1"/>
          </p:cNvSpPr>
          <p:nvPr>
            <p:ph type="sldImg"/>
          </p:nvPr>
        </p:nvSpPr>
        <p:spPr>
          <a:xfrm>
            <a:off x="1143000" y="685800"/>
            <a:ext cx="4572000" cy="3429000"/>
          </a:xfrm>
          <a:ln/>
        </p:spPr>
      </p:sp>
      <p:sp>
        <p:nvSpPr>
          <p:cNvPr id="166915" name="Rectangle 3"/>
          <p:cNvSpPr>
            <a:spLocks noGrp="1" noChangeArrowheads="1"/>
          </p:cNvSpPr>
          <p:nvPr>
            <p:ph type="body" idx="1"/>
          </p:nvPr>
        </p:nvSpPr>
        <p:spPr/>
        <p:txBody>
          <a:bodyPr/>
          <a:lstStyle/>
          <a:p>
            <a:r>
              <a:rPr lang="en-US" altLang="zh-CN"/>
              <a:t>Pivoting</a:t>
            </a:r>
          </a:p>
          <a:p>
            <a:r>
              <a:rPr lang="en-US" altLang="zh-CN"/>
              <a:t>– A data analysis operation whereby the user takes another viewpoint on the results of the analysis, changing the way the dimensions are arranged in the result.</a:t>
            </a:r>
          </a:p>
          <a:p>
            <a:r>
              <a:rPr lang="en-US" altLang="zh-CN"/>
              <a:t>– Pivoting appears as if the answer cube is rotated and another side is being given priority in the presentation of the result.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FB2A3F-14EA-46C5-9C84-E871D96AFA19}" type="slidenum">
              <a:rPr lang="zh-CN" altLang="en-US" smtClean="0"/>
              <a:t>3</a:t>
            </a:fld>
            <a:endParaRPr lang="zh-CN" altLang="en-US"/>
          </a:p>
        </p:txBody>
      </p:sp>
    </p:spTree>
    <p:extLst>
      <p:ext uri="{BB962C8B-B14F-4D97-AF65-F5344CB8AC3E}">
        <p14:creationId xmlns:p14="http://schemas.microsoft.com/office/powerpoint/2010/main" val="365490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FD7EB7-6068-44EF-B69E-98176EE22925}" type="slidenum">
              <a:rPr lang="en-US" altLang="zh-CN"/>
              <a:pPr/>
              <a:t>93</a:t>
            </a:fld>
            <a:endParaRPr lang="en-US" altLang="zh-CN"/>
          </a:p>
        </p:txBody>
      </p:sp>
      <p:sp>
        <p:nvSpPr>
          <p:cNvPr id="125954" name="Rectangle 2"/>
          <p:cNvSpPr>
            <a:spLocks noRot="1" noChangeArrowheads="1" noTextEdit="1"/>
          </p:cNvSpPr>
          <p:nvPr>
            <p:ph type="sldImg"/>
          </p:nvPr>
        </p:nvSpPr>
        <p:spPr>
          <a:xfrm>
            <a:off x="604838" y="282575"/>
            <a:ext cx="5640387" cy="4229100"/>
          </a:xfrm>
          <a:ln/>
        </p:spPr>
      </p:sp>
      <p:sp>
        <p:nvSpPr>
          <p:cNvPr id="125955" name="Rectangle 3"/>
          <p:cNvSpPr>
            <a:spLocks noGrp="1" noChangeArrowheads="1"/>
          </p:cNvSpPr>
          <p:nvPr>
            <p:ph type="body" idx="1"/>
          </p:nvPr>
        </p:nvSpPr>
        <p:spPr>
          <a:xfrm>
            <a:off x="423258" y="4830846"/>
            <a:ext cx="5985415" cy="3367125"/>
          </a:xfrm>
        </p:spPr>
        <p:txBody>
          <a:bodyPr/>
          <a:lstStyle/>
          <a:p>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B08706-DC15-4090-A6B3-6F818A972848}" type="slidenum">
              <a:rPr lang="en-US" altLang="zh-CN"/>
              <a:pPr/>
              <a:t>94</a:t>
            </a:fld>
            <a:endParaRPr lang="en-US" altLang="zh-CN"/>
          </a:p>
        </p:txBody>
      </p:sp>
      <p:sp>
        <p:nvSpPr>
          <p:cNvPr id="178178" name="Rectangle 2"/>
          <p:cNvSpPr>
            <a:spLocks noRot="1" noChangeArrowheads="1" noTextEdit="1"/>
          </p:cNvSpPr>
          <p:nvPr>
            <p:ph type="sldImg"/>
          </p:nvPr>
        </p:nvSpPr>
        <p:spPr>
          <a:xfrm>
            <a:off x="1143000" y="685800"/>
            <a:ext cx="4572000" cy="3429000"/>
          </a:xfrm>
          <a:ln/>
        </p:spPr>
      </p:sp>
      <p:sp>
        <p:nvSpPr>
          <p:cNvPr id="178179"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69F943-8C45-4D5C-A1C6-F676905C9F72}" type="slidenum">
              <a:rPr lang="en-US" altLang="zh-CN"/>
              <a:pPr/>
              <a:t>95</a:t>
            </a:fld>
            <a:endParaRPr lang="en-US" altLang="zh-CN"/>
          </a:p>
        </p:txBody>
      </p:sp>
      <p:sp>
        <p:nvSpPr>
          <p:cNvPr id="175106" name="Rectangle 2"/>
          <p:cNvSpPr>
            <a:spLocks noRot="1" noChangeArrowheads="1" noTextEdit="1"/>
          </p:cNvSpPr>
          <p:nvPr>
            <p:ph type="sldImg"/>
          </p:nvPr>
        </p:nvSpPr>
        <p:spPr>
          <a:xfrm>
            <a:off x="1143000" y="685800"/>
            <a:ext cx="4572000" cy="3429000"/>
          </a:xfrm>
          <a:ln/>
        </p:spPr>
      </p:sp>
      <p:sp>
        <p:nvSpPr>
          <p:cNvPr id="175107" name="Rectangle 3"/>
          <p:cNvSpPr>
            <a:spLocks noGrp="1" noChangeArrowheads="1"/>
          </p:cNvSpPr>
          <p:nvPr>
            <p:ph type="body" idx="1"/>
          </p:nvPr>
        </p:nvSpPr>
        <p:spPr/>
        <p:txBody>
          <a:bodyPr/>
          <a:lstStyle/>
          <a:p>
            <a:endParaRPr lang="en-US" altLang="zh-CN" sz="13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71AE7E-A322-41E7-B9F9-725F5CC6B497}" type="slidenum">
              <a:rPr lang="en-US" altLang="zh-CN"/>
              <a:pPr/>
              <a:t>99</a:t>
            </a:fld>
            <a:endParaRPr lang="en-US" altLang="zh-CN"/>
          </a:p>
        </p:txBody>
      </p:sp>
      <p:sp>
        <p:nvSpPr>
          <p:cNvPr id="162818" name="Rectangle 2"/>
          <p:cNvSpPr>
            <a:spLocks noRot="1" noChangeArrowheads="1" noTextEdit="1"/>
          </p:cNvSpPr>
          <p:nvPr>
            <p:ph type="sldImg"/>
          </p:nvPr>
        </p:nvSpPr>
        <p:spPr>
          <a:xfrm>
            <a:off x="1143000" y="685800"/>
            <a:ext cx="4572000" cy="3429000"/>
          </a:xfrm>
          <a:ln/>
        </p:spPr>
      </p:sp>
      <p:sp>
        <p:nvSpPr>
          <p:cNvPr id="162819" name="Rectangle 3"/>
          <p:cNvSpPr>
            <a:spLocks noGrp="1" noChangeArrowheads="1"/>
          </p:cNvSpPr>
          <p:nvPr>
            <p:ph type="body" idx="1"/>
          </p:nvPr>
        </p:nvSpPr>
        <p:spPr/>
        <p:txBody>
          <a:bodyPr/>
          <a:lstStyle/>
          <a:p>
            <a:endParaRPr lang="en-US" altLang="zh-CN" dirty="0"/>
          </a:p>
          <a:p>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F972C6-DC95-4EAC-BE24-5A55B0DD4B4E}" type="slidenum">
              <a:rPr lang="en-US" altLang="zh-CN"/>
              <a:pPr/>
              <a:t>100</a:t>
            </a:fld>
            <a:endParaRPr lang="en-US" altLang="zh-CN"/>
          </a:p>
        </p:txBody>
      </p:sp>
      <p:sp>
        <p:nvSpPr>
          <p:cNvPr id="161794" name="Rectangle 2"/>
          <p:cNvSpPr>
            <a:spLocks noRot="1" noChangeArrowheads="1" noTextEdit="1"/>
          </p:cNvSpPr>
          <p:nvPr>
            <p:ph type="sldImg"/>
          </p:nvPr>
        </p:nvSpPr>
        <p:spPr>
          <a:xfrm>
            <a:off x="1143000" y="685800"/>
            <a:ext cx="4572000" cy="3429000"/>
          </a:xfrm>
          <a:ln/>
        </p:spPr>
      </p:sp>
      <p:sp>
        <p:nvSpPr>
          <p:cNvPr id="161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p:sp>
      <p:sp>
        <p:nvSpPr>
          <p:cNvPr id="61443" name="Rectangle 3"/>
          <p:cNvSpPr>
            <a:spLocks noGrp="1" noRot="1" noChangeAspect="1" noChangeArrowheads="1"/>
          </p:cNvSpPr>
          <p:nvPr>
            <p:ph type="body" idx="1"/>
          </p:nvPr>
        </p:nvSpPr>
        <p:spPr bwMode="auto">
          <a:xfrm>
            <a:off x="-582613" y="8210550"/>
            <a:ext cx="7005638" cy="8928100"/>
          </a:xfrm>
          <a:prstGeom prst="rect">
            <a:avLst/>
          </a:prstGeom>
          <a:noFill/>
          <a:ln w="1">
            <a:solidFill>
              <a:schemeClr val="tx1"/>
            </a:solidFill>
            <a:miter lim="800000"/>
            <a:headEnd/>
            <a:tailEnd/>
          </a:ln>
        </p:spPr>
        <p:txBody>
          <a:bodyPr/>
          <a:lstStyle/>
          <a:p>
            <a:endParaRPr lang="zh-CN"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p:sp>
      <p:sp>
        <p:nvSpPr>
          <p:cNvPr id="62467" name="Rectangle 3"/>
          <p:cNvSpPr>
            <a:spLocks noGrp="1" noRot="1" noChangeAspect="1" noChangeArrowheads="1"/>
          </p:cNvSpPr>
          <p:nvPr>
            <p:ph type="body" idx="1"/>
          </p:nvPr>
        </p:nvSpPr>
        <p:spPr bwMode="auto">
          <a:xfrm>
            <a:off x="-592138" y="8210550"/>
            <a:ext cx="7015163" cy="8928100"/>
          </a:xfrm>
          <a:prstGeom prst="rect">
            <a:avLst/>
          </a:prstGeom>
          <a:noFill/>
          <a:ln w="1">
            <a:solidFill>
              <a:schemeClr val="tx1"/>
            </a:solidFill>
            <a:miter lim="800000"/>
            <a:headEnd/>
            <a:tailEnd/>
          </a:ln>
        </p:spPr>
        <p:txBody>
          <a:bodyPr/>
          <a:lstStyle/>
          <a:p>
            <a:endParaRPr lang="zh-CN" altLang="zh-CN"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Rot="1" noChangeAspect="1" noChangeArrowheads="1"/>
          </p:cNvSpPr>
          <p:nvPr>
            <p:ph type="body" idx="1"/>
          </p:nvPr>
        </p:nvSpPr>
        <p:spPr bwMode="auto">
          <a:xfrm>
            <a:off x="-592138" y="8210550"/>
            <a:ext cx="7015163" cy="8928100"/>
          </a:xfrm>
          <a:prstGeom prst="rect">
            <a:avLst/>
          </a:prstGeom>
          <a:noFill/>
          <a:ln w="1">
            <a:solidFill>
              <a:schemeClr val="tx1"/>
            </a:solidFill>
            <a:miter lim="800000"/>
            <a:headEnd/>
            <a:tailEnd/>
          </a:ln>
        </p:spPr>
        <p:txBody>
          <a:bodyPr/>
          <a:lstStyle/>
          <a:p>
            <a:endParaRPr lang="zh-CN"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Rot="1" noChangeAspect="1" noChangeArrowheads="1"/>
          </p:cNvSpPr>
          <p:nvPr>
            <p:ph type="body" idx="1"/>
          </p:nvPr>
        </p:nvSpPr>
        <p:spPr bwMode="auto">
          <a:xfrm>
            <a:off x="-592138" y="8210550"/>
            <a:ext cx="7015163" cy="8928100"/>
          </a:xfrm>
          <a:prstGeom prst="rect">
            <a:avLst/>
          </a:prstGeom>
          <a:noFill/>
          <a:ln w="1">
            <a:solidFill>
              <a:schemeClr val="tx1"/>
            </a:solidFill>
            <a:miter lim="800000"/>
            <a:headEnd/>
            <a:tailEnd/>
          </a:ln>
        </p:spPr>
        <p:txBody>
          <a:bodyPr/>
          <a:lstStyle/>
          <a:p>
            <a:endParaRPr lang="zh-CN"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Rot="1" noChangeAspect="1" noChangeArrowheads="1"/>
          </p:cNvSpPr>
          <p:nvPr>
            <p:ph type="body" idx="1"/>
          </p:nvPr>
        </p:nvSpPr>
        <p:spPr bwMode="auto">
          <a:xfrm>
            <a:off x="-592138" y="8210550"/>
            <a:ext cx="7015163" cy="8928100"/>
          </a:xfrm>
          <a:prstGeom prst="rect">
            <a:avLst/>
          </a:prstGeom>
          <a:noFill/>
          <a:ln w="1">
            <a:solidFill>
              <a:schemeClr val="tx1"/>
            </a:solidFill>
            <a:miter lim="800000"/>
            <a:headEnd/>
            <a:tailEnd/>
          </a:ln>
        </p:spPr>
        <p:txBody>
          <a:bodyPr/>
          <a:lstStyle/>
          <a:p>
            <a:endParaRPr lang="zh-CN" altLang="zh-CN"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92796-5EA4-4C3F-8A0F-C91330D35187}" type="slidenum">
              <a:rPr lang="en-US" altLang="zh-CN"/>
              <a:pPr/>
              <a:t>6</a:t>
            </a:fld>
            <a:endParaRPr lang="en-US" altLang="zh-CN"/>
          </a:p>
        </p:txBody>
      </p:sp>
      <p:sp>
        <p:nvSpPr>
          <p:cNvPr id="155650" name="Rectangle 2"/>
          <p:cNvSpPr>
            <a:spLocks noRot="1" noChangeArrowheads="1" noTextEdit="1"/>
          </p:cNvSpPr>
          <p:nvPr>
            <p:ph type="sldImg"/>
          </p:nvPr>
        </p:nvSpPr>
        <p:spPr>
          <a:xfrm>
            <a:off x="1150938" y="692150"/>
            <a:ext cx="4556125" cy="3416300"/>
          </a:xfrm>
          <a:ln/>
        </p:spPr>
      </p:sp>
      <p:sp>
        <p:nvSpPr>
          <p:cNvPr id="155651" name="Rectangle 3"/>
          <p:cNvSpPr>
            <a:spLocks noGrp="1" noChangeArrowheads="1"/>
          </p:cNvSpPr>
          <p:nvPr>
            <p:ph type="body" idx="1"/>
          </p:nvPr>
        </p:nvSpPr>
        <p:spPr>
          <a:xfrm>
            <a:off x="913991" y="4342939"/>
            <a:ext cx="5030018" cy="4114587"/>
          </a:xfrm>
        </p:spPr>
        <p:txBody>
          <a:bodyPr/>
          <a:lstStyle/>
          <a:p>
            <a:pPr lvl="4"/>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p:sp>
      <p:sp>
        <p:nvSpPr>
          <p:cNvPr id="73731" name="Rectangle 3"/>
          <p:cNvSpPr>
            <a:spLocks noGrp="1" noRot="1" noChangeAspect="1" noChangeArrowheads="1"/>
          </p:cNvSpPr>
          <p:nvPr>
            <p:ph type="body" idx="1"/>
          </p:nvPr>
        </p:nvSpPr>
        <p:spPr bwMode="auto">
          <a:xfrm>
            <a:off x="-592138" y="8210550"/>
            <a:ext cx="7015163" cy="8928100"/>
          </a:xfrm>
          <a:prstGeom prst="rect">
            <a:avLst/>
          </a:prstGeom>
          <a:noFill/>
          <a:ln w="1">
            <a:solidFill>
              <a:schemeClr val="tx1"/>
            </a:solidFill>
            <a:miter lim="800000"/>
            <a:headEnd/>
            <a:tailEnd/>
          </a:ln>
        </p:spPr>
        <p:txBody>
          <a:bodyPr/>
          <a:lstStyle/>
          <a:p>
            <a:endParaRPr lang="zh-CN" altLang="zh-CN"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Rot="1" noChangeAspect="1" noChangeArrowheads="1"/>
          </p:cNvSpPr>
          <p:nvPr>
            <p:ph type="body" idx="1"/>
          </p:nvPr>
        </p:nvSpPr>
        <p:spPr bwMode="auto">
          <a:xfrm>
            <a:off x="-592138" y="8210550"/>
            <a:ext cx="7015163" cy="8928100"/>
          </a:xfrm>
          <a:prstGeom prst="rect">
            <a:avLst/>
          </a:prstGeom>
          <a:noFill/>
          <a:ln w="1">
            <a:solidFill>
              <a:schemeClr val="tx1"/>
            </a:solidFill>
            <a:miter lim="800000"/>
            <a:headEnd/>
            <a:tailEnd/>
          </a:ln>
        </p:spPr>
        <p:txBody>
          <a:bodyPr/>
          <a:lstStyle/>
          <a:p>
            <a:endParaRPr lang="zh-CN"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141413" y="684213"/>
            <a:ext cx="4572000" cy="3429000"/>
          </a:xfrm>
        </p:spPr>
      </p:sp>
      <p:sp>
        <p:nvSpPr>
          <p:cNvPr id="75779" name="Rectangle 3"/>
          <p:cNvSpPr>
            <a:spLocks noGrp="1" noRot="1" noChangeAspect="1" noChangeArrowheads="1"/>
          </p:cNvSpPr>
          <p:nvPr>
            <p:ph type="body" idx="1"/>
          </p:nvPr>
        </p:nvSpPr>
        <p:spPr bwMode="auto">
          <a:xfrm>
            <a:off x="-582613" y="8208963"/>
            <a:ext cx="7004051" cy="8928100"/>
          </a:xfrm>
          <a:prstGeom prst="rect">
            <a:avLst/>
          </a:prstGeom>
          <a:noFill/>
          <a:ln w="1">
            <a:solidFill>
              <a:schemeClr val="tx1"/>
            </a:solidFill>
            <a:miter lim="800000"/>
            <a:headEnd/>
            <a:tailEnd/>
          </a:ln>
        </p:spPr>
        <p:txBody>
          <a:bodyPr/>
          <a:lstStyle/>
          <a:p>
            <a:r>
              <a:rPr lang="zh-CN" altLang="zh-CN" dirty="0" smtClean="0"/>
              <a:t>1. Hadoop + HBase + Hive</a:t>
            </a:r>
            <a:r>
              <a:rPr lang="zh-CN" dirty="0" smtClean="0"/>
              <a:t>的开源组合，可处理</a:t>
            </a:r>
            <a:r>
              <a:rPr lang="zh-CN" altLang="zh-CN" dirty="0" smtClean="0"/>
              <a:t>PB</a:t>
            </a:r>
            <a:r>
              <a:rPr lang="zh-CN" dirty="0" smtClean="0"/>
              <a:t>级数据，零产品费用。</a:t>
            </a:r>
          </a:p>
          <a:p>
            <a:r>
              <a:rPr lang="zh-CN" altLang="zh-CN" dirty="0" smtClean="0"/>
              <a:t>    </a:t>
            </a:r>
            <a:r>
              <a:rPr lang="zh-CN" dirty="0" smtClean="0"/>
              <a:t>目前，没有发现基于</a:t>
            </a:r>
            <a:r>
              <a:rPr lang="zh-CN" altLang="zh-CN" dirty="0" smtClean="0"/>
              <a:t>Cloudera Impala</a:t>
            </a:r>
            <a:r>
              <a:rPr lang="zh-CN" dirty="0" smtClean="0"/>
              <a:t>或</a:t>
            </a:r>
            <a:r>
              <a:rPr lang="zh-CN" altLang="zh-CN" dirty="0" smtClean="0"/>
              <a:t>HBase Coprocessor</a:t>
            </a:r>
            <a:r>
              <a:rPr lang="zh-CN" dirty="0" smtClean="0"/>
              <a:t>的大数据应用。</a:t>
            </a:r>
          </a:p>
          <a:p>
            <a:r>
              <a:rPr lang="zh-CN" altLang="zh-CN" dirty="0" smtClean="0"/>
              <a:t>    </a:t>
            </a:r>
            <a:r>
              <a:rPr lang="zh-CN" dirty="0" smtClean="0"/>
              <a:t>由于基于</a:t>
            </a:r>
            <a:r>
              <a:rPr lang="zh-CN" altLang="zh-CN" dirty="0" smtClean="0"/>
              <a:t>MapReduce</a:t>
            </a:r>
            <a:r>
              <a:rPr lang="zh-CN" dirty="0" smtClean="0"/>
              <a:t>架构，整个系统具备高扩展性和高延迟性的特点。</a:t>
            </a:r>
          </a:p>
          <a:p>
            <a:r>
              <a:rPr lang="zh-CN" altLang="zh-CN" dirty="0" smtClean="0"/>
              <a:t>2. Hadoop + HBase (</a:t>
            </a:r>
            <a:r>
              <a:rPr lang="zh-CN" dirty="0" smtClean="0"/>
              <a:t>可选</a:t>
            </a:r>
            <a:r>
              <a:rPr lang="zh-CN" altLang="zh-CN" dirty="0" smtClean="0"/>
              <a:t>) + MySQL</a:t>
            </a:r>
            <a:r>
              <a:rPr lang="zh-CN" dirty="0" smtClean="0"/>
              <a:t>的开源组合，可处理</a:t>
            </a:r>
            <a:r>
              <a:rPr lang="zh-CN" altLang="zh-CN" dirty="0" smtClean="0"/>
              <a:t>PB</a:t>
            </a:r>
            <a:r>
              <a:rPr lang="zh-CN" dirty="0" smtClean="0"/>
              <a:t>级数据，零产品费用。</a:t>
            </a:r>
          </a:p>
          <a:p>
            <a:r>
              <a:rPr lang="zh-CN" altLang="zh-CN" dirty="0" smtClean="0"/>
              <a:t>    </a:t>
            </a:r>
            <a:r>
              <a:rPr lang="zh-CN" dirty="0" smtClean="0"/>
              <a:t>由于</a:t>
            </a:r>
            <a:r>
              <a:rPr lang="zh-CN" altLang="zh-CN" dirty="0" smtClean="0"/>
              <a:t>MySQL</a:t>
            </a:r>
            <a:r>
              <a:rPr lang="zh-CN" dirty="0" smtClean="0"/>
              <a:t>存储了</a:t>
            </a:r>
            <a:r>
              <a:rPr lang="zh-CN" altLang="zh-CN" dirty="0" smtClean="0"/>
              <a:t>Preaggregate</a:t>
            </a:r>
            <a:r>
              <a:rPr lang="zh-CN" dirty="0" smtClean="0"/>
              <a:t>的数据，</a:t>
            </a:r>
            <a:r>
              <a:rPr lang="zh-CN" altLang="zh-CN" dirty="0" smtClean="0"/>
              <a:t>BI</a:t>
            </a:r>
            <a:r>
              <a:rPr lang="zh-CN" dirty="0" smtClean="0"/>
              <a:t>前端交互性能不错。</a:t>
            </a:r>
          </a:p>
          <a:p>
            <a:r>
              <a:rPr lang="zh-CN" altLang="zh-CN" dirty="0" smtClean="0"/>
              <a:t>    </a:t>
            </a:r>
            <a:r>
              <a:rPr lang="zh-CN" dirty="0" smtClean="0"/>
              <a:t>由于基于</a:t>
            </a:r>
            <a:r>
              <a:rPr lang="zh-CN" altLang="zh-CN" dirty="0" smtClean="0"/>
              <a:t>MapReduce</a:t>
            </a:r>
            <a:r>
              <a:rPr lang="zh-CN" dirty="0" smtClean="0"/>
              <a:t>架构，整个系统具备高扩展性和高延迟性的特点。</a:t>
            </a:r>
          </a:p>
          <a:p>
            <a:r>
              <a:rPr lang="zh-CN" altLang="zh-CN" dirty="0" smtClean="0"/>
              <a:t>3. </a:t>
            </a:r>
            <a:r>
              <a:rPr lang="zh-CN" dirty="0" smtClean="0"/>
              <a:t>一体机能支持</a:t>
            </a:r>
            <a:r>
              <a:rPr lang="zh-CN" altLang="zh-CN" dirty="0" smtClean="0"/>
              <a:t>PB</a:t>
            </a:r>
            <a:r>
              <a:rPr lang="zh-CN" dirty="0" smtClean="0"/>
              <a:t>级数据的</a:t>
            </a:r>
            <a:r>
              <a:rPr lang="zh-CN" altLang="zh-CN" dirty="0" smtClean="0"/>
              <a:t>OLAP</a:t>
            </a:r>
            <a:r>
              <a:rPr lang="zh-CN" dirty="0" smtClean="0"/>
              <a:t>或</a:t>
            </a:r>
            <a:r>
              <a:rPr lang="zh-CN" altLang="zh-CN" dirty="0" smtClean="0"/>
              <a:t>OLTP</a:t>
            </a:r>
            <a:r>
              <a:rPr lang="zh-CN" dirty="0" smtClean="0"/>
              <a:t>，但价格十分昂贵。</a:t>
            </a:r>
          </a:p>
          <a:p>
            <a:r>
              <a:rPr lang="zh-CN" altLang="zh-CN" dirty="0" smtClean="0"/>
              <a:t>4. MPP DW</a:t>
            </a:r>
            <a:r>
              <a:rPr lang="zh-CN" dirty="0" smtClean="0"/>
              <a:t>也能支持</a:t>
            </a:r>
            <a:r>
              <a:rPr lang="zh-CN" altLang="zh-CN" dirty="0" smtClean="0"/>
              <a:t>PB</a:t>
            </a:r>
            <a:r>
              <a:rPr lang="zh-CN" dirty="0" smtClean="0"/>
              <a:t>级数据的</a:t>
            </a:r>
            <a:r>
              <a:rPr lang="zh-CN" altLang="zh-CN" dirty="0" smtClean="0"/>
              <a:t>OLAP</a:t>
            </a:r>
            <a:r>
              <a:rPr lang="zh-CN" dirty="0" smtClean="0"/>
              <a:t>功能，一般按流量收费，价格比较昂贵</a:t>
            </a:r>
            <a:r>
              <a:rPr lang="zh-CN" altLang="zh-CN" dirty="0" smtClean="0"/>
              <a:t>(</a:t>
            </a:r>
            <a:r>
              <a:rPr lang="zh-CN" dirty="0" smtClean="0"/>
              <a:t>大致是一体机的</a:t>
            </a:r>
            <a:r>
              <a:rPr lang="zh-CN" altLang="zh-CN" dirty="0" smtClean="0"/>
              <a:t>1/10)</a:t>
            </a:r>
            <a:r>
              <a:rPr lang="zh-CN" dirty="0" smtClean="0"/>
              <a:t>。</a:t>
            </a:r>
          </a:p>
          <a:p>
            <a:r>
              <a:rPr lang="zh-CN" altLang="zh-CN" dirty="0" smtClean="0"/>
              <a:t>    </a:t>
            </a:r>
            <a:r>
              <a:rPr lang="zh-CN" dirty="0" smtClean="0"/>
              <a:t>为了使关联操作不拖累性能，对表设计要求高，有点在</a:t>
            </a:r>
            <a:r>
              <a:rPr lang="zh-CN" altLang="zh-CN" dirty="0" smtClean="0"/>
              <a:t>DW</a:t>
            </a:r>
            <a:r>
              <a:rPr lang="zh-CN" dirty="0" smtClean="0"/>
              <a:t>中打</a:t>
            </a:r>
            <a:r>
              <a:rPr lang="zh-CN" altLang="zh-CN" dirty="0" smtClean="0"/>
              <a:t>DM</a:t>
            </a:r>
            <a:r>
              <a:rPr lang="zh-CN" dirty="0" smtClean="0"/>
              <a:t>的味道。如果需要做</a:t>
            </a:r>
            <a:r>
              <a:rPr lang="zh-CN" altLang="zh-CN" dirty="0" smtClean="0"/>
              <a:t>Materialized Query</a:t>
            </a:r>
            <a:r>
              <a:rPr lang="zh-CN" dirty="0" smtClean="0"/>
              <a:t>，解决方案不干净。</a:t>
            </a:r>
          </a:p>
          <a:p>
            <a:r>
              <a:rPr lang="zh-CN" altLang="zh-CN" dirty="0" smtClean="0"/>
              <a:t>5. MPP DW</a:t>
            </a:r>
            <a:r>
              <a:rPr lang="zh-CN" dirty="0" smtClean="0"/>
              <a:t>能轻松支持</a:t>
            </a:r>
            <a:r>
              <a:rPr lang="zh-CN" altLang="zh-CN" dirty="0" smtClean="0"/>
              <a:t>TB</a:t>
            </a:r>
            <a:r>
              <a:rPr lang="zh-CN" dirty="0" smtClean="0"/>
              <a:t>级数据</a:t>
            </a:r>
            <a:r>
              <a:rPr lang="zh-CN" altLang="zh-CN" dirty="0" smtClean="0"/>
              <a:t>(PB</a:t>
            </a:r>
            <a:r>
              <a:rPr lang="zh-CN" dirty="0" smtClean="0"/>
              <a:t>级数据的案例较少</a:t>
            </a:r>
            <a:r>
              <a:rPr lang="zh-CN" altLang="zh-CN" dirty="0" smtClean="0"/>
              <a:t>)</a:t>
            </a:r>
            <a:r>
              <a:rPr lang="zh-CN" dirty="0" smtClean="0"/>
              <a:t>，一般按用户或</a:t>
            </a:r>
            <a:r>
              <a:rPr lang="zh-CN" altLang="zh-CN" dirty="0" smtClean="0"/>
              <a:t>CPU</a:t>
            </a:r>
            <a:r>
              <a:rPr lang="zh-CN" dirty="0" smtClean="0"/>
              <a:t>计费，价格比较实惠 </a:t>
            </a:r>
            <a:r>
              <a:rPr lang="zh-CN" altLang="zh-CN" dirty="0" smtClean="0"/>
              <a:t>(</a:t>
            </a:r>
            <a:r>
              <a:rPr lang="zh-CN" dirty="0" smtClean="0"/>
              <a:t>大致是</a:t>
            </a:r>
            <a:r>
              <a:rPr lang="zh-CN" altLang="zh-CN" dirty="0" smtClean="0"/>
              <a:t>MPP DW</a:t>
            </a:r>
            <a:r>
              <a:rPr lang="zh-CN" dirty="0" smtClean="0"/>
              <a:t>的</a:t>
            </a:r>
            <a:r>
              <a:rPr lang="zh-CN" altLang="zh-CN" dirty="0" smtClean="0"/>
              <a:t>1/10)</a:t>
            </a:r>
            <a:r>
              <a:rPr lang="zh-CN" dirty="0" smtClean="0"/>
              <a:t>。</a:t>
            </a:r>
          </a:p>
          <a:p>
            <a:r>
              <a:rPr lang="zh-CN" altLang="zh-CN" dirty="0" smtClean="0"/>
              <a:t>    </a:t>
            </a:r>
            <a:r>
              <a:rPr lang="zh-CN" dirty="0" smtClean="0"/>
              <a:t>导入面向分析主题域的细节数据到</a:t>
            </a:r>
            <a:r>
              <a:rPr lang="zh-CN" altLang="zh-CN" dirty="0" smtClean="0"/>
              <a:t>MPP DM</a:t>
            </a:r>
            <a:r>
              <a:rPr lang="zh-CN" dirty="0" smtClean="0"/>
              <a:t>之后，任意分析请求达到秒级响应。</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92796-5EA4-4C3F-8A0F-C91330D35187}" type="slidenum">
              <a:rPr lang="en-US" altLang="zh-CN"/>
              <a:pPr/>
              <a:t>35</a:t>
            </a:fld>
            <a:endParaRPr lang="en-US" altLang="zh-CN"/>
          </a:p>
        </p:txBody>
      </p:sp>
      <p:sp>
        <p:nvSpPr>
          <p:cNvPr id="155650" name="Rectangle 2"/>
          <p:cNvSpPr>
            <a:spLocks noRot="1" noChangeArrowheads="1" noTextEdit="1"/>
          </p:cNvSpPr>
          <p:nvPr>
            <p:ph type="sldImg"/>
          </p:nvPr>
        </p:nvSpPr>
        <p:spPr>
          <a:xfrm>
            <a:off x="1150938" y="692150"/>
            <a:ext cx="4556125" cy="3416300"/>
          </a:xfrm>
          <a:ln/>
        </p:spPr>
      </p:sp>
      <p:sp>
        <p:nvSpPr>
          <p:cNvPr id="155651" name="Rectangle 3"/>
          <p:cNvSpPr>
            <a:spLocks noGrp="1" noChangeArrowheads="1"/>
          </p:cNvSpPr>
          <p:nvPr>
            <p:ph type="body" idx="1"/>
          </p:nvPr>
        </p:nvSpPr>
        <p:spPr>
          <a:xfrm>
            <a:off x="913991" y="4342939"/>
            <a:ext cx="5030018" cy="4114587"/>
          </a:xfrm>
        </p:spPr>
        <p:txBody>
          <a:bodyPr/>
          <a:lstStyle/>
          <a:p>
            <a:pPr lvl="4"/>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92796-5EA4-4C3F-8A0F-C91330D35187}" type="slidenum">
              <a:rPr lang="en-US" altLang="zh-CN"/>
              <a:pPr/>
              <a:t>74</a:t>
            </a:fld>
            <a:endParaRPr lang="en-US" altLang="zh-CN"/>
          </a:p>
        </p:txBody>
      </p:sp>
      <p:sp>
        <p:nvSpPr>
          <p:cNvPr id="155650" name="Rectangle 2"/>
          <p:cNvSpPr>
            <a:spLocks noRot="1" noChangeArrowheads="1" noTextEdit="1"/>
          </p:cNvSpPr>
          <p:nvPr>
            <p:ph type="sldImg"/>
          </p:nvPr>
        </p:nvSpPr>
        <p:spPr>
          <a:xfrm>
            <a:off x="1150938" y="692150"/>
            <a:ext cx="4556125" cy="3416300"/>
          </a:xfrm>
          <a:ln/>
        </p:spPr>
      </p:sp>
      <p:sp>
        <p:nvSpPr>
          <p:cNvPr id="155651" name="Rectangle 3"/>
          <p:cNvSpPr>
            <a:spLocks noGrp="1" noChangeArrowheads="1"/>
          </p:cNvSpPr>
          <p:nvPr>
            <p:ph type="body" idx="1"/>
          </p:nvPr>
        </p:nvSpPr>
        <p:spPr>
          <a:xfrm>
            <a:off x="913991" y="4342939"/>
            <a:ext cx="5030018" cy="4114587"/>
          </a:xfrm>
        </p:spPr>
        <p:txBody>
          <a:bodyPr/>
          <a:lstStyle/>
          <a:p>
            <a:pPr lvl="4"/>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92796-5EA4-4C3F-8A0F-C91330D35187}" type="slidenum">
              <a:rPr lang="en-US" altLang="zh-CN"/>
              <a:pPr/>
              <a:t>75</a:t>
            </a:fld>
            <a:endParaRPr lang="en-US" altLang="zh-CN"/>
          </a:p>
        </p:txBody>
      </p:sp>
      <p:sp>
        <p:nvSpPr>
          <p:cNvPr id="155650" name="Rectangle 2"/>
          <p:cNvSpPr>
            <a:spLocks noRot="1" noChangeArrowheads="1" noTextEdit="1"/>
          </p:cNvSpPr>
          <p:nvPr>
            <p:ph type="sldImg"/>
          </p:nvPr>
        </p:nvSpPr>
        <p:spPr>
          <a:xfrm>
            <a:off x="1150938" y="692150"/>
            <a:ext cx="4556125" cy="3416300"/>
          </a:xfrm>
          <a:ln/>
        </p:spPr>
      </p:sp>
      <p:sp>
        <p:nvSpPr>
          <p:cNvPr id="155651" name="Rectangle 3"/>
          <p:cNvSpPr>
            <a:spLocks noGrp="1" noChangeArrowheads="1"/>
          </p:cNvSpPr>
          <p:nvPr>
            <p:ph type="body" idx="1"/>
          </p:nvPr>
        </p:nvSpPr>
        <p:spPr>
          <a:xfrm>
            <a:off x="913991" y="4342939"/>
            <a:ext cx="5030018" cy="4114587"/>
          </a:xfrm>
        </p:spPr>
        <p:txBody>
          <a:bodyPr/>
          <a:lstStyle/>
          <a:p>
            <a:pPr lvl="4"/>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37552-3784-4288-ADA1-97D94ADC845F}" type="slidenum">
              <a:rPr lang="en-US" altLang="zh-CN"/>
              <a:pPr/>
              <a:t>76</a:t>
            </a:fld>
            <a:endParaRPr lang="en-US" altLang="zh-CN"/>
          </a:p>
        </p:txBody>
      </p:sp>
      <p:sp>
        <p:nvSpPr>
          <p:cNvPr id="168962" name="Rectangle 2"/>
          <p:cNvSpPr>
            <a:spLocks noRot="1" noChangeArrowheads="1" noTextEdit="1"/>
          </p:cNvSpPr>
          <p:nvPr>
            <p:ph type="sldImg"/>
          </p:nvPr>
        </p:nvSpPr>
        <p:spPr>
          <a:xfrm>
            <a:off x="1143000" y="685800"/>
            <a:ext cx="4572000" cy="3429000"/>
          </a:xfrm>
          <a:ln/>
        </p:spPr>
      </p:sp>
      <p:sp>
        <p:nvSpPr>
          <p:cNvPr id="168963"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493451-5B94-41EA-8A80-2FDBD8AD6385}" type="slidenum">
              <a:rPr lang="en-US" altLang="zh-CN"/>
              <a:pPr/>
              <a:t>77</a:t>
            </a:fld>
            <a:endParaRPr lang="en-US" altLang="zh-CN"/>
          </a:p>
        </p:txBody>
      </p:sp>
      <p:sp>
        <p:nvSpPr>
          <p:cNvPr id="158722" name="Rectangle 2"/>
          <p:cNvSpPr>
            <a:spLocks noRot="1" noChangeArrowheads="1" noTextEdit="1"/>
          </p:cNvSpPr>
          <p:nvPr>
            <p:ph type="sldImg"/>
          </p:nvPr>
        </p:nvSpPr>
        <p:spPr>
          <a:xfrm>
            <a:off x="1143000" y="685800"/>
            <a:ext cx="4572000" cy="3429000"/>
          </a:xfrm>
          <a:ln/>
        </p:spPr>
      </p:sp>
      <p:sp>
        <p:nvSpPr>
          <p:cNvPr id="158723"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72E7E5-1A3B-4082-8E36-466988EE8395}" type="slidenum">
              <a:rPr lang="en-US" altLang="zh-CN"/>
              <a:pPr/>
              <a:t>79</a:t>
            </a:fld>
            <a:endParaRPr lang="en-US" altLang="zh-CN"/>
          </a:p>
        </p:txBody>
      </p:sp>
      <p:sp>
        <p:nvSpPr>
          <p:cNvPr id="177154" name="Rectangle 2"/>
          <p:cNvSpPr>
            <a:spLocks noRot="1" noChangeArrowheads="1" noTextEdit="1"/>
          </p:cNvSpPr>
          <p:nvPr>
            <p:ph type="sldImg"/>
          </p:nvPr>
        </p:nvSpPr>
        <p:spPr>
          <a:xfrm>
            <a:off x="1143000" y="685800"/>
            <a:ext cx="4572000" cy="3429000"/>
          </a:xfrm>
          <a:ln/>
        </p:spPr>
      </p:sp>
      <p:sp>
        <p:nvSpPr>
          <p:cNvPr id="177155" name="Rectangle 3"/>
          <p:cNvSpPr>
            <a:spLocks noGrp="1" noChangeArrowheads="1"/>
          </p:cNvSpPr>
          <p:nvPr>
            <p:ph type="body" idx="1"/>
          </p:nvPr>
        </p:nvSpPr>
        <p:spPr/>
        <p:txBody>
          <a:bodyPr/>
          <a:lstStyle/>
          <a:p>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C9E8B61-DE76-4B5E-B3B8-0530BCB3132E}" type="datetime1">
              <a:rPr lang="zh-CN" altLang="en-US" smtClean="0"/>
              <a:t>2015/7/27</a:t>
            </a:fld>
            <a:endParaRPr lang="zh-CN" altLang="en-US"/>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42386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E644A51-2C95-4090-84C1-2BE5F3D0B19A}" type="datetime1">
              <a:rPr lang="zh-CN" altLang="en-US" smtClean="0"/>
              <a:t>2015/7/27</a:t>
            </a:fld>
            <a:endParaRPr lang="zh-CN" altLang="en-US"/>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3396891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1C5528B-F3E6-4F4C-B819-F7663D521F64}" type="datetime1">
              <a:rPr lang="zh-CN" altLang="en-US" smtClean="0"/>
              <a:t>2015/7/27</a:t>
            </a:fld>
            <a:endParaRPr lang="zh-CN" altLang="en-US"/>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1738603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162050" y="6243638"/>
            <a:ext cx="1905000" cy="457200"/>
          </a:xfrm>
        </p:spPr>
        <p:txBody>
          <a:bodyPr/>
          <a:lstStyle>
            <a:lvl1pPr>
              <a:defRPr/>
            </a:lvl1pPr>
          </a:lstStyle>
          <a:p>
            <a:fld id="{E8C57F4B-664B-4477-9593-C661F70C7573}" type="datetime1">
              <a:rPr lang="zh-CN" altLang="en-US" smtClean="0"/>
              <a:t>2015/7/27</a:t>
            </a:fld>
            <a:endParaRPr lang="en-US" altLang="zh-CN"/>
          </a:p>
        </p:txBody>
      </p:sp>
      <p:sp>
        <p:nvSpPr>
          <p:cNvPr id="6" name="页脚占位符 5"/>
          <p:cNvSpPr>
            <a:spLocks noGrp="1"/>
          </p:cNvSpPr>
          <p:nvPr>
            <p:ph type="ftr" sz="quarter" idx="11"/>
          </p:nvPr>
        </p:nvSpPr>
        <p:spPr>
          <a:xfrm>
            <a:off x="3657600" y="6243638"/>
            <a:ext cx="2895600" cy="457200"/>
          </a:xfrm>
        </p:spPr>
        <p:txBody>
          <a:bodyPr/>
          <a:lstStyle>
            <a:lvl1pPr>
              <a:defRPr/>
            </a:lvl1pPr>
          </a:lstStyle>
          <a:p>
            <a:r>
              <a:rPr lang="zh-CN" altLang="en-US" smtClean="0"/>
              <a:t>张小旺</a:t>
            </a:r>
            <a:r>
              <a:rPr lang="en-US" altLang="zh-CN" smtClean="0"/>
              <a:t>:</a:t>
            </a:r>
            <a:r>
              <a:rPr lang="zh-CN" altLang="en-US" smtClean="0"/>
              <a:t>商业智能概论</a:t>
            </a:r>
            <a:endParaRPr lang="en-US" altLang="zh-CN"/>
          </a:p>
        </p:txBody>
      </p:sp>
      <p:sp>
        <p:nvSpPr>
          <p:cNvPr id="7" name="灯片编号占位符 6"/>
          <p:cNvSpPr>
            <a:spLocks noGrp="1"/>
          </p:cNvSpPr>
          <p:nvPr>
            <p:ph type="sldNum" sz="quarter" idx="12"/>
          </p:nvPr>
        </p:nvSpPr>
        <p:spPr>
          <a:xfrm>
            <a:off x="7042150" y="6243638"/>
            <a:ext cx="1905000" cy="457200"/>
          </a:xfrm>
        </p:spPr>
        <p:txBody>
          <a:bodyPr/>
          <a:lstStyle>
            <a:lvl1pPr>
              <a:defRPr/>
            </a:lvl1pPr>
          </a:lstStyle>
          <a:p>
            <a:fld id="{9E2E47E0-4A29-425C-AA17-472FEC917E05}" type="slidenum">
              <a:rPr lang="en-US" altLang="zh-CN"/>
              <a:pPr/>
              <a:t>‹#›</a:t>
            </a:fld>
            <a:endParaRPr lang="en-US" altLang="zh-CN"/>
          </a:p>
        </p:txBody>
      </p:sp>
    </p:spTree>
    <p:extLst>
      <p:ext uri="{BB962C8B-B14F-4D97-AF65-F5344CB8AC3E}">
        <p14:creationId xmlns:p14="http://schemas.microsoft.com/office/powerpoint/2010/main" val="2289587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3B3F783-FA46-40BF-9F48-CBBDCA07EF99}" type="datetime1">
              <a:rPr lang="zh-CN" altLang="en-US" smtClean="0"/>
              <a:t>2015/7/27</a:t>
            </a:fld>
            <a:endParaRPr lang="zh-CN" altLang="en-US"/>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332719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ACF8318-1A3D-476B-911A-B3BD529D0814}" type="datetime1">
              <a:rPr lang="zh-CN" altLang="en-US" smtClean="0"/>
              <a:t>2015/7/27</a:t>
            </a:fld>
            <a:endParaRPr lang="zh-CN" altLang="en-US"/>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95929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00BA101-3C49-420C-A7E5-FD758CE53F78}" type="datetime1">
              <a:rPr lang="zh-CN" altLang="en-US" smtClean="0"/>
              <a:t>2015/7/27</a:t>
            </a:fld>
            <a:endParaRPr lang="zh-CN" altLang="en-US"/>
          </a:p>
        </p:txBody>
      </p:sp>
      <p:sp>
        <p:nvSpPr>
          <p:cNvPr id="6" name="页脚占位符 5"/>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7" name="灯片编号占位符 6"/>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399592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B0B6191-C48E-4287-A60E-607BE69C5E25}" type="datetime1">
              <a:rPr lang="zh-CN" altLang="en-US" smtClean="0"/>
              <a:t>2015/7/27</a:t>
            </a:fld>
            <a:endParaRPr lang="zh-CN" altLang="en-US"/>
          </a:p>
        </p:txBody>
      </p:sp>
      <p:sp>
        <p:nvSpPr>
          <p:cNvPr id="8" name="页脚占位符 7"/>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9" name="灯片编号占位符 8"/>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962551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7B17D9D-3FF2-42FE-939F-CE0511890861}" type="datetime1">
              <a:rPr lang="zh-CN" altLang="en-US" smtClean="0"/>
              <a:t>2015/7/27</a:t>
            </a:fld>
            <a:endParaRPr lang="zh-CN" altLang="en-US"/>
          </a:p>
        </p:txBody>
      </p:sp>
      <p:sp>
        <p:nvSpPr>
          <p:cNvPr id="4" name="页脚占位符 3"/>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5" name="灯片编号占位符 4"/>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3480734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5D0CFA-7036-408B-B630-8B966D1C36DD}" type="datetime1">
              <a:rPr lang="zh-CN" altLang="en-US" smtClean="0"/>
              <a:t>2015/7/27</a:t>
            </a:fld>
            <a:endParaRPr lang="zh-CN" altLang="en-US"/>
          </a:p>
        </p:txBody>
      </p:sp>
      <p:sp>
        <p:nvSpPr>
          <p:cNvPr id="3" name="页脚占位符 2"/>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4" name="灯片编号占位符 3"/>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4089950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5B04F7E-A449-4A4B-A480-C9FEBB04CD73}" type="datetime1">
              <a:rPr lang="zh-CN" altLang="en-US" smtClean="0"/>
              <a:t>2015/7/27</a:t>
            </a:fld>
            <a:endParaRPr lang="zh-CN" altLang="en-US"/>
          </a:p>
        </p:txBody>
      </p:sp>
      <p:sp>
        <p:nvSpPr>
          <p:cNvPr id="6" name="页脚占位符 5"/>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7" name="灯片编号占位符 6"/>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1677541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693B1A5-B631-4613-9EE4-8D96338C9A89}" type="datetime1">
              <a:rPr lang="zh-CN" altLang="en-US" smtClean="0"/>
              <a:t>2015/7/27</a:t>
            </a:fld>
            <a:endParaRPr lang="zh-CN" altLang="en-US"/>
          </a:p>
        </p:txBody>
      </p:sp>
      <p:sp>
        <p:nvSpPr>
          <p:cNvPr id="6" name="页脚占位符 5"/>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7" name="灯片编号占位符 6"/>
          <p:cNvSpPr>
            <a:spLocks noGrp="1"/>
          </p:cNvSpPr>
          <p:nvPr>
            <p:ph type="sldNum" sz="quarter" idx="12"/>
          </p:nvPr>
        </p:nvSpPr>
        <p:spPr/>
        <p:txBody>
          <a:body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1051728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F1B97-F38F-4112-AF8F-212BC32AF7E4}" type="datetime1">
              <a:rPr lang="zh-CN" altLang="en-US" smtClean="0"/>
              <a:t>2015/7/27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75C686-DB3D-442A-9DC3-A1D71AB1A417}" type="slidenum">
              <a:rPr lang="zh-CN" altLang="en-US" smtClean="0"/>
              <a:t>‹#›</a:t>
            </a:fld>
            <a:endParaRPr lang="zh-CN" altLang="en-US"/>
          </a:p>
        </p:txBody>
      </p:sp>
    </p:spTree>
    <p:extLst>
      <p:ext uri="{BB962C8B-B14F-4D97-AF65-F5344CB8AC3E}">
        <p14:creationId xmlns:p14="http://schemas.microsoft.com/office/powerpoint/2010/main" val="3321259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bm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4.jp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04.png"/><Relationship Id="rId18" Type="http://schemas.openxmlformats.org/officeDocument/2006/relationships/image" Target="../media/image2.png"/><Relationship Id="rId3" Type="http://schemas.openxmlformats.org/officeDocument/2006/relationships/notesSlide" Target="../notesSlides/notesSlide27.xml"/><Relationship Id="rId7" Type="http://schemas.openxmlformats.org/officeDocument/2006/relationships/image" Target="../media/image101.png"/><Relationship Id="rId12" Type="http://schemas.openxmlformats.org/officeDocument/2006/relationships/oleObject" Target="../embeddings/oleObject12.bin"/><Relationship Id="rId17" Type="http://schemas.openxmlformats.org/officeDocument/2006/relationships/image" Target="../media/image106.png"/><Relationship Id="rId2" Type="http://schemas.openxmlformats.org/officeDocument/2006/relationships/slideLayout" Target="../slideLayouts/slideLayout1.xml"/><Relationship Id="rId16" Type="http://schemas.openxmlformats.org/officeDocument/2006/relationships/oleObject" Target="../embeddings/oleObject14.bin"/><Relationship Id="rId20" Type="http://schemas.openxmlformats.org/officeDocument/2006/relationships/image" Target="../media/image4.png"/><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image" Target="../media/image103.png"/><Relationship Id="rId5" Type="http://schemas.openxmlformats.org/officeDocument/2006/relationships/image" Target="../media/image100.png"/><Relationship Id="rId15" Type="http://schemas.openxmlformats.org/officeDocument/2006/relationships/image" Target="../media/image105.png"/><Relationship Id="rId10" Type="http://schemas.openxmlformats.org/officeDocument/2006/relationships/oleObject" Target="../embeddings/oleObject11.bin"/><Relationship Id="rId19" Type="http://schemas.openxmlformats.org/officeDocument/2006/relationships/image" Target="../media/image3.png"/><Relationship Id="rId4" Type="http://schemas.openxmlformats.org/officeDocument/2006/relationships/oleObject" Target="../embeddings/oleObject8.bin"/><Relationship Id="rId9" Type="http://schemas.openxmlformats.org/officeDocument/2006/relationships/image" Target="../media/image102.png"/><Relationship Id="rId14" Type="http://schemas.openxmlformats.org/officeDocument/2006/relationships/oleObject" Target="../embeddings/oleObject13.bin"/></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8.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4.png"/><Relationship Id="rId5" Type="http://schemas.openxmlformats.org/officeDocument/2006/relationships/image" Target="../media/image111.png"/><Relationship Id="rId10" Type="http://schemas.openxmlformats.org/officeDocument/2006/relationships/image" Target="../media/image3.png"/><Relationship Id="rId4" Type="http://schemas.openxmlformats.org/officeDocument/2006/relationships/image" Target="../media/image110.png"/><Relationship Id="rId9"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5.jpeg"/><Relationship Id="rId5" Type="http://schemas.openxmlformats.org/officeDocument/2006/relationships/image" Target="../media/image5.bm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3.png"/><Relationship Id="rId7" Type="http://schemas.openxmlformats.org/officeDocument/2006/relationships/image" Target="../media/image8.jpeg"/><Relationship Id="rId12"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4.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diagramData" Target="../diagrams/data2.xml"/><Relationship Id="rId18" Type="http://schemas.openxmlformats.org/officeDocument/2006/relationships/diagramData" Target="../diagrams/data3.xml"/><Relationship Id="rId26" Type="http://schemas.openxmlformats.org/officeDocument/2006/relationships/diagramColors" Target="../diagrams/colors4.xml"/><Relationship Id="rId3" Type="http://schemas.openxmlformats.org/officeDocument/2006/relationships/image" Target="../media/image2.png"/><Relationship Id="rId21" Type="http://schemas.openxmlformats.org/officeDocument/2006/relationships/diagramColors" Target="../diagrams/colors3.xml"/><Relationship Id="rId7" Type="http://schemas.openxmlformats.org/officeDocument/2006/relationships/image" Target="../media/image31.png"/><Relationship Id="rId12" Type="http://schemas.microsoft.com/office/2007/relationships/diagramDrawing" Target="../diagrams/drawing1.xml"/><Relationship Id="rId17" Type="http://schemas.microsoft.com/office/2007/relationships/diagramDrawing" Target="../diagrams/drawing2.xml"/><Relationship Id="rId25" Type="http://schemas.openxmlformats.org/officeDocument/2006/relationships/diagramQuickStyle" Target="../diagrams/quickStyle4.xml"/><Relationship Id="rId2" Type="http://schemas.openxmlformats.org/officeDocument/2006/relationships/audio" Target="../media/audio1.wav"/><Relationship Id="rId16" Type="http://schemas.openxmlformats.org/officeDocument/2006/relationships/diagramColors" Target="../diagrams/colors2.xml"/><Relationship Id="rId20" Type="http://schemas.openxmlformats.org/officeDocument/2006/relationships/diagramQuickStyle" Target="../diagrams/quickStyle3.xml"/><Relationship Id="rId29" Type="http://schemas.openxmlformats.org/officeDocument/2006/relationships/diagramLayout" Target="../diagrams/layout5.xml"/><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diagramColors" Target="../diagrams/colors1.xml"/><Relationship Id="rId24" Type="http://schemas.openxmlformats.org/officeDocument/2006/relationships/diagramLayout" Target="../diagrams/layout4.xml"/><Relationship Id="rId32" Type="http://schemas.microsoft.com/office/2007/relationships/diagramDrawing" Target="../diagrams/drawing5.xml"/><Relationship Id="rId5" Type="http://schemas.openxmlformats.org/officeDocument/2006/relationships/image" Target="../media/image4.png"/><Relationship Id="rId15" Type="http://schemas.openxmlformats.org/officeDocument/2006/relationships/diagramQuickStyle" Target="../diagrams/quickStyle2.xml"/><Relationship Id="rId23" Type="http://schemas.openxmlformats.org/officeDocument/2006/relationships/diagramData" Target="../diagrams/data4.xml"/><Relationship Id="rId28" Type="http://schemas.openxmlformats.org/officeDocument/2006/relationships/diagramData" Target="../diagrams/data5.xml"/><Relationship Id="rId10" Type="http://schemas.openxmlformats.org/officeDocument/2006/relationships/diagramQuickStyle" Target="../diagrams/quickStyle1.xml"/><Relationship Id="rId19" Type="http://schemas.openxmlformats.org/officeDocument/2006/relationships/diagramLayout" Target="../diagrams/layout3.xml"/><Relationship Id="rId31" Type="http://schemas.openxmlformats.org/officeDocument/2006/relationships/diagramColors" Target="../diagrams/colors5.xml"/><Relationship Id="rId4" Type="http://schemas.openxmlformats.org/officeDocument/2006/relationships/image" Target="../media/image3.png"/><Relationship Id="rId9" Type="http://schemas.openxmlformats.org/officeDocument/2006/relationships/diagramLayout" Target="../diagrams/layout1.xml"/><Relationship Id="rId14" Type="http://schemas.openxmlformats.org/officeDocument/2006/relationships/diagramLayout" Target="../diagrams/layout2.xml"/><Relationship Id="rId22" Type="http://schemas.microsoft.com/office/2007/relationships/diagramDrawing" Target="../diagrams/drawing3.xml"/><Relationship Id="rId27" Type="http://schemas.microsoft.com/office/2007/relationships/diagramDrawing" Target="../diagrams/drawing4.xml"/><Relationship Id="rId30"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diagramColors" Target="../diagrams/colors7.xml"/><Relationship Id="rId3" Type="http://schemas.openxmlformats.org/officeDocument/2006/relationships/image" Target="../media/image3.png"/><Relationship Id="rId7" Type="http://schemas.openxmlformats.org/officeDocument/2006/relationships/diagramQuickStyle" Target="../diagrams/quickStyle6.xml"/><Relationship Id="rId12" Type="http://schemas.openxmlformats.org/officeDocument/2006/relationships/diagramQuickStyle" Target="../diagrams/quickStyle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diagramLayout" Target="../diagrams/layout7.xml"/><Relationship Id="rId5" Type="http://schemas.openxmlformats.org/officeDocument/2006/relationships/diagramData" Target="../diagrams/data6.xml"/><Relationship Id="rId10" Type="http://schemas.openxmlformats.org/officeDocument/2006/relationships/diagramData" Target="../diagrams/data7.xml"/><Relationship Id="rId4" Type="http://schemas.openxmlformats.org/officeDocument/2006/relationships/image" Target="../media/image4.png"/><Relationship Id="rId9" Type="http://schemas.microsoft.com/office/2007/relationships/diagramDrawing" Target="../diagrams/drawing6.xml"/><Relationship Id="rId14" Type="http://schemas.microsoft.com/office/2007/relationships/diagramDrawing" Target="../diagrams/drawing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3.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21.jpeg"/><Relationship Id="rId3" Type="http://schemas.openxmlformats.org/officeDocument/2006/relationships/image" Target="../media/image15.png"/><Relationship Id="rId7" Type="http://schemas.openxmlformats.org/officeDocument/2006/relationships/image" Target="../media/image4.png"/><Relationship Id="rId12"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9.jpeg"/><Relationship Id="rId5" Type="http://schemas.openxmlformats.org/officeDocument/2006/relationships/image" Target="../media/image2.png"/><Relationship Id="rId15" Type="http://schemas.openxmlformats.org/officeDocument/2006/relationships/image" Target="../media/image13.jpg"/><Relationship Id="rId10" Type="http://schemas.openxmlformats.org/officeDocument/2006/relationships/image" Target="../media/image18.jpeg"/><Relationship Id="rId4" Type="http://schemas.openxmlformats.org/officeDocument/2006/relationships/image" Target="../media/image16.jpeg"/><Relationship Id="rId9" Type="http://schemas.openxmlformats.org/officeDocument/2006/relationships/image" Target="../media/image17.jpeg"/><Relationship Id="rId14" Type="http://schemas.openxmlformats.org/officeDocument/2006/relationships/image" Target="../media/image12.jp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7.jpeg"/><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oleObject" Target="../embeddings/oleObject3.bin"/><Relationship Id="rId12" Type="http://schemas.openxmlformats.org/officeDocument/2006/relationships/oleObject" Target="../embeddings/oleObject4.bin"/><Relationship Id="rId2" Type="http://schemas.openxmlformats.org/officeDocument/2006/relationships/slideLayout" Target="../slideLayouts/slideLayout2.xml"/><Relationship Id="rId16" Type="http://schemas.openxmlformats.org/officeDocument/2006/relationships/image" Target="../media/image54.png"/><Relationship Id="rId1" Type="http://schemas.openxmlformats.org/officeDocument/2006/relationships/vmlDrawing" Target="../drawings/vmlDrawing3.vml"/><Relationship Id="rId6" Type="http://schemas.openxmlformats.org/officeDocument/2006/relationships/image" Target="../media/image47.jpeg"/><Relationship Id="rId11" Type="http://schemas.openxmlformats.org/officeDocument/2006/relationships/image" Target="../media/image53.png"/><Relationship Id="rId5" Type="http://schemas.openxmlformats.org/officeDocument/2006/relationships/image" Target="../media/image4.png"/><Relationship Id="rId15" Type="http://schemas.openxmlformats.org/officeDocument/2006/relationships/image" Target="../media/image50.png"/><Relationship Id="rId10" Type="http://schemas.openxmlformats.org/officeDocument/2006/relationships/image" Target="../media/image52.wmf"/><Relationship Id="rId4" Type="http://schemas.openxmlformats.org/officeDocument/2006/relationships/image" Target="../media/image3.png"/><Relationship Id="rId9" Type="http://schemas.openxmlformats.org/officeDocument/2006/relationships/image" Target="../media/image51.png"/><Relationship Id="rId1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5.jp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6.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8.pn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1.xml"/><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image" Target="../media/image69.wmf"/><Relationship Id="rId4" Type="http://schemas.openxmlformats.org/officeDocument/2006/relationships/oleObject" Target="../embeddings/oleObject6.bin"/></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3.jpeg"/><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5.png"/></Relationships>
</file>

<file path=ppt/slides/_rels/slide94.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7.jpeg"/></Relationships>
</file>

<file path=ppt/slides/_rels/slide95.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9.jpeg"/></Relationships>
</file>

<file path=ppt/slides/_rels/slide9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891530"/>
            <a:ext cx="7934325" cy="32575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ctrTitle"/>
          </p:nvPr>
        </p:nvSpPr>
        <p:spPr>
          <a:xfrm>
            <a:off x="467544" y="3903191"/>
            <a:ext cx="4936829" cy="1181993"/>
          </a:xfrm>
        </p:spPr>
        <p:txBody>
          <a:bodyPr/>
          <a:lstStyle/>
          <a:p>
            <a:pPr algn="l"/>
            <a:r>
              <a:rPr lang="zh-CN" altLang="en-US" b="1" dirty="0" smtClean="0">
                <a:solidFill>
                  <a:schemeClr val="accent2">
                    <a:lumMod val="50000"/>
                  </a:schemeClr>
                </a:solidFill>
                <a:effectLst>
                  <a:outerShdw blurRad="38100" dist="38100" dir="2700000" algn="tl">
                    <a:srgbClr val="000000">
                      <a:alpha val="43137"/>
                    </a:srgbClr>
                  </a:outerShdw>
                </a:effectLst>
              </a:rPr>
              <a:t>商业智能</a:t>
            </a:r>
            <a:endParaRPr lang="zh-CN" altLang="en-US" b="1" dirty="0">
              <a:solidFill>
                <a:schemeClr val="accent2">
                  <a:lumMod val="50000"/>
                </a:schemeClr>
              </a:solidFill>
              <a:effectLst>
                <a:outerShdw blurRad="38100" dist="38100" dir="2700000" algn="tl">
                  <a:srgbClr val="000000">
                    <a:alpha val="43137"/>
                  </a:srgbClr>
                </a:outerShdw>
              </a:effectLst>
            </a:endParaRPr>
          </a:p>
        </p:txBody>
      </p:sp>
      <p:sp>
        <p:nvSpPr>
          <p:cNvPr id="3" name="副标题 2"/>
          <p:cNvSpPr>
            <a:spLocks noGrp="1"/>
          </p:cNvSpPr>
          <p:nvPr>
            <p:ph type="subTitle" idx="1"/>
          </p:nvPr>
        </p:nvSpPr>
        <p:spPr>
          <a:xfrm>
            <a:off x="539552" y="5583034"/>
            <a:ext cx="1813645" cy="694928"/>
          </a:xfrm>
        </p:spPr>
        <p:txBody>
          <a:bodyPr>
            <a:normAutofit/>
          </a:bodyPr>
          <a:lstStyle/>
          <a:p>
            <a:pPr algn="l"/>
            <a:r>
              <a:rPr lang="zh-CN" altLang="en-US" sz="2800" b="1" dirty="0" smtClean="0">
                <a:solidFill>
                  <a:schemeClr val="tx1">
                    <a:lumMod val="65000"/>
                    <a:lumOff val="35000"/>
                  </a:schemeClr>
                </a:solidFill>
              </a:rPr>
              <a:t>张小旺</a:t>
            </a:r>
            <a:endParaRPr lang="zh-CN" altLang="en-US" sz="2800" b="1" dirty="0">
              <a:solidFill>
                <a:schemeClr val="tx1">
                  <a:lumMod val="65000"/>
                  <a:lumOff val="35000"/>
                </a:schemeClr>
              </a:solidFill>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39552" y="6093296"/>
            <a:ext cx="1236236" cy="369332"/>
          </a:xfrm>
          <a:prstGeom prst="rect">
            <a:avLst/>
          </a:prstGeom>
          <a:noFill/>
        </p:spPr>
        <p:txBody>
          <a:bodyPr wrap="none" rtlCol="0">
            <a:spAutoFit/>
          </a:bodyPr>
          <a:lstStyle/>
          <a:p>
            <a:r>
              <a:rPr lang="en-US" altLang="zh-CN" dirty="0" smtClean="0">
                <a:solidFill>
                  <a:schemeClr val="bg1">
                    <a:lumMod val="65000"/>
                  </a:schemeClr>
                </a:solidFill>
              </a:rPr>
              <a:t>2015.07.31</a:t>
            </a:r>
            <a:endParaRPr lang="zh-CN" altLang="en-US" dirty="0">
              <a:solidFill>
                <a:schemeClr val="bg1">
                  <a:lumMod val="65000"/>
                </a:schemeClr>
              </a:solidFill>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232" y="4437112"/>
            <a:ext cx="1932806" cy="1932806"/>
          </a:xfrm>
          <a:prstGeom prst="rect">
            <a:avLst/>
          </a:prstGeom>
        </p:spPr>
      </p:pic>
      <p:sp>
        <p:nvSpPr>
          <p:cNvPr id="12" name="页脚占位符 1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13" name="灯片编号占位符 12"/>
          <p:cNvSpPr>
            <a:spLocks noGrp="1"/>
          </p:cNvSpPr>
          <p:nvPr>
            <p:ph type="sldNum" sz="quarter" idx="12"/>
          </p:nvPr>
        </p:nvSpPr>
        <p:spPr/>
        <p:txBody>
          <a:bodyPr/>
          <a:lstStyle/>
          <a:p>
            <a:fld id="{B075C686-DB3D-442A-9DC3-A1D71AB1A417}" type="slidenum">
              <a:rPr lang="zh-CN" altLang="en-US" smtClean="0"/>
              <a:t>1</a:t>
            </a:fld>
            <a:endParaRPr lang="zh-CN" altLang="en-US"/>
          </a:p>
        </p:txBody>
      </p:sp>
      <p:sp>
        <p:nvSpPr>
          <p:cNvPr id="15" name="TextBox 14"/>
          <p:cNvSpPr txBox="1"/>
          <p:nvPr/>
        </p:nvSpPr>
        <p:spPr>
          <a:xfrm>
            <a:off x="1778104" y="4869160"/>
            <a:ext cx="3512500" cy="369332"/>
          </a:xfrm>
          <a:prstGeom prst="rect">
            <a:avLst/>
          </a:prstGeom>
          <a:noFill/>
        </p:spPr>
        <p:txBody>
          <a:bodyPr wrap="none" rtlCol="0">
            <a:spAutoFit/>
          </a:bodyPr>
          <a:lstStyle/>
          <a:p>
            <a:r>
              <a:rPr lang="en-US" altLang="zh-CN" dirty="0" smtClean="0">
                <a:solidFill>
                  <a:schemeClr val="tx2">
                    <a:lumMod val="60000"/>
                    <a:lumOff val="40000"/>
                  </a:schemeClr>
                </a:solidFill>
              </a:rPr>
              <a:t>——</a:t>
            </a:r>
            <a:r>
              <a:rPr lang="zh-CN" altLang="en-US" dirty="0" smtClean="0">
                <a:solidFill>
                  <a:schemeClr val="tx2">
                    <a:lumMod val="60000"/>
                    <a:lumOff val="40000"/>
                  </a:schemeClr>
                </a:solidFill>
              </a:rPr>
              <a:t>天津大学</a:t>
            </a:r>
            <a:r>
              <a:rPr lang="en-US" altLang="zh-CN" dirty="0" smtClean="0">
                <a:solidFill>
                  <a:schemeClr val="tx2">
                    <a:lumMod val="60000"/>
                    <a:lumOff val="40000"/>
                  </a:schemeClr>
                </a:solidFill>
              </a:rPr>
              <a:t>--</a:t>
            </a:r>
            <a:r>
              <a:rPr lang="zh-CN" altLang="en-US" dirty="0" smtClean="0">
                <a:solidFill>
                  <a:schemeClr val="tx2">
                    <a:lumMod val="60000"/>
                    <a:lumOff val="40000"/>
                  </a:schemeClr>
                </a:solidFill>
              </a:rPr>
              <a:t>神州</a:t>
            </a:r>
            <a:r>
              <a:rPr lang="zh-CN" altLang="en-US" dirty="0">
                <a:solidFill>
                  <a:schemeClr val="tx2">
                    <a:lumMod val="60000"/>
                    <a:lumOff val="40000"/>
                  </a:schemeClr>
                </a:solidFill>
              </a:rPr>
              <a:t>租车培训</a:t>
            </a:r>
            <a:r>
              <a:rPr lang="zh-CN" altLang="en-US" dirty="0" smtClean="0">
                <a:solidFill>
                  <a:schemeClr val="tx2">
                    <a:lumMod val="60000"/>
                    <a:lumOff val="40000"/>
                  </a:schemeClr>
                </a:solidFill>
              </a:rPr>
              <a:t>课程</a:t>
            </a:r>
            <a:endParaRPr lang="zh-CN" altLang="en-US" dirty="0">
              <a:solidFill>
                <a:schemeClr val="tx2">
                  <a:lumMod val="60000"/>
                  <a:lumOff val="40000"/>
                </a:schemeClr>
              </a:solidFill>
            </a:endParaRPr>
          </a:p>
        </p:txBody>
      </p:sp>
    </p:spTree>
    <p:extLst>
      <p:ext uri="{BB962C8B-B14F-4D97-AF65-F5344CB8AC3E}">
        <p14:creationId xmlns:p14="http://schemas.microsoft.com/office/powerpoint/2010/main" val="1136773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10</a:t>
            </a:fld>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744" y="2996952"/>
            <a:ext cx="4876800" cy="3248025"/>
          </a:xfrm>
          <a:prstGeom prst="rect">
            <a:avLst/>
          </a:prstGeom>
        </p:spPr>
      </p:pic>
      <p:sp>
        <p:nvSpPr>
          <p:cNvPr id="3" name="矩形 2"/>
          <p:cNvSpPr/>
          <p:nvPr/>
        </p:nvSpPr>
        <p:spPr>
          <a:xfrm>
            <a:off x="755576" y="908720"/>
            <a:ext cx="7776864" cy="1944216"/>
          </a:xfrm>
          <a:prstGeom prst="rect">
            <a:avLst/>
          </a:prstGeom>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3200" dirty="0"/>
              <a:t>怎样从业务数据中提取有用的信息</a:t>
            </a:r>
            <a:r>
              <a:rPr lang="en-US" altLang="zh-CN" sz="3200" dirty="0"/>
              <a:t>,</a:t>
            </a:r>
            <a:r>
              <a:rPr lang="zh-CN" altLang="en-US" sz="3200" dirty="0"/>
              <a:t>然后根据这些信息来采用明智的</a:t>
            </a:r>
            <a:r>
              <a:rPr lang="zh-CN" altLang="en-US" sz="3200" dirty="0" smtClean="0"/>
              <a:t>行动</a:t>
            </a:r>
            <a:endParaRPr lang="en-US" altLang="zh-CN" sz="3200" dirty="0" smtClean="0"/>
          </a:p>
          <a:p>
            <a:r>
              <a:rPr lang="en-US" altLang="zh-CN" sz="3200" dirty="0"/>
              <a:t> </a:t>
            </a:r>
            <a:r>
              <a:rPr lang="en-US" altLang="zh-CN" sz="3200" dirty="0" smtClean="0"/>
              <a:t>                                --</a:t>
            </a:r>
            <a:r>
              <a:rPr lang="zh-CN" altLang="en-US" sz="3200" dirty="0"/>
              <a:t>这就是商业智能的课题。 </a:t>
            </a:r>
          </a:p>
        </p:txBody>
      </p:sp>
    </p:spTree>
    <p:extLst>
      <p:ext uri="{BB962C8B-B14F-4D97-AF65-F5344CB8AC3E}">
        <p14:creationId xmlns:p14="http://schemas.microsoft.com/office/powerpoint/2010/main" val="18868749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7200" y="485800"/>
            <a:ext cx="8229600" cy="1143000"/>
          </a:xfrm>
        </p:spPr>
        <p:txBody>
          <a:bodyPr/>
          <a:lstStyle/>
          <a:p>
            <a:r>
              <a:rPr lang="zh-CN" altLang="en-US" dirty="0"/>
              <a:t>基于关系数据库的</a:t>
            </a:r>
            <a:r>
              <a:rPr lang="en-US" altLang="zh-CN" dirty="0"/>
              <a:t>OLAP</a:t>
            </a:r>
            <a:r>
              <a:rPr lang="zh-CN" altLang="en-US" dirty="0"/>
              <a:t>－</a:t>
            </a:r>
            <a:r>
              <a:rPr lang="en-US" altLang="zh-CN" dirty="0"/>
              <a:t>ROLAP</a:t>
            </a:r>
            <a:endParaRPr lang="zh-CN" altLang="en-US" dirty="0"/>
          </a:p>
        </p:txBody>
      </p:sp>
      <p:sp>
        <p:nvSpPr>
          <p:cNvPr id="133123" name="Rectangle 3"/>
          <p:cNvSpPr>
            <a:spLocks noGrp="1" noChangeArrowheads="1"/>
          </p:cNvSpPr>
          <p:nvPr>
            <p:ph idx="1"/>
          </p:nvPr>
        </p:nvSpPr>
        <p:spPr/>
        <p:txBody>
          <a:bodyPr>
            <a:normAutofit/>
          </a:bodyPr>
          <a:lstStyle/>
          <a:p>
            <a:pPr>
              <a:lnSpc>
                <a:spcPct val="90000"/>
              </a:lnSpc>
            </a:pPr>
            <a:r>
              <a:rPr lang="zh-CN" altLang="en-US" sz="2800" dirty="0">
                <a:latin typeface="Times New Roman" pitchFamily="18" charset="0"/>
              </a:rPr>
              <a:t>用关系表达式描述多维概念－大量的关系表。</a:t>
            </a:r>
          </a:p>
          <a:p>
            <a:pPr>
              <a:lnSpc>
                <a:spcPct val="90000"/>
              </a:lnSpc>
            </a:pPr>
            <a:r>
              <a:rPr lang="zh-CN" altLang="en-US" sz="2800" dirty="0">
                <a:latin typeface="Times New Roman" pitchFamily="18" charset="0"/>
              </a:rPr>
              <a:t>用星型模型、雪花模型构造维模型。</a:t>
            </a:r>
            <a:r>
              <a:rPr lang="zh-CN" altLang="en-US" sz="2000" b="1" dirty="0">
                <a:latin typeface="Times New Roman" pitchFamily="18" charset="0"/>
              </a:rPr>
              <a:t/>
            </a:r>
            <a:br>
              <a:rPr lang="zh-CN" altLang="en-US" sz="2000" b="1" dirty="0">
                <a:latin typeface="Times New Roman" pitchFamily="18" charset="0"/>
              </a:rPr>
            </a:br>
            <a:endParaRPr lang="zh-CN" altLang="en-US" sz="2000" b="1" dirty="0">
              <a:latin typeface="Times New Roman" pitchFamily="18" charset="0"/>
            </a:endParaRP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100</a:t>
            </a:fld>
            <a:endParaRPr lang="zh-CN" altLang="en-US"/>
          </a:p>
        </p:txBody>
      </p:sp>
      <p:grpSp>
        <p:nvGrpSpPr>
          <p:cNvPr id="133124" name="Group 4"/>
          <p:cNvGrpSpPr>
            <a:grpSpLocks/>
          </p:cNvGrpSpPr>
          <p:nvPr/>
        </p:nvGrpSpPr>
        <p:grpSpPr bwMode="auto">
          <a:xfrm>
            <a:off x="762000" y="3284984"/>
            <a:ext cx="7315200" cy="1553135"/>
            <a:chOff x="432" y="1344"/>
            <a:chExt cx="5040" cy="1751"/>
          </a:xfrm>
        </p:grpSpPr>
        <p:sp>
          <p:nvSpPr>
            <p:cNvPr id="133125" name="Oval 5"/>
            <p:cNvSpPr>
              <a:spLocks noChangeArrowheads="1"/>
            </p:cNvSpPr>
            <p:nvPr/>
          </p:nvSpPr>
          <p:spPr bwMode="auto">
            <a:xfrm>
              <a:off x="672" y="1344"/>
              <a:ext cx="528" cy="144"/>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Oval 6"/>
            <p:cNvSpPr>
              <a:spLocks noChangeArrowheads="1"/>
            </p:cNvSpPr>
            <p:nvPr/>
          </p:nvSpPr>
          <p:spPr bwMode="auto">
            <a:xfrm>
              <a:off x="672" y="1680"/>
              <a:ext cx="528" cy="144"/>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Oval 7"/>
            <p:cNvSpPr>
              <a:spLocks noChangeArrowheads="1"/>
            </p:cNvSpPr>
            <p:nvPr/>
          </p:nvSpPr>
          <p:spPr bwMode="auto">
            <a:xfrm>
              <a:off x="432" y="2160"/>
              <a:ext cx="960" cy="192"/>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Oval 8"/>
            <p:cNvSpPr>
              <a:spLocks noChangeArrowheads="1"/>
            </p:cNvSpPr>
            <p:nvPr/>
          </p:nvSpPr>
          <p:spPr bwMode="auto">
            <a:xfrm>
              <a:off x="432" y="2784"/>
              <a:ext cx="960" cy="192"/>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Line 9"/>
            <p:cNvSpPr>
              <a:spLocks noChangeShapeType="1"/>
            </p:cNvSpPr>
            <p:nvPr/>
          </p:nvSpPr>
          <p:spPr bwMode="auto">
            <a:xfrm>
              <a:off x="672" y="1392"/>
              <a:ext cx="0" cy="3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0" name="Line 10"/>
            <p:cNvSpPr>
              <a:spLocks noChangeShapeType="1"/>
            </p:cNvSpPr>
            <p:nvPr/>
          </p:nvSpPr>
          <p:spPr bwMode="auto">
            <a:xfrm>
              <a:off x="1200" y="1392"/>
              <a:ext cx="0" cy="3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1" name="Line 11"/>
            <p:cNvSpPr>
              <a:spLocks noChangeShapeType="1"/>
            </p:cNvSpPr>
            <p:nvPr/>
          </p:nvSpPr>
          <p:spPr bwMode="auto">
            <a:xfrm>
              <a:off x="432" y="2256"/>
              <a:ext cx="0" cy="62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2" name="Line 12"/>
            <p:cNvSpPr>
              <a:spLocks noChangeShapeType="1"/>
            </p:cNvSpPr>
            <p:nvPr/>
          </p:nvSpPr>
          <p:spPr bwMode="auto">
            <a:xfrm>
              <a:off x="1392" y="2256"/>
              <a:ext cx="0" cy="67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3" name="Rectangle 13"/>
            <p:cNvSpPr>
              <a:spLocks noChangeArrowheads="1"/>
            </p:cNvSpPr>
            <p:nvPr/>
          </p:nvSpPr>
          <p:spPr bwMode="auto">
            <a:xfrm>
              <a:off x="1824" y="1728"/>
              <a:ext cx="960" cy="76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1" lang="zh-CN" altLang="zh-CN" sz="1400">
                <a:latin typeface="Times New Roman" pitchFamily="18" charset="0"/>
              </a:endParaRPr>
            </a:p>
          </p:txBody>
        </p:sp>
        <p:sp>
          <p:nvSpPr>
            <p:cNvPr id="133134" name="Rectangle 14"/>
            <p:cNvSpPr>
              <a:spLocks noChangeArrowheads="1"/>
            </p:cNvSpPr>
            <p:nvPr/>
          </p:nvSpPr>
          <p:spPr bwMode="auto">
            <a:xfrm>
              <a:off x="3216" y="1728"/>
              <a:ext cx="816" cy="76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1" lang="zh-CN" altLang="zh-CN" sz="1400">
                <a:latin typeface="Times New Roman" pitchFamily="18" charset="0"/>
              </a:endParaRPr>
            </a:p>
          </p:txBody>
        </p:sp>
        <p:sp>
          <p:nvSpPr>
            <p:cNvPr id="133135" name="AutoShape 15"/>
            <p:cNvSpPr>
              <a:spLocks noChangeArrowheads="1"/>
            </p:cNvSpPr>
            <p:nvPr/>
          </p:nvSpPr>
          <p:spPr bwMode="auto">
            <a:xfrm>
              <a:off x="4560" y="1632"/>
              <a:ext cx="912" cy="912"/>
            </a:xfrm>
            <a:prstGeom prst="cube">
              <a:avLst>
                <a:gd name="adj" fmla="val 250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a:latin typeface="Times New Roman" pitchFamily="18" charset="0"/>
              </a:endParaRPr>
            </a:p>
          </p:txBody>
        </p:sp>
        <p:sp>
          <p:nvSpPr>
            <p:cNvPr id="133136" name="Line 16"/>
            <p:cNvSpPr>
              <a:spLocks noChangeShapeType="1"/>
            </p:cNvSpPr>
            <p:nvPr/>
          </p:nvSpPr>
          <p:spPr bwMode="auto">
            <a:xfrm>
              <a:off x="1200" y="1584"/>
              <a:ext cx="624" cy="432"/>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Line 17"/>
            <p:cNvSpPr>
              <a:spLocks noChangeShapeType="1"/>
            </p:cNvSpPr>
            <p:nvPr/>
          </p:nvSpPr>
          <p:spPr bwMode="auto">
            <a:xfrm flipV="1">
              <a:off x="1392" y="2256"/>
              <a:ext cx="432" cy="384"/>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Line 18"/>
            <p:cNvSpPr>
              <a:spLocks noChangeShapeType="1"/>
            </p:cNvSpPr>
            <p:nvPr/>
          </p:nvSpPr>
          <p:spPr bwMode="auto">
            <a:xfrm>
              <a:off x="4032" y="2112"/>
              <a:ext cx="528"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Text Box 19"/>
            <p:cNvSpPr txBox="1">
              <a:spLocks noChangeArrowheads="1"/>
            </p:cNvSpPr>
            <p:nvPr/>
          </p:nvSpPr>
          <p:spPr bwMode="auto">
            <a:xfrm>
              <a:off x="710" y="1494"/>
              <a:ext cx="297"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1400" b="1">
                  <a:latin typeface="Times New Roman" pitchFamily="18" charset="0"/>
                </a:rPr>
                <a:t>DB</a:t>
              </a:r>
            </a:p>
          </p:txBody>
        </p:sp>
        <p:sp>
          <p:nvSpPr>
            <p:cNvPr id="133140" name="Text Box 20"/>
            <p:cNvSpPr txBox="1">
              <a:spLocks noChangeArrowheads="1"/>
            </p:cNvSpPr>
            <p:nvPr/>
          </p:nvSpPr>
          <p:spPr bwMode="auto">
            <a:xfrm>
              <a:off x="662" y="2504"/>
              <a:ext cx="338"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1400" b="1">
                  <a:latin typeface="Times New Roman" pitchFamily="18" charset="0"/>
                </a:rPr>
                <a:t>DW</a:t>
              </a:r>
            </a:p>
          </p:txBody>
        </p:sp>
        <p:sp>
          <p:nvSpPr>
            <p:cNvPr id="133141" name="Text Box 21"/>
            <p:cNvSpPr txBox="1">
              <a:spLocks noChangeArrowheads="1"/>
            </p:cNvSpPr>
            <p:nvPr/>
          </p:nvSpPr>
          <p:spPr bwMode="auto">
            <a:xfrm>
              <a:off x="1837" y="1706"/>
              <a:ext cx="952" cy="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1" lang="zh-CN" altLang="en-US" sz="1400" b="1" dirty="0">
                  <a:solidFill>
                    <a:schemeClr val="bg1"/>
                  </a:solidFill>
                  <a:latin typeface="Times New Roman" pitchFamily="18" charset="0"/>
                </a:rPr>
                <a:t>基础数据</a:t>
              </a:r>
            </a:p>
            <a:p>
              <a:pPr algn="ctr" eaLnBrk="0" hangingPunct="0"/>
              <a:r>
                <a:rPr kumimoji="1" lang="zh-CN" altLang="en-US" sz="1400" b="1" dirty="0">
                  <a:solidFill>
                    <a:schemeClr val="bg1"/>
                  </a:solidFill>
                  <a:latin typeface="Times New Roman" pitchFamily="18" charset="0"/>
                </a:rPr>
                <a:t>元数据</a:t>
              </a:r>
            </a:p>
            <a:p>
              <a:pPr algn="ctr" eaLnBrk="0" hangingPunct="0"/>
              <a:r>
                <a:rPr kumimoji="1" lang="zh-CN" altLang="en-US" sz="1400" b="1" dirty="0">
                  <a:solidFill>
                    <a:schemeClr val="bg1"/>
                  </a:solidFill>
                  <a:latin typeface="Times New Roman" pitchFamily="18" charset="0"/>
                </a:rPr>
                <a:t>计算结果</a:t>
              </a:r>
            </a:p>
          </p:txBody>
        </p:sp>
        <p:sp>
          <p:nvSpPr>
            <p:cNvPr id="133142" name="Text Box 22"/>
            <p:cNvSpPr txBox="1">
              <a:spLocks noChangeArrowheads="1"/>
            </p:cNvSpPr>
            <p:nvPr/>
          </p:nvSpPr>
          <p:spPr bwMode="auto">
            <a:xfrm>
              <a:off x="3206" y="1868"/>
              <a:ext cx="760"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1" lang="zh-CN" altLang="en-US" sz="1400" b="1" dirty="0">
                  <a:solidFill>
                    <a:schemeClr val="bg1"/>
                  </a:solidFill>
                  <a:latin typeface="Times New Roman" pitchFamily="18" charset="0"/>
                </a:rPr>
                <a:t>多维综合引擎</a:t>
              </a:r>
            </a:p>
          </p:txBody>
        </p:sp>
        <p:sp>
          <p:nvSpPr>
            <p:cNvPr id="133143" name="Text Box 23"/>
            <p:cNvSpPr txBox="1">
              <a:spLocks noChangeArrowheads="1"/>
            </p:cNvSpPr>
            <p:nvPr/>
          </p:nvSpPr>
          <p:spPr bwMode="auto">
            <a:xfrm>
              <a:off x="4646" y="1870"/>
              <a:ext cx="547"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1400" b="1" dirty="0">
                  <a:solidFill>
                    <a:schemeClr val="bg1"/>
                  </a:solidFill>
                  <a:latin typeface="Times New Roman" pitchFamily="18" charset="0"/>
                </a:rPr>
                <a:t>多维</a:t>
              </a:r>
            </a:p>
            <a:p>
              <a:pPr eaLnBrk="0" hangingPunct="0"/>
              <a:r>
                <a:rPr kumimoji="1" lang="zh-CN" altLang="en-US" sz="1400" b="1" dirty="0">
                  <a:solidFill>
                    <a:schemeClr val="bg1"/>
                  </a:solidFill>
                  <a:latin typeface="Times New Roman" pitchFamily="18" charset="0"/>
                </a:rPr>
                <a:t>视图</a:t>
              </a:r>
            </a:p>
          </p:txBody>
        </p:sp>
        <p:sp>
          <p:nvSpPr>
            <p:cNvPr id="133144" name="Text Box 24"/>
            <p:cNvSpPr txBox="1">
              <a:spLocks noChangeArrowheads="1"/>
            </p:cNvSpPr>
            <p:nvPr/>
          </p:nvSpPr>
          <p:spPr bwMode="auto">
            <a:xfrm>
              <a:off x="2809" y="1736"/>
              <a:ext cx="372"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1400" b="1" dirty="0">
                  <a:latin typeface="Times New Roman" pitchFamily="18" charset="0"/>
                </a:rPr>
                <a:t>SQL</a:t>
              </a:r>
            </a:p>
          </p:txBody>
        </p:sp>
        <p:sp>
          <p:nvSpPr>
            <p:cNvPr id="133145" name="Line 25"/>
            <p:cNvSpPr>
              <a:spLocks noChangeShapeType="1"/>
            </p:cNvSpPr>
            <p:nvPr/>
          </p:nvSpPr>
          <p:spPr bwMode="auto">
            <a:xfrm>
              <a:off x="2784" y="2064"/>
              <a:ext cx="432"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6" name="Text Box 26"/>
            <p:cNvSpPr txBox="1">
              <a:spLocks noChangeArrowheads="1"/>
            </p:cNvSpPr>
            <p:nvPr/>
          </p:nvSpPr>
          <p:spPr bwMode="auto">
            <a:xfrm>
              <a:off x="2809" y="2063"/>
              <a:ext cx="372"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dirty="0">
                  <a:latin typeface="Times New Roman" pitchFamily="18" charset="0"/>
                </a:rPr>
                <a:t>存取</a:t>
              </a:r>
            </a:p>
          </p:txBody>
        </p:sp>
        <p:sp>
          <p:nvSpPr>
            <p:cNvPr id="133147" name="Text Box 27"/>
            <p:cNvSpPr txBox="1">
              <a:spLocks noChangeArrowheads="1"/>
            </p:cNvSpPr>
            <p:nvPr/>
          </p:nvSpPr>
          <p:spPr bwMode="auto">
            <a:xfrm>
              <a:off x="4074" y="1725"/>
              <a:ext cx="372" cy="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1400" b="1" dirty="0">
                  <a:latin typeface="Times New Roman" pitchFamily="18" charset="0"/>
                </a:rPr>
                <a:t>多维</a:t>
              </a:r>
            </a:p>
            <a:p>
              <a:pPr eaLnBrk="0" hangingPunct="0"/>
              <a:endParaRPr kumimoji="1" lang="zh-CN" altLang="en-US" sz="1400" b="1" dirty="0">
                <a:latin typeface="Times New Roman" pitchFamily="18" charset="0"/>
              </a:endParaRPr>
            </a:p>
            <a:p>
              <a:pPr eaLnBrk="0" hangingPunct="0"/>
              <a:r>
                <a:rPr kumimoji="1" lang="zh-CN" altLang="en-US" sz="1400" b="1" dirty="0">
                  <a:latin typeface="Times New Roman" pitchFamily="18" charset="0"/>
                </a:rPr>
                <a:t>存取</a:t>
              </a:r>
            </a:p>
          </p:txBody>
        </p:sp>
        <p:sp>
          <p:nvSpPr>
            <p:cNvPr id="133148" name="Text Box 28"/>
            <p:cNvSpPr txBox="1">
              <a:spLocks noChangeArrowheads="1"/>
            </p:cNvSpPr>
            <p:nvPr/>
          </p:nvSpPr>
          <p:spPr bwMode="auto">
            <a:xfrm>
              <a:off x="1815" y="2599"/>
              <a:ext cx="937"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1400" b="1" dirty="0">
                  <a:latin typeface="Times New Roman" pitchFamily="18" charset="0"/>
                </a:rPr>
                <a:t>RDBMS</a:t>
              </a:r>
              <a:r>
                <a:rPr kumimoji="1" lang="zh-CN" altLang="en-US" sz="1400" b="1" dirty="0">
                  <a:latin typeface="Times New Roman" pitchFamily="18" charset="0"/>
                </a:rPr>
                <a:t>服务器</a:t>
              </a:r>
            </a:p>
          </p:txBody>
        </p:sp>
        <p:sp>
          <p:nvSpPr>
            <p:cNvPr id="133149" name="Text Box 29"/>
            <p:cNvSpPr txBox="1">
              <a:spLocks noChangeArrowheads="1"/>
            </p:cNvSpPr>
            <p:nvPr/>
          </p:nvSpPr>
          <p:spPr bwMode="auto">
            <a:xfrm>
              <a:off x="3206" y="2505"/>
              <a:ext cx="2179"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1400" b="1" dirty="0">
                  <a:latin typeface="Times New Roman" pitchFamily="18" charset="0"/>
                </a:rPr>
                <a:t>关系型</a:t>
              </a:r>
              <a:r>
                <a:rPr kumimoji="1" lang="en-US" altLang="zh-CN" sz="1400" b="1" dirty="0">
                  <a:latin typeface="Times New Roman" pitchFamily="18" charset="0"/>
                </a:rPr>
                <a:t>OLAP              </a:t>
              </a:r>
            </a:p>
            <a:p>
              <a:pPr eaLnBrk="0" hangingPunct="0"/>
              <a:r>
                <a:rPr kumimoji="1" lang="en-US" altLang="zh-CN" sz="1400" b="1" dirty="0">
                  <a:latin typeface="Times New Roman" pitchFamily="18" charset="0"/>
                </a:rPr>
                <a:t>      </a:t>
              </a:r>
              <a:r>
                <a:rPr kumimoji="1" lang="zh-CN" altLang="en-US" sz="1400" b="1" dirty="0">
                  <a:latin typeface="Times New Roman" pitchFamily="18" charset="0"/>
                </a:rPr>
                <a:t>服务器               </a:t>
              </a:r>
              <a:r>
                <a:rPr kumimoji="1" lang="zh-CN" altLang="en-US" sz="1400" b="1" dirty="0" smtClean="0">
                  <a:latin typeface="Times New Roman" pitchFamily="18" charset="0"/>
                </a:rPr>
                <a:t>                  </a:t>
              </a:r>
              <a:r>
                <a:rPr kumimoji="1" lang="zh-CN" altLang="en-US" sz="1400" b="1" dirty="0">
                  <a:latin typeface="Times New Roman" pitchFamily="18" charset="0"/>
                </a:rPr>
                <a:t>客户</a:t>
              </a:r>
            </a:p>
          </p:txBody>
        </p:sp>
      </p:gr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3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5992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483" name="Group 3"/>
          <p:cNvGrpSpPr>
            <a:grpSpLocks/>
          </p:cNvGrpSpPr>
          <p:nvPr/>
        </p:nvGrpSpPr>
        <p:grpSpPr bwMode="auto">
          <a:xfrm>
            <a:off x="838200" y="3429000"/>
            <a:ext cx="2438400" cy="2193925"/>
            <a:chOff x="3960" y="1752"/>
            <a:chExt cx="4680" cy="4056"/>
          </a:xfrm>
        </p:grpSpPr>
        <p:grpSp>
          <p:nvGrpSpPr>
            <p:cNvPr id="148484" name="Group 4"/>
            <p:cNvGrpSpPr>
              <a:grpSpLocks/>
            </p:cNvGrpSpPr>
            <p:nvPr/>
          </p:nvGrpSpPr>
          <p:grpSpPr bwMode="auto">
            <a:xfrm>
              <a:off x="3960" y="2688"/>
              <a:ext cx="4140" cy="3120"/>
              <a:chOff x="1620" y="5040"/>
              <a:chExt cx="598" cy="559"/>
            </a:xfrm>
          </p:grpSpPr>
          <p:sp>
            <p:nvSpPr>
              <p:cNvPr id="148485" name="Line 5"/>
              <p:cNvSpPr>
                <a:spLocks noChangeShapeType="1"/>
              </p:cNvSpPr>
              <p:nvPr/>
            </p:nvSpPr>
            <p:spPr bwMode="auto">
              <a:xfrm>
                <a:off x="1622" y="5198"/>
                <a:ext cx="394"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86" name="Line 6"/>
              <p:cNvSpPr>
                <a:spLocks noChangeShapeType="1"/>
              </p:cNvSpPr>
              <p:nvPr/>
            </p:nvSpPr>
            <p:spPr bwMode="auto">
              <a:xfrm>
                <a:off x="2018" y="5198"/>
                <a:ext cx="1" cy="399"/>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87" name="Line 7"/>
              <p:cNvSpPr>
                <a:spLocks noChangeShapeType="1"/>
              </p:cNvSpPr>
              <p:nvPr/>
            </p:nvSpPr>
            <p:spPr bwMode="auto">
              <a:xfrm>
                <a:off x="1745" y="5117"/>
                <a:ext cx="379"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88" name="Line 8"/>
              <p:cNvSpPr>
                <a:spLocks noChangeShapeType="1"/>
              </p:cNvSpPr>
              <p:nvPr/>
            </p:nvSpPr>
            <p:spPr bwMode="auto">
              <a:xfrm flipH="1">
                <a:off x="2018" y="5407"/>
                <a:ext cx="200" cy="187"/>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89" name="Line 9"/>
              <p:cNvSpPr>
                <a:spLocks noChangeShapeType="1"/>
              </p:cNvSpPr>
              <p:nvPr/>
            </p:nvSpPr>
            <p:spPr bwMode="auto">
              <a:xfrm>
                <a:off x="1723" y="5198"/>
                <a:ext cx="1" cy="399"/>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0" name="Line 10"/>
              <p:cNvSpPr>
                <a:spLocks noChangeShapeType="1"/>
              </p:cNvSpPr>
              <p:nvPr/>
            </p:nvSpPr>
            <p:spPr bwMode="auto">
              <a:xfrm>
                <a:off x="1824" y="5198"/>
                <a:ext cx="1" cy="399"/>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1" name="Line 11"/>
              <p:cNvSpPr>
                <a:spLocks noChangeShapeType="1"/>
              </p:cNvSpPr>
              <p:nvPr/>
            </p:nvSpPr>
            <p:spPr bwMode="auto">
              <a:xfrm>
                <a:off x="1920" y="5198"/>
                <a:ext cx="1" cy="399"/>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2" name="Line 12"/>
              <p:cNvSpPr>
                <a:spLocks noChangeShapeType="1"/>
              </p:cNvSpPr>
              <p:nvPr/>
            </p:nvSpPr>
            <p:spPr bwMode="auto">
              <a:xfrm>
                <a:off x="1630" y="5309"/>
                <a:ext cx="393"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3" name="Line 13"/>
              <p:cNvSpPr>
                <a:spLocks noChangeShapeType="1"/>
              </p:cNvSpPr>
              <p:nvPr/>
            </p:nvSpPr>
            <p:spPr bwMode="auto">
              <a:xfrm>
                <a:off x="1622" y="5501"/>
                <a:ext cx="394"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4" name="Line 14"/>
              <p:cNvSpPr>
                <a:spLocks noChangeShapeType="1"/>
              </p:cNvSpPr>
              <p:nvPr/>
            </p:nvSpPr>
            <p:spPr bwMode="auto">
              <a:xfrm>
                <a:off x="1685" y="5157"/>
                <a:ext cx="381"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5" name="Line 15"/>
              <p:cNvSpPr>
                <a:spLocks noChangeShapeType="1"/>
              </p:cNvSpPr>
              <p:nvPr/>
            </p:nvSpPr>
            <p:spPr bwMode="auto">
              <a:xfrm>
                <a:off x="1843" y="5042"/>
                <a:ext cx="372"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6" name="Line 16"/>
              <p:cNvSpPr>
                <a:spLocks noChangeShapeType="1"/>
              </p:cNvSpPr>
              <p:nvPr/>
            </p:nvSpPr>
            <p:spPr bwMode="auto">
              <a:xfrm>
                <a:off x="2215" y="5042"/>
                <a:ext cx="1" cy="365"/>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7" name="Line 17"/>
              <p:cNvSpPr>
                <a:spLocks noChangeShapeType="1"/>
              </p:cNvSpPr>
              <p:nvPr/>
            </p:nvSpPr>
            <p:spPr bwMode="auto">
              <a:xfrm>
                <a:off x="1800" y="5076"/>
                <a:ext cx="379"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8" name="Line 18"/>
              <p:cNvSpPr>
                <a:spLocks noChangeShapeType="1"/>
              </p:cNvSpPr>
              <p:nvPr/>
            </p:nvSpPr>
            <p:spPr bwMode="auto">
              <a:xfrm flipH="1">
                <a:off x="1920" y="5198"/>
                <a:ext cx="34"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9" name="Line 19"/>
              <p:cNvSpPr>
                <a:spLocks noChangeShapeType="1"/>
              </p:cNvSpPr>
              <p:nvPr/>
            </p:nvSpPr>
            <p:spPr bwMode="auto">
              <a:xfrm>
                <a:off x="1951" y="5198"/>
                <a:ext cx="34"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0" name="Line 20"/>
              <p:cNvSpPr>
                <a:spLocks noChangeShapeType="1"/>
              </p:cNvSpPr>
              <p:nvPr/>
            </p:nvSpPr>
            <p:spPr bwMode="auto">
              <a:xfrm>
                <a:off x="2052" y="5198"/>
                <a:ext cx="1"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1" name="Line 21"/>
              <p:cNvSpPr>
                <a:spLocks noChangeShapeType="1"/>
              </p:cNvSpPr>
              <p:nvPr/>
            </p:nvSpPr>
            <p:spPr bwMode="auto">
              <a:xfrm flipH="1">
                <a:off x="2018" y="5042"/>
                <a:ext cx="195" cy="159"/>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2" name="Line 22"/>
              <p:cNvSpPr>
                <a:spLocks noChangeShapeType="1"/>
              </p:cNvSpPr>
              <p:nvPr/>
            </p:nvSpPr>
            <p:spPr bwMode="auto">
              <a:xfrm flipH="1">
                <a:off x="2018" y="5131"/>
                <a:ext cx="200" cy="178"/>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3" name="Line 23"/>
              <p:cNvSpPr>
                <a:spLocks noChangeShapeType="1"/>
              </p:cNvSpPr>
              <p:nvPr/>
            </p:nvSpPr>
            <p:spPr bwMode="auto">
              <a:xfrm flipH="1">
                <a:off x="2018" y="5313"/>
                <a:ext cx="200" cy="185"/>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4" name="Line 24"/>
              <p:cNvSpPr>
                <a:spLocks noChangeShapeType="1"/>
              </p:cNvSpPr>
              <p:nvPr/>
            </p:nvSpPr>
            <p:spPr bwMode="auto">
              <a:xfrm flipH="1">
                <a:off x="1622" y="5040"/>
                <a:ext cx="214" cy="16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5" name="Line 25"/>
              <p:cNvSpPr>
                <a:spLocks noChangeShapeType="1"/>
              </p:cNvSpPr>
              <p:nvPr/>
            </p:nvSpPr>
            <p:spPr bwMode="auto">
              <a:xfrm flipH="1">
                <a:off x="1718" y="5040"/>
                <a:ext cx="221" cy="158"/>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6" name="Line 26"/>
              <p:cNvSpPr>
                <a:spLocks noChangeShapeType="1"/>
              </p:cNvSpPr>
              <p:nvPr/>
            </p:nvSpPr>
            <p:spPr bwMode="auto">
              <a:xfrm flipH="1">
                <a:off x="1817" y="5040"/>
                <a:ext cx="213" cy="158"/>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7" name="Line 27"/>
              <p:cNvSpPr>
                <a:spLocks noChangeShapeType="1"/>
              </p:cNvSpPr>
              <p:nvPr/>
            </p:nvSpPr>
            <p:spPr bwMode="auto">
              <a:xfrm flipH="1">
                <a:off x="1915" y="5040"/>
                <a:ext cx="207" cy="158"/>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8" name="Line 28"/>
              <p:cNvSpPr>
                <a:spLocks noChangeShapeType="1"/>
              </p:cNvSpPr>
              <p:nvPr/>
            </p:nvSpPr>
            <p:spPr bwMode="auto">
              <a:xfrm>
                <a:off x="2069" y="5155"/>
                <a:ext cx="1" cy="398"/>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9" name="Line 29"/>
              <p:cNvSpPr>
                <a:spLocks noChangeShapeType="1"/>
              </p:cNvSpPr>
              <p:nvPr/>
            </p:nvSpPr>
            <p:spPr bwMode="auto">
              <a:xfrm>
                <a:off x="2124" y="5114"/>
                <a:ext cx="1" cy="382"/>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0" name="Line 30"/>
              <p:cNvSpPr>
                <a:spLocks noChangeShapeType="1"/>
              </p:cNvSpPr>
              <p:nvPr/>
            </p:nvSpPr>
            <p:spPr bwMode="auto">
              <a:xfrm>
                <a:off x="2172" y="5083"/>
                <a:ext cx="1" cy="365"/>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1" name="Line 31"/>
              <p:cNvSpPr>
                <a:spLocks noChangeShapeType="1"/>
              </p:cNvSpPr>
              <p:nvPr/>
            </p:nvSpPr>
            <p:spPr bwMode="auto">
              <a:xfrm>
                <a:off x="1622" y="5407"/>
                <a:ext cx="394"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2" name="Line 32"/>
              <p:cNvSpPr>
                <a:spLocks noChangeShapeType="1"/>
              </p:cNvSpPr>
              <p:nvPr/>
            </p:nvSpPr>
            <p:spPr bwMode="auto">
              <a:xfrm flipH="1">
                <a:off x="2018" y="5227"/>
                <a:ext cx="200" cy="182"/>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3" name="Line 33"/>
              <p:cNvSpPr>
                <a:spLocks noChangeShapeType="1"/>
              </p:cNvSpPr>
              <p:nvPr/>
            </p:nvSpPr>
            <p:spPr bwMode="auto">
              <a:xfrm>
                <a:off x="1620" y="5201"/>
                <a:ext cx="1" cy="398"/>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4" name="Line 34"/>
              <p:cNvSpPr>
                <a:spLocks noChangeShapeType="1"/>
              </p:cNvSpPr>
              <p:nvPr/>
            </p:nvSpPr>
            <p:spPr bwMode="auto">
              <a:xfrm>
                <a:off x="1622" y="5597"/>
                <a:ext cx="401" cy="1"/>
              </a:xfrm>
              <a:prstGeom prst="line">
                <a:avLst/>
              </a:prstGeom>
              <a:noFill/>
              <a:ln w="1206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8515" name="Line 35"/>
            <p:cNvSpPr>
              <a:spLocks noChangeShapeType="1"/>
            </p:cNvSpPr>
            <p:nvPr/>
          </p:nvSpPr>
          <p:spPr bwMode="auto">
            <a:xfrm flipV="1">
              <a:off x="3960" y="1752"/>
              <a:ext cx="0" cy="40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6" name="Line 36"/>
            <p:cNvSpPr>
              <a:spLocks noChangeShapeType="1"/>
            </p:cNvSpPr>
            <p:nvPr/>
          </p:nvSpPr>
          <p:spPr bwMode="auto">
            <a:xfrm>
              <a:off x="3960" y="5808"/>
              <a:ext cx="46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8517" name="Group 37"/>
          <p:cNvGrpSpPr>
            <a:grpSpLocks/>
          </p:cNvGrpSpPr>
          <p:nvPr/>
        </p:nvGrpSpPr>
        <p:grpSpPr bwMode="auto">
          <a:xfrm>
            <a:off x="3581400" y="4343400"/>
            <a:ext cx="4724400" cy="1604963"/>
            <a:chOff x="975" y="2886"/>
            <a:chExt cx="3297" cy="1059"/>
          </a:xfrm>
        </p:grpSpPr>
        <p:sp>
          <p:nvSpPr>
            <p:cNvPr id="148518" name="AutoShape 38"/>
            <p:cNvSpPr>
              <a:spLocks noChangeArrowheads="1"/>
            </p:cNvSpPr>
            <p:nvPr/>
          </p:nvSpPr>
          <p:spPr bwMode="auto">
            <a:xfrm>
              <a:off x="1066" y="2886"/>
              <a:ext cx="426" cy="288"/>
            </a:xfrm>
            <a:prstGeom prst="flowChartMagneticDisk">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sz="1400" b="1" dirty="0">
                  <a:solidFill>
                    <a:schemeClr val="bg1"/>
                  </a:solidFill>
                  <a:latin typeface="Times New Roman" pitchFamily="18" charset="0"/>
                </a:rPr>
                <a:t>DB</a:t>
              </a:r>
            </a:p>
          </p:txBody>
        </p:sp>
        <p:sp>
          <p:nvSpPr>
            <p:cNvPr id="148519" name="AutoShape 39"/>
            <p:cNvSpPr>
              <a:spLocks noChangeArrowheads="1"/>
            </p:cNvSpPr>
            <p:nvPr/>
          </p:nvSpPr>
          <p:spPr bwMode="auto">
            <a:xfrm>
              <a:off x="975" y="3430"/>
              <a:ext cx="712" cy="410"/>
            </a:xfrm>
            <a:prstGeom prst="flowChartMagneticDisk">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en-US" altLang="zh-CN" sz="1400" b="1" dirty="0">
                  <a:solidFill>
                    <a:schemeClr val="bg1"/>
                  </a:solidFill>
                  <a:latin typeface="Times New Roman" pitchFamily="18" charset="0"/>
                </a:rPr>
                <a:t>DW</a:t>
              </a:r>
            </a:p>
          </p:txBody>
        </p:sp>
        <p:sp>
          <p:nvSpPr>
            <p:cNvPr id="148520" name="AutoShape 40"/>
            <p:cNvSpPr>
              <a:spLocks noChangeArrowheads="1"/>
            </p:cNvSpPr>
            <p:nvPr/>
          </p:nvSpPr>
          <p:spPr bwMode="auto">
            <a:xfrm>
              <a:off x="3408" y="2928"/>
              <a:ext cx="864" cy="816"/>
            </a:xfrm>
            <a:prstGeom prst="cube">
              <a:avLst>
                <a:gd name="adj" fmla="val 250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1400" b="1" dirty="0">
                  <a:solidFill>
                    <a:schemeClr val="bg1"/>
                  </a:solidFill>
                  <a:latin typeface="Times New Roman" pitchFamily="18" charset="0"/>
                </a:rPr>
                <a:t>多维视图</a:t>
              </a:r>
            </a:p>
          </p:txBody>
        </p:sp>
        <p:sp>
          <p:nvSpPr>
            <p:cNvPr id="148521" name="Line 41"/>
            <p:cNvSpPr>
              <a:spLocks noChangeShapeType="1"/>
            </p:cNvSpPr>
            <p:nvPr/>
          </p:nvSpPr>
          <p:spPr bwMode="auto">
            <a:xfrm>
              <a:off x="1644" y="3048"/>
              <a:ext cx="465" cy="291"/>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2" name="Line 42"/>
            <p:cNvSpPr>
              <a:spLocks noChangeShapeType="1"/>
            </p:cNvSpPr>
            <p:nvPr/>
          </p:nvSpPr>
          <p:spPr bwMode="auto">
            <a:xfrm flipV="1">
              <a:off x="1655" y="3521"/>
              <a:ext cx="454" cy="136"/>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3" name="Line 43"/>
            <p:cNvSpPr>
              <a:spLocks noChangeShapeType="1"/>
            </p:cNvSpPr>
            <p:nvPr/>
          </p:nvSpPr>
          <p:spPr bwMode="auto">
            <a:xfrm>
              <a:off x="2688" y="3408"/>
              <a:ext cx="72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4" name="Text Box 44"/>
            <p:cNvSpPr txBox="1">
              <a:spLocks noChangeArrowheads="1"/>
            </p:cNvSpPr>
            <p:nvPr/>
          </p:nvSpPr>
          <p:spPr bwMode="auto">
            <a:xfrm>
              <a:off x="1465" y="2946"/>
              <a:ext cx="826"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en-US" altLang="zh-CN" sz="1400" b="1" dirty="0">
                  <a:solidFill>
                    <a:schemeClr val="tx2"/>
                  </a:solidFill>
                  <a:latin typeface="Times New Roman" pitchFamily="18" charset="0"/>
                </a:rPr>
                <a:t> </a:t>
              </a:r>
              <a:r>
                <a:rPr kumimoji="1" lang="zh-CN" altLang="en-US" sz="1400" b="1" dirty="0">
                  <a:solidFill>
                    <a:schemeClr val="tx2"/>
                  </a:solidFill>
                  <a:latin typeface="Times New Roman" pitchFamily="18" charset="0"/>
                </a:rPr>
                <a:t>基础数据</a:t>
              </a:r>
            </a:p>
            <a:p>
              <a:pPr eaLnBrk="0" hangingPunct="0"/>
              <a:endParaRPr kumimoji="1" lang="zh-CN" altLang="en-US" sz="1400" b="1" dirty="0">
                <a:solidFill>
                  <a:schemeClr val="tx2"/>
                </a:solidFill>
                <a:latin typeface="Times New Roman" pitchFamily="18" charset="0"/>
              </a:endParaRPr>
            </a:p>
            <a:p>
              <a:pPr eaLnBrk="0" hangingPunct="0"/>
              <a:r>
                <a:rPr kumimoji="1" lang="zh-CN" altLang="en-US" sz="1400" b="1" dirty="0">
                  <a:solidFill>
                    <a:schemeClr val="tx2"/>
                  </a:solidFill>
                  <a:latin typeface="Times New Roman" pitchFamily="18" charset="0"/>
                </a:rPr>
                <a:t> 计算结果</a:t>
              </a:r>
            </a:p>
          </p:txBody>
        </p:sp>
        <p:sp>
          <p:nvSpPr>
            <p:cNvPr id="148525" name="Rectangle 45"/>
            <p:cNvSpPr>
              <a:spLocks noChangeArrowheads="1"/>
            </p:cNvSpPr>
            <p:nvPr/>
          </p:nvSpPr>
          <p:spPr bwMode="auto">
            <a:xfrm>
              <a:off x="2117" y="3203"/>
              <a:ext cx="672" cy="461"/>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1400" b="1" dirty="0">
                  <a:solidFill>
                    <a:schemeClr val="bg1"/>
                  </a:solidFill>
                  <a:latin typeface="Times New Roman" pitchFamily="18" charset="0"/>
                </a:rPr>
                <a:t>多维数据</a:t>
              </a:r>
            </a:p>
            <a:p>
              <a:pPr algn="ctr" eaLnBrk="0" hangingPunct="0"/>
              <a:r>
                <a:rPr kumimoji="1" lang="zh-CN" altLang="en-US" sz="1400" b="1" dirty="0">
                  <a:solidFill>
                    <a:schemeClr val="bg1"/>
                  </a:solidFill>
                  <a:latin typeface="Times New Roman" pitchFamily="18" charset="0"/>
                </a:rPr>
                <a:t>库引擎</a:t>
              </a:r>
            </a:p>
          </p:txBody>
        </p:sp>
        <p:sp>
          <p:nvSpPr>
            <p:cNvPr id="148526" name="Text Box 46"/>
            <p:cNvSpPr txBox="1">
              <a:spLocks noChangeArrowheads="1"/>
            </p:cNvSpPr>
            <p:nvPr/>
          </p:nvSpPr>
          <p:spPr bwMode="auto">
            <a:xfrm>
              <a:off x="3334" y="3744"/>
              <a:ext cx="83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1" lang="zh-CN" altLang="en-US" sz="1400" b="1">
                  <a:latin typeface="Times New Roman" pitchFamily="18" charset="0"/>
                </a:rPr>
                <a:t>客户</a:t>
              </a:r>
            </a:p>
          </p:txBody>
        </p:sp>
        <p:sp>
          <p:nvSpPr>
            <p:cNvPr id="148527" name="Text Box 47"/>
            <p:cNvSpPr txBox="1">
              <a:spLocks noChangeArrowheads="1"/>
            </p:cNvSpPr>
            <p:nvPr/>
          </p:nvSpPr>
          <p:spPr bwMode="auto">
            <a:xfrm>
              <a:off x="2948" y="3220"/>
              <a:ext cx="377"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1400" b="1" dirty="0">
                  <a:solidFill>
                    <a:schemeClr val="tx2"/>
                  </a:solidFill>
                  <a:latin typeface="Times New Roman" pitchFamily="18" charset="0"/>
                </a:rPr>
                <a:t>多维</a:t>
              </a:r>
            </a:p>
            <a:p>
              <a:pPr algn="ctr" eaLnBrk="0" hangingPunct="0"/>
              <a:r>
                <a:rPr kumimoji="1" lang="zh-CN" altLang="en-US" sz="1400" b="1" dirty="0">
                  <a:solidFill>
                    <a:schemeClr val="tx2"/>
                  </a:solidFill>
                  <a:latin typeface="Times New Roman" pitchFamily="18" charset="0"/>
                </a:rPr>
                <a:t>存取</a:t>
              </a:r>
            </a:p>
          </p:txBody>
        </p:sp>
      </p:grpSp>
      <p:sp>
        <p:nvSpPr>
          <p:cNvPr id="148528" name="Text Box 48"/>
          <p:cNvSpPr txBox="1">
            <a:spLocks noChangeArrowheads="1"/>
          </p:cNvSpPr>
          <p:nvPr/>
        </p:nvSpPr>
        <p:spPr bwMode="auto">
          <a:xfrm>
            <a:off x="1072662" y="1700808"/>
            <a:ext cx="7309052" cy="156966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kumimoji="1" lang="zh-CN" altLang="en-US" sz="2400" dirty="0">
                <a:latin typeface="+mn-ea"/>
              </a:rPr>
              <a:t>基于多维数据库</a:t>
            </a:r>
            <a:r>
              <a:rPr kumimoji="1" lang="en-US" altLang="zh-CN" sz="2400" dirty="0">
                <a:latin typeface="+mn-ea"/>
              </a:rPr>
              <a:t>(MDDB)</a:t>
            </a:r>
            <a:r>
              <a:rPr kumimoji="1" lang="zh-CN" altLang="en-US" sz="2400" dirty="0">
                <a:latin typeface="+mn-ea"/>
              </a:rPr>
              <a:t>的</a:t>
            </a:r>
            <a:r>
              <a:rPr kumimoji="1" lang="en-US" altLang="zh-CN" sz="2400" dirty="0">
                <a:latin typeface="+mn-ea"/>
              </a:rPr>
              <a:t>OLAP</a:t>
            </a:r>
            <a:r>
              <a:rPr kumimoji="1" lang="zh-CN" altLang="en-US" sz="2400" dirty="0">
                <a:latin typeface="+mn-ea"/>
              </a:rPr>
              <a:t>－</a:t>
            </a:r>
            <a:r>
              <a:rPr kumimoji="1" lang="en-US" altLang="zh-CN" sz="2400" dirty="0">
                <a:latin typeface="+mn-ea"/>
              </a:rPr>
              <a:t>MOLAP</a:t>
            </a:r>
          </a:p>
          <a:p>
            <a:pPr lvl="1" eaLnBrk="0" hangingPunct="0">
              <a:buFontTx/>
              <a:buChar char="•"/>
            </a:pPr>
            <a:r>
              <a:rPr kumimoji="1" lang="en-US" altLang="zh-CN" sz="2400" dirty="0">
                <a:latin typeface="+mn-ea"/>
              </a:rPr>
              <a:t>OLAP</a:t>
            </a:r>
            <a:r>
              <a:rPr kumimoji="1" lang="zh-CN" altLang="en-US" sz="2400" dirty="0">
                <a:latin typeface="+mn-ea"/>
              </a:rPr>
              <a:t>服务器：存储</a:t>
            </a:r>
            <a:r>
              <a:rPr kumimoji="1" lang="en-US" altLang="zh-CN" sz="2400" dirty="0">
                <a:latin typeface="+mn-ea"/>
              </a:rPr>
              <a:t>OLAP</a:t>
            </a:r>
            <a:r>
              <a:rPr kumimoji="1" lang="zh-CN" altLang="en-US" sz="2400" dirty="0">
                <a:latin typeface="+mn-ea"/>
              </a:rPr>
              <a:t>服务软件和多维数据库</a:t>
            </a:r>
          </a:p>
          <a:p>
            <a:pPr lvl="1" eaLnBrk="0" hangingPunct="0">
              <a:buFontTx/>
              <a:buChar char="•"/>
            </a:pPr>
            <a:r>
              <a:rPr kumimoji="1" lang="en-US" altLang="zh-CN" sz="2400" dirty="0">
                <a:latin typeface="+mn-ea"/>
              </a:rPr>
              <a:t>MDDB</a:t>
            </a:r>
            <a:r>
              <a:rPr kumimoji="1" lang="zh-CN" altLang="en-US" sz="2400" dirty="0">
                <a:latin typeface="+mn-ea"/>
              </a:rPr>
              <a:t>存储：采用</a:t>
            </a:r>
            <a:r>
              <a:rPr kumimoji="1" lang="zh-CN" altLang="zh-CN" sz="2400" dirty="0">
                <a:latin typeface="+mn-ea"/>
              </a:rPr>
              <a:t>“超立方</a:t>
            </a:r>
            <a:r>
              <a:rPr kumimoji="1" lang="zh-CN" altLang="en-US" sz="2400" dirty="0">
                <a:latin typeface="+mn-ea"/>
              </a:rPr>
              <a:t>体</a:t>
            </a:r>
            <a:r>
              <a:rPr kumimoji="1" lang="zh-CN" altLang="zh-CN" sz="2400" dirty="0">
                <a:latin typeface="+mn-ea"/>
              </a:rPr>
              <a:t>”</a:t>
            </a:r>
            <a:r>
              <a:rPr kumimoji="1" lang="zh-CN" altLang="en-US" sz="2400" dirty="0">
                <a:latin typeface="+mn-ea"/>
              </a:rPr>
              <a:t>形式</a:t>
            </a:r>
            <a:endParaRPr kumimoji="1" lang="zh-CN" altLang="zh-CN" sz="2400" dirty="0">
              <a:latin typeface="+mn-ea"/>
            </a:endParaRPr>
          </a:p>
          <a:p>
            <a:pPr lvl="1" eaLnBrk="0" hangingPunct="0">
              <a:buFontTx/>
              <a:buChar char="•"/>
            </a:pPr>
            <a:r>
              <a:rPr kumimoji="1" lang="en-US" altLang="zh-CN" sz="2400" dirty="0">
                <a:latin typeface="+mn-ea"/>
              </a:rPr>
              <a:t>MDDB</a:t>
            </a:r>
            <a:r>
              <a:rPr kumimoji="1" lang="zh-CN" altLang="zh-CN" sz="2400" dirty="0">
                <a:latin typeface="+mn-ea"/>
              </a:rPr>
              <a:t>存取</a:t>
            </a:r>
            <a:r>
              <a:rPr kumimoji="1" lang="zh-CN" altLang="en-US" sz="2400" dirty="0">
                <a:latin typeface="+mn-ea"/>
              </a:rPr>
              <a:t>：多维操作</a:t>
            </a:r>
          </a:p>
        </p:txBody>
      </p:sp>
      <p:sp>
        <p:nvSpPr>
          <p:cNvPr id="4" name="标题 3"/>
          <p:cNvSpPr>
            <a:spLocks noGrp="1"/>
          </p:cNvSpPr>
          <p:nvPr>
            <p:ph type="title"/>
          </p:nvPr>
        </p:nvSpPr>
        <p:spPr/>
        <p:txBody>
          <a:bodyPr/>
          <a:lstStyle/>
          <a:p>
            <a:r>
              <a:rPr lang="en-US" altLang="zh-CN" dirty="0"/>
              <a:t>MOLAP</a:t>
            </a:r>
            <a:r>
              <a:rPr lang="zh-CN" altLang="en-US" dirty="0"/>
              <a:t>的多维立方体</a:t>
            </a:r>
            <a:r>
              <a:rPr lang="en-US" altLang="zh-CN" dirty="0"/>
              <a:t>(</a:t>
            </a:r>
            <a:r>
              <a:rPr lang="en-US" altLang="zh-CN" dirty="0" err="1"/>
              <a:t>Multicube</a:t>
            </a:r>
            <a:r>
              <a:rPr lang="en-US" altLang="zh-CN" dirty="0"/>
              <a:t>)</a:t>
            </a:r>
            <a:endParaRPr lang="zh-CN" altLang="en-US" dirty="0"/>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101</a:t>
            </a:fld>
            <a:endParaRPr lang="zh-CN" altLang="en-US"/>
          </a:p>
        </p:txBody>
      </p:sp>
      <p:pic>
        <p:nvPicPr>
          <p:cNvPr id="51" name="图片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36388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4000" dirty="0"/>
              <a:t>数据组织形式</a:t>
            </a:r>
          </a:p>
        </p:txBody>
      </p:sp>
      <p:sp>
        <p:nvSpPr>
          <p:cNvPr id="149507" name="Rectangle 3"/>
          <p:cNvSpPr>
            <a:spLocks noGrp="1" noChangeArrowheads="1"/>
          </p:cNvSpPr>
          <p:nvPr>
            <p:ph idx="1"/>
          </p:nvPr>
        </p:nvSpPr>
        <p:spPr/>
        <p:txBody>
          <a:bodyPr>
            <a:normAutofit/>
          </a:bodyPr>
          <a:lstStyle/>
          <a:p>
            <a:pPr lvl="1">
              <a:lnSpc>
                <a:spcPct val="90000"/>
              </a:lnSpc>
            </a:pPr>
            <a:r>
              <a:rPr lang="en-US" altLang="zh-CN" sz="2000" dirty="0"/>
              <a:t>RDB</a:t>
            </a:r>
            <a:r>
              <a:rPr lang="zh-CN" altLang="en-US" sz="2000" dirty="0">
                <a:latin typeface="宋体" pitchFamily="2" charset="-122"/>
              </a:rPr>
              <a:t>数据组织 </a:t>
            </a:r>
            <a:r>
              <a:rPr lang="zh-CN" altLang="en-US" sz="2000" dirty="0" smtClean="0">
                <a:latin typeface="宋体" pitchFamily="2" charset="-122"/>
              </a:rPr>
              <a:t> </a:t>
            </a:r>
            <a:r>
              <a:rPr lang="en-US" altLang="zh-CN" sz="2000" dirty="0">
                <a:latin typeface="宋体" pitchFamily="2" charset="-122"/>
              </a:rPr>
              <a:t>- </a:t>
            </a:r>
            <a:r>
              <a:rPr lang="en-US" altLang="zh-CN" sz="2000" dirty="0"/>
              <a:t>MDDB</a:t>
            </a:r>
            <a:r>
              <a:rPr lang="zh-CN" altLang="en-US" sz="2000" dirty="0">
                <a:latin typeface="宋体" pitchFamily="2" charset="-122"/>
              </a:rPr>
              <a:t>数据组织 </a:t>
            </a:r>
            <a:r>
              <a:rPr lang="zh-CN" altLang="en-US" sz="2000" dirty="0" smtClean="0">
                <a:latin typeface="宋体" pitchFamily="2" charset="-122"/>
              </a:rPr>
              <a:t>  </a:t>
            </a:r>
            <a:r>
              <a:rPr lang="en-US" altLang="zh-CN" sz="2000" dirty="0">
                <a:latin typeface="宋体" pitchFamily="2" charset="-122"/>
              </a:rPr>
              <a:t>- </a:t>
            </a:r>
            <a:r>
              <a:rPr lang="zh-CN" altLang="en-US" sz="2000" dirty="0">
                <a:latin typeface="宋体" pitchFamily="2" charset="-122"/>
              </a:rPr>
              <a:t>关系表中综合数据的存放</a:t>
            </a:r>
            <a:r>
              <a:rPr lang="zh-CN" altLang="en-US" sz="2000" dirty="0"/>
              <a:t> </a:t>
            </a:r>
            <a:endParaRPr lang="en-US" altLang="zh-CN" sz="2000" dirty="0" smtClean="0"/>
          </a:p>
          <a:p>
            <a:pPr lvl="1">
              <a:lnSpc>
                <a:spcPct val="90000"/>
              </a:lnSpc>
            </a:pPr>
            <a:endParaRPr lang="zh-CN" altLang="en-US" sz="2000" dirty="0"/>
          </a:p>
          <a:p>
            <a:pPr lvl="1">
              <a:lnSpc>
                <a:spcPct val="90000"/>
              </a:lnSpc>
            </a:pPr>
            <a:endParaRPr lang="zh-CN" altLang="en-US" sz="1600" dirty="0"/>
          </a:p>
          <a:p>
            <a:pPr lvl="1">
              <a:lnSpc>
                <a:spcPct val="90000"/>
              </a:lnSpc>
            </a:pPr>
            <a:endParaRPr lang="zh-CN" altLang="en-US" sz="1600" dirty="0"/>
          </a:p>
          <a:p>
            <a:pPr lvl="1">
              <a:lnSpc>
                <a:spcPct val="90000"/>
              </a:lnSpc>
            </a:pPr>
            <a:endParaRPr lang="zh-CN" altLang="en-US" sz="1600" dirty="0"/>
          </a:p>
          <a:p>
            <a:pPr lvl="1">
              <a:lnSpc>
                <a:spcPct val="90000"/>
              </a:lnSpc>
            </a:pPr>
            <a:endParaRPr lang="zh-CN" altLang="en-US" sz="1600" dirty="0"/>
          </a:p>
          <a:p>
            <a:pPr lvl="1">
              <a:lnSpc>
                <a:spcPct val="90000"/>
              </a:lnSpc>
            </a:pPr>
            <a:endParaRPr lang="zh-CN" altLang="en-US" sz="1600" dirty="0"/>
          </a:p>
          <a:p>
            <a:pPr lvl="1">
              <a:lnSpc>
                <a:spcPct val="90000"/>
              </a:lnSpc>
            </a:pPr>
            <a:endParaRPr lang="zh-CN" altLang="en-US" sz="1600" dirty="0"/>
          </a:p>
          <a:p>
            <a:pPr lvl="1">
              <a:lnSpc>
                <a:spcPct val="90000"/>
              </a:lnSpc>
            </a:pPr>
            <a:endParaRPr lang="zh-CN" altLang="en-US" sz="1600" dirty="0"/>
          </a:p>
          <a:p>
            <a:pPr lvl="1">
              <a:lnSpc>
                <a:spcPct val="90000"/>
              </a:lnSpc>
            </a:pPr>
            <a:endParaRPr lang="zh-CN" altLang="en-US" sz="1600" dirty="0"/>
          </a:p>
          <a:p>
            <a:pPr lvl="1">
              <a:lnSpc>
                <a:spcPct val="90000"/>
              </a:lnSpc>
            </a:pPr>
            <a:endParaRPr lang="zh-CN" altLang="en-US" sz="1600" dirty="0">
              <a:latin typeface="宋体" pitchFamily="2" charset="-122"/>
            </a:endParaRPr>
          </a:p>
          <a:p>
            <a:pPr lvl="1">
              <a:lnSpc>
                <a:spcPct val="90000"/>
              </a:lnSpc>
            </a:pPr>
            <a:r>
              <a:rPr lang="zh-CN" altLang="en-US" sz="1600" dirty="0">
                <a:latin typeface="宋体" pitchFamily="2" charset="-122"/>
              </a:rPr>
              <a:t>多维数据库中综合数据的存放</a:t>
            </a:r>
            <a:r>
              <a:rPr lang="zh-CN" altLang="en-US" sz="1600" dirty="0"/>
              <a:t> </a:t>
            </a:r>
          </a:p>
          <a:p>
            <a:pPr lvl="1">
              <a:lnSpc>
                <a:spcPct val="90000"/>
              </a:lnSpc>
            </a:pPr>
            <a:endParaRPr lang="en-US" altLang="zh-CN" dirty="0"/>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102</a:t>
            </a:fld>
            <a:endParaRPr lang="zh-CN" altLang="en-US"/>
          </a:p>
        </p:txBody>
      </p:sp>
      <p:grpSp>
        <p:nvGrpSpPr>
          <p:cNvPr id="149508" name="Group 4"/>
          <p:cNvGrpSpPr>
            <a:grpSpLocks/>
          </p:cNvGrpSpPr>
          <p:nvPr/>
        </p:nvGrpSpPr>
        <p:grpSpPr bwMode="auto">
          <a:xfrm>
            <a:off x="609600" y="2113557"/>
            <a:ext cx="2819400" cy="2286000"/>
            <a:chOff x="-3" y="-3"/>
            <a:chExt cx="1704" cy="3846"/>
          </a:xfrm>
        </p:grpSpPr>
        <p:grpSp>
          <p:nvGrpSpPr>
            <p:cNvPr id="149509" name="Group 5"/>
            <p:cNvGrpSpPr>
              <a:grpSpLocks/>
            </p:cNvGrpSpPr>
            <p:nvPr/>
          </p:nvGrpSpPr>
          <p:grpSpPr bwMode="auto">
            <a:xfrm>
              <a:off x="0" y="0"/>
              <a:ext cx="1698" cy="3840"/>
              <a:chOff x="0" y="0"/>
              <a:chExt cx="1698" cy="3840"/>
            </a:xfrm>
          </p:grpSpPr>
          <p:grpSp>
            <p:nvGrpSpPr>
              <p:cNvPr id="149510" name="Group 6"/>
              <p:cNvGrpSpPr>
                <a:grpSpLocks/>
              </p:cNvGrpSpPr>
              <p:nvPr/>
            </p:nvGrpSpPr>
            <p:grpSpPr bwMode="auto">
              <a:xfrm>
                <a:off x="0" y="0"/>
                <a:ext cx="590" cy="384"/>
                <a:chOff x="0" y="0"/>
                <a:chExt cx="590" cy="384"/>
              </a:xfrm>
            </p:grpSpPr>
            <p:sp>
              <p:nvSpPr>
                <p:cNvPr id="149511" name="Rectangle 7"/>
                <p:cNvSpPr>
                  <a:spLocks noChangeArrowheads="1"/>
                </p:cNvSpPr>
                <p:nvPr/>
              </p:nvSpPr>
              <p:spPr bwMode="auto">
                <a:xfrm>
                  <a:off x="43" y="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产品名称</a:t>
                  </a:r>
                </a:p>
                <a:p>
                  <a:pPr algn="just" eaLnBrk="0" hangingPunct="0"/>
                  <a:endParaRPr kumimoji="1" lang="en-US" altLang="zh-CN" sz="1200">
                    <a:latin typeface="Times New Roman" pitchFamily="18" charset="0"/>
                  </a:endParaRPr>
                </a:p>
              </p:txBody>
            </p:sp>
            <p:sp>
              <p:nvSpPr>
                <p:cNvPr id="149512" name="Rectangle 8"/>
                <p:cNvSpPr>
                  <a:spLocks noChangeArrowheads="1"/>
                </p:cNvSpPr>
                <p:nvPr/>
              </p:nvSpPr>
              <p:spPr bwMode="auto">
                <a:xfrm>
                  <a:off x="0" y="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13" name="Group 9"/>
              <p:cNvGrpSpPr>
                <a:grpSpLocks/>
              </p:cNvGrpSpPr>
              <p:nvPr/>
            </p:nvGrpSpPr>
            <p:grpSpPr bwMode="auto">
              <a:xfrm>
                <a:off x="590" y="0"/>
                <a:ext cx="590" cy="384"/>
                <a:chOff x="590" y="0"/>
                <a:chExt cx="590" cy="384"/>
              </a:xfrm>
            </p:grpSpPr>
            <p:sp>
              <p:nvSpPr>
                <p:cNvPr id="149514" name="Rectangle 10"/>
                <p:cNvSpPr>
                  <a:spLocks noChangeArrowheads="1"/>
                </p:cNvSpPr>
                <p:nvPr/>
              </p:nvSpPr>
              <p:spPr bwMode="auto">
                <a:xfrm>
                  <a:off x="633" y="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地区</a:t>
                  </a:r>
                </a:p>
                <a:p>
                  <a:pPr algn="just" eaLnBrk="0" hangingPunct="0"/>
                  <a:endParaRPr kumimoji="1" lang="en-US" altLang="zh-CN" sz="1200">
                    <a:latin typeface="Times New Roman" pitchFamily="18" charset="0"/>
                  </a:endParaRPr>
                </a:p>
              </p:txBody>
            </p:sp>
            <p:sp>
              <p:nvSpPr>
                <p:cNvPr id="149515" name="Rectangle 11"/>
                <p:cNvSpPr>
                  <a:spLocks noChangeArrowheads="1"/>
                </p:cNvSpPr>
                <p:nvPr/>
              </p:nvSpPr>
              <p:spPr bwMode="auto">
                <a:xfrm>
                  <a:off x="590" y="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16" name="Group 12"/>
              <p:cNvGrpSpPr>
                <a:grpSpLocks/>
              </p:cNvGrpSpPr>
              <p:nvPr/>
            </p:nvGrpSpPr>
            <p:grpSpPr bwMode="auto">
              <a:xfrm>
                <a:off x="1180" y="0"/>
                <a:ext cx="518" cy="384"/>
                <a:chOff x="1180" y="0"/>
                <a:chExt cx="518" cy="384"/>
              </a:xfrm>
            </p:grpSpPr>
            <p:sp>
              <p:nvSpPr>
                <p:cNvPr id="149517" name="Rectangle 13"/>
                <p:cNvSpPr>
                  <a:spLocks noChangeArrowheads="1"/>
                </p:cNvSpPr>
                <p:nvPr/>
              </p:nvSpPr>
              <p:spPr bwMode="auto">
                <a:xfrm>
                  <a:off x="1223"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销售量</a:t>
                  </a:r>
                </a:p>
                <a:p>
                  <a:pPr algn="just" eaLnBrk="0" hangingPunct="0"/>
                  <a:endParaRPr kumimoji="1" lang="en-US" altLang="zh-CN" sz="1200">
                    <a:latin typeface="Times New Roman" pitchFamily="18" charset="0"/>
                  </a:endParaRPr>
                </a:p>
              </p:txBody>
            </p:sp>
            <p:sp>
              <p:nvSpPr>
                <p:cNvPr id="149518" name="Rectangle 14"/>
                <p:cNvSpPr>
                  <a:spLocks noChangeArrowheads="1"/>
                </p:cNvSpPr>
                <p:nvPr/>
              </p:nvSpPr>
              <p:spPr bwMode="auto">
                <a:xfrm>
                  <a:off x="1180"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19" name="Group 15"/>
              <p:cNvGrpSpPr>
                <a:grpSpLocks/>
              </p:cNvGrpSpPr>
              <p:nvPr/>
            </p:nvGrpSpPr>
            <p:grpSpPr bwMode="auto">
              <a:xfrm>
                <a:off x="0" y="384"/>
                <a:ext cx="590" cy="384"/>
                <a:chOff x="0" y="384"/>
                <a:chExt cx="590" cy="384"/>
              </a:xfrm>
            </p:grpSpPr>
            <p:sp>
              <p:nvSpPr>
                <p:cNvPr id="149520" name="Rectangle 16"/>
                <p:cNvSpPr>
                  <a:spLocks noChangeArrowheads="1"/>
                </p:cNvSpPr>
                <p:nvPr/>
              </p:nvSpPr>
              <p:spPr bwMode="auto">
                <a:xfrm>
                  <a:off x="43" y="38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冰箱</a:t>
                  </a:r>
                </a:p>
                <a:p>
                  <a:pPr algn="just" eaLnBrk="0" hangingPunct="0"/>
                  <a:endParaRPr kumimoji="1" lang="en-US" altLang="zh-CN" sz="1200">
                    <a:latin typeface="Times New Roman" pitchFamily="18" charset="0"/>
                  </a:endParaRPr>
                </a:p>
              </p:txBody>
            </p:sp>
            <p:sp>
              <p:nvSpPr>
                <p:cNvPr id="149521" name="Rectangle 17"/>
                <p:cNvSpPr>
                  <a:spLocks noChangeArrowheads="1"/>
                </p:cNvSpPr>
                <p:nvPr/>
              </p:nvSpPr>
              <p:spPr bwMode="auto">
                <a:xfrm>
                  <a:off x="0" y="38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22" name="Group 18"/>
              <p:cNvGrpSpPr>
                <a:grpSpLocks/>
              </p:cNvGrpSpPr>
              <p:nvPr/>
            </p:nvGrpSpPr>
            <p:grpSpPr bwMode="auto">
              <a:xfrm>
                <a:off x="590" y="384"/>
                <a:ext cx="590" cy="384"/>
                <a:chOff x="590" y="384"/>
                <a:chExt cx="590" cy="384"/>
              </a:xfrm>
            </p:grpSpPr>
            <p:sp>
              <p:nvSpPr>
                <p:cNvPr id="149523" name="Rectangle 19"/>
                <p:cNvSpPr>
                  <a:spLocks noChangeArrowheads="1"/>
                </p:cNvSpPr>
                <p:nvPr/>
              </p:nvSpPr>
              <p:spPr bwMode="auto">
                <a:xfrm>
                  <a:off x="633" y="38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东北</a:t>
                  </a:r>
                </a:p>
                <a:p>
                  <a:pPr algn="just" eaLnBrk="0" hangingPunct="0"/>
                  <a:endParaRPr kumimoji="1" lang="en-US" altLang="zh-CN" sz="1200">
                    <a:latin typeface="Times New Roman" pitchFamily="18" charset="0"/>
                  </a:endParaRPr>
                </a:p>
              </p:txBody>
            </p:sp>
            <p:sp>
              <p:nvSpPr>
                <p:cNvPr id="149524" name="Rectangle 20"/>
                <p:cNvSpPr>
                  <a:spLocks noChangeArrowheads="1"/>
                </p:cNvSpPr>
                <p:nvPr/>
              </p:nvSpPr>
              <p:spPr bwMode="auto">
                <a:xfrm>
                  <a:off x="590" y="38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25" name="Group 21"/>
              <p:cNvGrpSpPr>
                <a:grpSpLocks/>
              </p:cNvGrpSpPr>
              <p:nvPr/>
            </p:nvGrpSpPr>
            <p:grpSpPr bwMode="auto">
              <a:xfrm>
                <a:off x="1180" y="384"/>
                <a:ext cx="518" cy="384"/>
                <a:chOff x="1180" y="384"/>
                <a:chExt cx="518" cy="384"/>
              </a:xfrm>
            </p:grpSpPr>
            <p:sp>
              <p:nvSpPr>
                <p:cNvPr id="149526" name="Rectangle 22"/>
                <p:cNvSpPr>
                  <a:spLocks noChangeArrowheads="1"/>
                </p:cNvSpPr>
                <p:nvPr/>
              </p:nvSpPr>
              <p:spPr bwMode="auto">
                <a:xfrm>
                  <a:off x="1223"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200">
                      <a:latin typeface="Times New Roman" pitchFamily="18" charset="0"/>
                    </a:rPr>
                    <a:t>50</a:t>
                  </a:r>
                </a:p>
                <a:p>
                  <a:pPr algn="just" eaLnBrk="0" hangingPunct="0"/>
                  <a:endParaRPr kumimoji="1" lang="en-US" altLang="zh-CN" sz="1200">
                    <a:latin typeface="Times New Roman" pitchFamily="18" charset="0"/>
                  </a:endParaRPr>
                </a:p>
              </p:txBody>
            </p:sp>
            <p:sp>
              <p:nvSpPr>
                <p:cNvPr id="149527" name="Rectangle 23"/>
                <p:cNvSpPr>
                  <a:spLocks noChangeArrowheads="1"/>
                </p:cNvSpPr>
                <p:nvPr/>
              </p:nvSpPr>
              <p:spPr bwMode="auto">
                <a:xfrm>
                  <a:off x="1180"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28" name="Group 24"/>
              <p:cNvGrpSpPr>
                <a:grpSpLocks/>
              </p:cNvGrpSpPr>
              <p:nvPr/>
            </p:nvGrpSpPr>
            <p:grpSpPr bwMode="auto">
              <a:xfrm>
                <a:off x="0" y="768"/>
                <a:ext cx="590" cy="384"/>
                <a:chOff x="0" y="768"/>
                <a:chExt cx="590" cy="384"/>
              </a:xfrm>
            </p:grpSpPr>
            <p:sp>
              <p:nvSpPr>
                <p:cNvPr id="149529" name="Rectangle 25"/>
                <p:cNvSpPr>
                  <a:spLocks noChangeArrowheads="1"/>
                </p:cNvSpPr>
                <p:nvPr/>
              </p:nvSpPr>
              <p:spPr bwMode="auto">
                <a:xfrm>
                  <a:off x="43" y="76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冰箱</a:t>
                  </a:r>
                </a:p>
                <a:p>
                  <a:pPr algn="just" eaLnBrk="0" hangingPunct="0"/>
                  <a:endParaRPr kumimoji="1" lang="en-US" altLang="zh-CN" sz="1200">
                    <a:latin typeface="Times New Roman" pitchFamily="18" charset="0"/>
                  </a:endParaRPr>
                </a:p>
              </p:txBody>
            </p:sp>
            <p:sp>
              <p:nvSpPr>
                <p:cNvPr id="149530" name="Rectangle 26"/>
                <p:cNvSpPr>
                  <a:spLocks noChangeArrowheads="1"/>
                </p:cNvSpPr>
                <p:nvPr/>
              </p:nvSpPr>
              <p:spPr bwMode="auto">
                <a:xfrm>
                  <a:off x="0" y="76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31" name="Group 27"/>
              <p:cNvGrpSpPr>
                <a:grpSpLocks/>
              </p:cNvGrpSpPr>
              <p:nvPr/>
            </p:nvGrpSpPr>
            <p:grpSpPr bwMode="auto">
              <a:xfrm>
                <a:off x="590" y="768"/>
                <a:ext cx="590" cy="384"/>
                <a:chOff x="590" y="768"/>
                <a:chExt cx="590" cy="384"/>
              </a:xfrm>
            </p:grpSpPr>
            <p:sp>
              <p:nvSpPr>
                <p:cNvPr id="149532" name="Rectangle 28"/>
                <p:cNvSpPr>
                  <a:spLocks noChangeArrowheads="1"/>
                </p:cNvSpPr>
                <p:nvPr/>
              </p:nvSpPr>
              <p:spPr bwMode="auto">
                <a:xfrm>
                  <a:off x="633" y="76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西北</a:t>
                  </a:r>
                </a:p>
                <a:p>
                  <a:pPr algn="just" eaLnBrk="0" hangingPunct="0"/>
                  <a:endParaRPr kumimoji="1" lang="en-US" altLang="zh-CN" sz="1200">
                    <a:latin typeface="Times New Roman" pitchFamily="18" charset="0"/>
                  </a:endParaRPr>
                </a:p>
              </p:txBody>
            </p:sp>
            <p:sp>
              <p:nvSpPr>
                <p:cNvPr id="149533" name="Rectangle 29"/>
                <p:cNvSpPr>
                  <a:spLocks noChangeArrowheads="1"/>
                </p:cNvSpPr>
                <p:nvPr/>
              </p:nvSpPr>
              <p:spPr bwMode="auto">
                <a:xfrm>
                  <a:off x="590" y="76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34" name="Group 30"/>
              <p:cNvGrpSpPr>
                <a:grpSpLocks/>
              </p:cNvGrpSpPr>
              <p:nvPr/>
            </p:nvGrpSpPr>
            <p:grpSpPr bwMode="auto">
              <a:xfrm>
                <a:off x="1180" y="768"/>
                <a:ext cx="518" cy="384"/>
                <a:chOff x="1180" y="768"/>
                <a:chExt cx="518" cy="384"/>
              </a:xfrm>
            </p:grpSpPr>
            <p:sp>
              <p:nvSpPr>
                <p:cNvPr id="149535" name="Rectangle 31"/>
                <p:cNvSpPr>
                  <a:spLocks noChangeArrowheads="1"/>
                </p:cNvSpPr>
                <p:nvPr/>
              </p:nvSpPr>
              <p:spPr bwMode="auto">
                <a:xfrm>
                  <a:off x="1223"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200">
                      <a:latin typeface="Times New Roman" pitchFamily="18" charset="0"/>
                    </a:rPr>
                    <a:t>60</a:t>
                  </a:r>
                </a:p>
                <a:p>
                  <a:pPr algn="just" eaLnBrk="0" hangingPunct="0"/>
                  <a:endParaRPr kumimoji="1" lang="en-US" altLang="zh-CN" sz="1200">
                    <a:latin typeface="Times New Roman" pitchFamily="18" charset="0"/>
                  </a:endParaRPr>
                </a:p>
              </p:txBody>
            </p:sp>
            <p:sp>
              <p:nvSpPr>
                <p:cNvPr id="149536" name="Rectangle 32"/>
                <p:cNvSpPr>
                  <a:spLocks noChangeArrowheads="1"/>
                </p:cNvSpPr>
                <p:nvPr/>
              </p:nvSpPr>
              <p:spPr bwMode="auto">
                <a:xfrm>
                  <a:off x="1180"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37" name="Group 33"/>
              <p:cNvGrpSpPr>
                <a:grpSpLocks/>
              </p:cNvGrpSpPr>
              <p:nvPr/>
            </p:nvGrpSpPr>
            <p:grpSpPr bwMode="auto">
              <a:xfrm>
                <a:off x="0" y="1152"/>
                <a:ext cx="590" cy="384"/>
                <a:chOff x="0" y="1152"/>
                <a:chExt cx="590" cy="384"/>
              </a:xfrm>
            </p:grpSpPr>
            <p:sp>
              <p:nvSpPr>
                <p:cNvPr id="149538" name="Rectangle 34"/>
                <p:cNvSpPr>
                  <a:spLocks noChangeArrowheads="1"/>
                </p:cNvSpPr>
                <p:nvPr/>
              </p:nvSpPr>
              <p:spPr bwMode="auto">
                <a:xfrm>
                  <a:off x="43" y="115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冰箱</a:t>
                  </a:r>
                </a:p>
                <a:p>
                  <a:pPr algn="just" eaLnBrk="0" hangingPunct="0"/>
                  <a:endParaRPr kumimoji="1" lang="en-US" altLang="zh-CN" sz="1200">
                    <a:latin typeface="Times New Roman" pitchFamily="18" charset="0"/>
                  </a:endParaRPr>
                </a:p>
              </p:txBody>
            </p:sp>
            <p:sp>
              <p:nvSpPr>
                <p:cNvPr id="149539" name="Rectangle 35"/>
                <p:cNvSpPr>
                  <a:spLocks noChangeArrowheads="1"/>
                </p:cNvSpPr>
                <p:nvPr/>
              </p:nvSpPr>
              <p:spPr bwMode="auto">
                <a:xfrm>
                  <a:off x="0" y="115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40" name="Group 36"/>
              <p:cNvGrpSpPr>
                <a:grpSpLocks/>
              </p:cNvGrpSpPr>
              <p:nvPr/>
            </p:nvGrpSpPr>
            <p:grpSpPr bwMode="auto">
              <a:xfrm>
                <a:off x="590" y="1152"/>
                <a:ext cx="590" cy="384"/>
                <a:chOff x="590" y="1152"/>
                <a:chExt cx="590" cy="384"/>
              </a:xfrm>
            </p:grpSpPr>
            <p:sp>
              <p:nvSpPr>
                <p:cNvPr id="149541" name="Rectangle 37"/>
                <p:cNvSpPr>
                  <a:spLocks noChangeArrowheads="1"/>
                </p:cNvSpPr>
                <p:nvPr/>
              </p:nvSpPr>
              <p:spPr bwMode="auto">
                <a:xfrm>
                  <a:off x="633" y="115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华北</a:t>
                  </a:r>
                </a:p>
                <a:p>
                  <a:pPr algn="just" eaLnBrk="0" hangingPunct="0"/>
                  <a:endParaRPr kumimoji="1" lang="en-US" altLang="zh-CN" sz="1200">
                    <a:latin typeface="Times New Roman" pitchFamily="18" charset="0"/>
                  </a:endParaRPr>
                </a:p>
              </p:txBody>
            </p:sp>
            <p:sp>
              <p:nvSpPr>
                <p:cNvPr id="149542" name="Rectangle 38"/>
                <p:cNvSpPr>
                  <a:spLocks noChangeArrowheads="1"/>
                </p:cNvSpPr>
                <p:nvPr/>
              </p:nvSpPr>
              <p:spPr bwMode="auto">
                <a:xfrm>
                  <a:off x="590" y="115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43" name="Group 39"/>
              <p:cNvGrpSpPr>
                <a:grpSpLocks/>
              </p:cNvGrpSpPr>
              <p:nvPr/>
            </p:nvGrpSpPr>
            <p:grpSpPr bwMode="auto">
              <a:xfrm>
                <a:off x="1180" y="1152"/>
                <a:ext cx="518" cy="384"/>
                <a:chOff x="1180" y="1152"/>
                <a:chExt cx="518" cy="384"/>
              </a:xfrm>
            </p:grpSpPr>
            <p:sp>
              <p:nvSpPr>
                <p:cNvPr id="149544" name="Rectangle 40"/>
                <p:cNvSpPr>
                  <a:spLocks noChangeArrowheads="1"/>
                </p:cNvSpPr>
                <p:nvPr/>
              </p:nvSpPr>
              <p:spPr bwMode="auto">
                <a:xfrm>
                  <a:off x="1223"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200">
                      <a:latin typeface="Times New Roman" pitchFamily="18" charset="0"/>
                    </a:rPr>
                    <a:t>100</a:t>
                  </a:r>
                </a:p>
                <a:p>
                  <a:pPr algn="just" eaLnBrk="0" hangingPunct="0"/>
                  <a:endParaRPr kumimoji="1" lang="en-US" altLang="zh-CN" sz="1200">
                    <a:latin typeface="Times New Roman" pitchFamily="18" charset="0"/>
                  </a:endParaRPr>
                </a:p>
              </p:txBody>
            </p:sp>
            <p:sp>
              <p:nvSpPr>
                <p:cNvPr id="149545" name="Rectangle 41"/>
                <p:cNvSpPr>
                  <a:spLocks noChangeArrowheads="1"/>
                </p:cNvSpPr>
                <p:nvPr/>
              </p:nvSpPr>
              <p:spPr bwMode="auto">
                <a:xfrm>
                  <a:off x="1180"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46" name="Group 42"/>
              <p:cNvGrpSpPr>
                <a:grpSpLocks/>
              </p:cNvGrpSpPr>
              <p:nvPr/>
            </p:nvGrpSpPr>
            <p:grpSpPr bwMode="auto">
              <a:xfrm>
                <a:off x="0" y="1536"/>
                <a:ext cx="590" cy="384"/>
                <a:chOff x="0" y="1536"/>
                <a:chExt cx="590" cy="384"/>
              </a:xfrm>
            </p:grpSpPr>
            <p:sp>
              <p:nvSpPr>
                <p:cNvPr id="149547" name="Rectangle 43"/>
                <p:cNvSpPr>
                  <a:spLocks noChangeArrowheads="1"/>
                </p:cNvSpPr>
                <p:nvPr/>
              </p:nvSpPr>
              <p:spPr bwMode="auto">
                <a:xfrm>
                  <a:off x="43" y="153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彩电</a:t>
                  </a:r>
                </a:p>
                <a:p>
                  <a:pPr algn="just" eaLnBrk="0" hangingPunct="0"/>
                  <a:endParaRPr kumimoji="1" lang="en-US" altLang="zh-CN" sz="1200">
                    <a:latin typeface="Times New Roman" pitchFamily="18" charset="0"/>
                  </a:endParaRPr>
                </a:p>
              </p:txBody>
            </p:sp>
            <p:sp>
              <p:nvSpPr>
                <p:cNvPr id="149548" name="Rectangle 44"/>
                <p:cNvSpPr>
                  <a:spLocks noChangeArrowheads="1"/>
                </p:cNvSpPr>
                <p:nvPr/>
              </p:nvSpPr>
              <p:spPr bwMode="auto">
                <a:xfrm>
                  <a:off x="0" y="153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49" name="Group 45"/>
              <p:cNvGrpSpPr>
                <a:grpSpLocks/>
              </p:cNvGrpSpPr>
              <p:nvPr/>
            </p:nvGrpSpPr>
            <p:grpSpPr bwMode="auto">
              <a:xfrm>
                <a:off x="590" y="1536"/>
                <a:ext cx="590" cy="384"/>
                <a:chOff x="590" y="1536"/>
                <a:chExt cx="590" cy="384"/>
              </a:xfrm>
            </p:grpSpPr>
            <p:sp>
              <p:nvSpPr>
                <p:cNvPr id="149550" name="Rectangle 46"/>
                <p:cNvSpPr>
                  <a:spLocks noChangeArrowheads="1"/>
                </p:cNvSpPr>
                <p:nvPr/>
              </p:nvSpPr>
              <p:spPr bwMode="auto">
                <a:xfrm>
                  <a:off x="633" y="153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东北</a:t>
                  </a:r>
                </a:p>
                <a:p>
                  <a:pPr algn="just" eaLnBrk="0" hangingPunct="0"/>
                  <a:endParaRPr kumimoji="1" lang="en-US" altLang="zh-CN" sz="1200">
                    <a:latin typeface="Times New Roman" pitchFamily="18" charset="0"/>
                  </a:endParaRPr>
                </a:p>
              </p:txBody>
            </p:sp>
            <p:sp>
              <p:nvSpPr>
                <p:cNvPr id="149551" name="Rectangle 47"/>
                <p:cNvSpPr>
                  <a:spLocks noChangeArrowheads="1"/>
                </p:cNvSpPr>
                <p:nvPr/>
              </p:nvSpPr>
              <p:spPr bwMode="auto">
                <a:xfrm>
                  <a:off x="590" y="153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52" name="Group 48"/>
              <p:cNvGrpSpPr>
                <a:grpSpLocks/>
              </p:cNvGrpSpPr>
              <p:nvPr/>
            </p:nvGrpSpPr>
            <p:grpSpPr bwMode="auto">
              <a:xfrm>
                <a:off x="1180" y="1536"/>
                <a:ext cx="518" cy="384"/>
                <a:chOff x="1180" y="1536"/>
                <a:chExt cx="518" cy="384"/>
              </a:xfrm>
            </p:grpSpPr>
            <p:sp>
              <p:nvSpPr>
                <p:cNvPr id="149553" name="Rectangle 49"/>
                <p:cNvSpPr>
                  <a:spLocks noChangeArrowheads="1"/>
                </p:cNvSpPr>
                <p:nvPr/>
              </p:nvSpPr>
              <p:spPr bwMode="auto">
                <a:xfrm>
                  <a:off x="1223"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200">
                      <a:latin typeface="Times New Roman" pitchFamily="18" charset="0"/>
                    </a:rPr>
                    <a:t>40</a:t>
                  </a:r>
                </a:p>
                <a:p>
                  <a:pPr algn="just" eaLnBrk="0" hangingPunct="0"/>
                  <a:endParaRPr kumimoji="1" lang="en-US" altLang="zh-CN" sz="1200">
                    <a:latin typeface="Times New Roman" pitchFamily="18" charset="0"/>
                  </a:endParaRPr>
                </a:p>
              </p:txBody>
            </p:sp>
            <p:sp>
              <p:nvSpPr>
                <p:cNvPr id="149554" name="Rectangle 50"/>
                <p:cNvSpPr>
                  <a:spLocks noChangeArrowheads="1"/>
                </p:cNvSpPr>
                <p:nvPr/>
              </p:nvSpPr>
              <p:spPr bwMode="auto">
                <a:xfrm>
                  <a:off x="1180" y="153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55" name="Group 51"/>
              <p:cNvGrpSpPr>
                <a:grpSpLocks/>
              </p:cNvGrpSpPr>
              <p:nvPr/>
            </p:nvGrpSpPr>
            <p:grpSpPr bwMode="auto">
              <a:xfrm>
                <a:off x="0" y="1920"/>
                <a:ext cx="590" cy="384"/>
                <a:chOff x="0" y="1920"/>
                <a:chExt cx="590" cy="384"/>
              </a:xfrm>
            </p:grpSpPr>
            <p:sp>
              <p:nvSpPr>
                <p:cNvPr id="149556" name="Rectangle 52"/>
                <p:cNvSpPr>
                  <a:spLocks noChangeArrowheads="1"/>
                </p:cNvSpPr>
                <p:nvPr/>
              </p:nvSpPr>
              <p:spPr bwMode="auto">
                <a:xfrm>
                  <a:off x="43" y="192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彩电</a:t>
                  </a:r>
                </a:p>
                <a:p>
                  <a:pPr algn="just" eaLnBrk="0" hangingPunct="0"/>
                  <a:endParaRPr kumimoji="1" lang="en-US" altLang="zh-CN" sz="1200">
                    <a:latin typeface="Times New Roman" pitchFamily="18" charset="0"/>
                  </a:endParaRPr>
                </a:p>
              </p:txBody>
            </p:sp>
            <p:sp>
              <p:nvSpPr>
                <p:cNvPr id="149557" name="Rectangle 53"/>
                <p:cNvSpPr>
                  <a:spLocks noChangeArrowheads="1"/>
                </p:cNvSpPr>
                <p:nvPr/>
              </p:nvSpPr>
              <p:spPr bwMode="auto">
                <a:xfrm>
                  <a:off x="0" y="192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58" name="Group 54"/>
              <p:cNvGrpSpPr>
                <a:grpSpLocks/>
              </p:cNvGrpSpPr>
              <p:nvPr/>
            </p:nvGrpSpPr>
            <p:grpSpPr bwMode="auto">
              <a:xfrm>
                <a:off x="590" y="1920"/>
                <a:ext cx="590" cy="384"/>
                <a:chOff x="590" y="1920"/>
                <a:chExt cx="590" cy="384"/>
              </a:xfrm>
            </p:grpSpPr>
            <p:sp>
              <p:nvSpPr>
                <p:cNvPr id="149559" name="Rectangle 55"/>
                <p:cNvSpPr>
                  <a:spLocks noChangeArrowheads="1"/>
                </p:cNvSpPr>
                <p:nvPr/>
              </p:nvSpPr>
              <p:spPr bwMode="auto">
                <a:xfrm>
                  <a:off x="633" y="192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西北</a:t>
                  </a:r>
                </a:p>
                <a:p>
                  <a:pPr algn="just" eaLnBrk="0" hangingPunct="0"/>
                  <a:endParaRPr kumimoji="1" lang="en-US" altLang="zh-CN" sz="1200">
                    <a:latin typeface="Times New Roman" pitchFamily="18" charset="0"/>
                  </a:endParaRPr>
                </a:p>
              </p:txBody>
            </p:sp>
            <p:sp>
              <p:nvSpPr>
                <p:cNvPr id="149560" name="Rectangle 56"/>
                <p:cNvSpPr>
                  <a:spLocks noChangeArrowheads="1"/>
                </p:cNvSpPr>
                <p:nvPr/>
              </p:nvSpPr>
              <p:spPr bwMode="auto">
                <a:xfrm>
                  <a:off x="590" y="192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61" name="Group 57"/>
              <p:cNvGrpSpPr>
                <a:grpSpLocks/>
              </p:cNvGrpSpPr>
              <p:nvPr/>
            </p:nvGrpSpPr>
            <p:grpSpPr bwMode="auto">
              <a:xfrm>
                <a:off x="1180" y="1920"/>
                <a:ext cx="518" cy="384"/>
                <a:chOff x="1180" y="1920"/>
                <a:chExt cx="518" cy="384"/>
              </a:xfrm>
            </p:grpSpPr>
            <p:sp>
              <p:nvSpPr>
                <p:cNvPr id="149562" name="Rectangle 58"/>
                <p:cNvSpPr>
                  <a:spLocks noChangeArrowheads="1"/>
                </p:cNvSpPr>
                <p:nvPr/>
              </p:nvSpPr>
              <p:spPr bwMode="auto">
                <a:xfrm>
                  <a:off x="1223" y="192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200">
                      <a:latin typeface="Times New Roman" pitchFamily="18" charset="0"/>
                    </a:rPr>
                    <a:t>70</a:t>
                  </a:r>
                </a:p>
                <a:p>
                  <a:pPr algn="just" eaLnBrk="0" hangingPunct="0"/>
                  <a:endParaRPr kumimoji="1" lang="en-US" altLang="zh-CN" sz="1200">
                    <a:latin typeface="Times New Roman" pitchFamily="18" charset="0"/>
                  </a:endParaRPr>
                </a:p>
              </p:txBody>
            </p:sp>
            <p:sp>
              <p:nvSpPr>
                <p:cNvPr id="149563" name="Rectangle 59"/>
                <p:cNvSpPr>
                  <a:spLocks noChangeArrowheads="1"/>
                </p:cNvSpPr>
                <p:nvPr/>
              </p:nvSpPr>
              <p:spPr bwMode="auto">
                <a:xfrm>
                  <a:off x="1180" y="192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64" name="Group 60"/>
              <p:cNvGrpSpPr>
                <a:grpSpLocks/>
              </p:cNvGrpSpPr>
              <p:nvPr/>
            </p:nvGrpSpPr>
            <p:grpSpPr bwMode="auto">
              <a:xfrm>
                <a:off x="0" y="2304"/>
                <a:ext cx="590" cy="384"/>
                <a:chOff x="0" y="2304"/>
                <a:chExt cx="590" cy="384"/>
              </a:xfrm>
            </p:grpSpPr>
            <p:sp>
              <p:nvSpPr>
                <p:cNvPr id="149565" name="Rectangle 61"/>
                <p:cNvSpPr>
                  <a:spLocks noChangeArrowheads="1"/>
                </p:cNvSpPr>
                <p:nvPr/>
              </p:nvSpPr>
              <p:spPr bwMode="auto">
                <a:xfrm>
                  <a:off x="43" y="230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彩电</a:t>
                  </a:r>
                </a:p>
                <a:p>
                  <a:pPr algn="just" eaLnBrk="0" hangingPunct="0"/>
                  <a:endParaRPr kumimoji="1" lang="en-US" altLang="zh-CN" sz="1200">
                    <a:latin typeface="Times New Roman" pitchFamily="18" charset="0"/>
                  </a:endParaRPr>
                </a:p>
              </p:txBody>
            </p:sp>
            <p:sp>
              <p:nvSpPr>
                <p:cNvPr id="149566" name="Rectangle 62"/>
                <p:cNvSpPr>
                  <a:spLocks noChangeArrowheads="1"/>
                </p:cNvSpPr>
                <p:nvPr/>
              </p:nvSpPr>
              <p:spPr bwMode="auto">
                <a:xfrm>
                  <a:off x="0" y="230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67" name="Group 63"/>
              <p:cNvGrpSpPr>
                <a:grpSpLocks/>
              </p:cNvGrpSpPr>
              <p:nvPr/>
            </p:nvGrpSpPr>
            <p:grpSpPr bwMode="auto">
              <a:xfrm>
                <a:off x="590" y="2304"/>
                <a:ext cx="590" cy="384"/>
                <a:chOff x="590" y="2304"/>
                <a:chExt cx="590" cy="384"/>
              </a:xfrm>
            </p:grpSpPr>
            <p:sp>
              <p:nvSpPr>
                <p:cNvPr id="149568" name="Rectangle 64"/>
                <p:cNvSpPr>
                  <a:spLocks noChangeArrowheads="1"/>
                </p:cNvSpPr>
                <p:nvPr/>
              </p:nvSpPr>
              <p:spPr bwMode="auto">
                <a:xfrm>
                  <a:off x="633" y="230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华北</a:t>
                  </a:r>
                </a:p>
                <a:p>
                  <a:pPr algn="just" eaLnBrk="0" hangingPunct="0"/>
                  <a:endParaRPr kumimoji="1" lang="en-US" altLang="zh-CN" sz="1200">
                    <a:latin typeface="Times New Roman" pitchFamily="18" charset="0"/>
                  </a:endParaRPr>
                </a:p>
              </p:txBody>
            </p:sp>
            <p:sp>
              <p:nvSpPr>
                <p:cNvPr id="149569" name="Rectangle 65"/>
                <p:cNvSpPr>
                  <a:spLocks noChangeArrowheads="1"/>
                </p:cNvSpPr>
                <p:nvPr/>
              </p:nvSpPr>
              <p:spPr bwMode="auto">
                <a:xfrm>
                  <a:off x="590" y="230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70" name="Group 66"/>
              <p:cNvGrpSpPr>
                <a:grpSpLocks/>
              </p:cNvGrpSpPr>
              <p:nvPr/>
            </p:nvGrpSpPr>
            <p:grpSpPr bwMode="auto">
              <a:xfrm>
                <a:off x="1180" y="2304"/>
                <a:ext cx="518" cy="384"/>
                <a:chOff x="1180" y="2304"/>
                <a:chExt cx="518" cy="384"/>
              </a:xfrm>
            </p:grpSpPr>
            <p:sp>
              <p:nvSpPr>
                <p:cNvPr id="149571" name="Rectangle 67"/>
                <p:cNvSpPr>
                  <a:spLocks noChangeArrowheads="1"/>
                </p:cNvSpPr>
                <p:nvPr/>
              </p:nvSpPr>
              <p:spPr bwMode="auto">
                <a:xfrm>
                  <a:off x="1223" y="230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200">
                      <a:latin typeface="Times New Roman" pitchFamily="18" charset="0"/>
                    </a:rPr>
                    <a:t>80</a:t>
                  </a:r>
                </a:p>
                <a:p>
                  <a:pPr algn="just" eaLnBrk="0" hangingPunct="0"/>
                  <a:endParaRPr kumimoji="1" lang="en-US" altLang="zh-CN" sz="1200">
                    <a:latin typeface="Times New Roman" pitchFamily="18" charset="0"/>
                  </a:endParaRPr>
                </a:p>
              </p:txBody>
            </p:sp>
            <p:sp>
              <p:nvSpPr>
                <p:cNvPr id="149572" name="Rectangle 68"/>
                <p:cNvSpPr>
                  <a:spLocks noChangeArrowheads="1"/>
                </p:cNvSpPr>
                <p:nvPr/>
              </p:nvSpPr>
              <p:spPr bwMode="auto">
                <a:xfrm>
                  <a:off x="1180" y="230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73" name="Group 69"/>
              <p:cNvGrpSpPr>
                <a:grpSpLocks/>
              </p:cNvGrpSpPr>
              <p:nvPr/>
            </p:nvGrpSpPr>
            <p:grpSpPr bwMode="auto">
              <a:xfrm>
                <a:off x="0" y="2688"/>
                <a:ext cx="590" cy="384"/>
                <a:chOff x="0" y="2688"/>
                <a:chExt cx="590" cy="384"/>
              </a:xfrm>
            </p:grpSpPr>
            <p:sp>
              <p:nvSpPr>
                <p:cNvPr id="149574" name="Rectangle 70"/>
                <p:cNvSpPr>
                  <a:spLocks noChangeArrowheads="1"/>
                </p:cNvSpPr>
                <p:nvPr/>
              </p:nvSpPr>
              <p:spPr bwMode="auto">
                <a:xfrm>
                  <a:off x="43" y="268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空调</a:t>
                  </a:r>
                </a:p>
                <a:p>
                  <a:pPr algn="just" eaLnBrk="0" hangingPunct="0"/>
                  <a:endParaRPr kumimoji="1" lang="en-US" altLang="zh-CN" sz="1200">
                    <a:latin typeface="Times New Roman" pitchFamily="18" charset="0"/>
                  </a:endParaRPr>
                </a:p>
              </p:txBody>
            </p:sp>
            <p:sp>
              <p:nvSpPr>
                <p:cNvPr id="149575" name="Rectangle 71"/>
                <p:cNvSpPr>
                  <a:spLocks noChangeArrowheads="1"/>
                </p:cNvSpPr>
                <p:nvPr/>
              </p:nvSpPr>
              <p:spPr bwMode="auto">
                <a:xfrm>
                  <a:off x="0" y="268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76" name="Group 72"/>
              <p:cNvGrpSpPr>
                <a:grpSpLocks/>
              </p:cNvGrpSpPr>
              <p:nvPr/>
            </p:nvGrpSpPr>
            <p:grpSpPr bwMode="auto">
              <a:xfrm>
                <a:off x="590" y="2688"/>
                <a:ext cx="590" cy="384"/>
                <a:chOff x="590" y="2688"/>
                <a:chExt cx="590" cy="384"/>
              </a:xfrm>
            </p:grpSpPr>
            <p:sp>
              <p:nvSpPr>
                <p:cNvPr id="149577" name="Rectangle 73"/>
                <p:cNvSpPr>
                  <a:spLocks noChangeArrowheads="1"/>
                </p:cNvSpPr>
                <p:nvPr/>
              </p:nvSpPr>
              <p:spPr bwMode="auto">
                <a:xfrm>
                  <a:off x="633" y="268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东北</a:t>
                  </a:r>
                </a:p>
                <a:p>
                  <a:pPr algn="just" eaLnBrk="0" hangingPunct="0"/>
                  <a:endParaRPr kumimoji="1" lang="en-US" altLang="zh-CN" sz="1200">
                    <a:latin typeface="Times New Roman" pitchFamily="18" charset="0"/>
                  </a:endParaRPr>
                </a:p>
              </p:txBody>
            </p:sp>
            <p:sp>
              <p:nvSpPr>
                <p:cNvPr id="149578" name="Rectangle 74"/>
                <p:cNvSpPr>
                  <a:spLocks noChangeArrowheads="1"/>
                </p:cNvSpPr>
                <p:nvPr/>
              </p:nvSpPr>
              <p:spPr bwMode="auto">
                <a:xfrm>
                  <a:off x="590" y="268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79" name="Group 75"/>
              <p:cNvGrpSpPr>
                <a:grpSpLocks/>
              </p:cNvGrpSpPr>
              <p:nvPr/>
            </p:nvGrpSpPr>
            <p:grpSpPr bwMode="auto">
              <a:xfrm>
                <a:off x="1180" y="2688"/>
                <a:ext cx="518" cy="384"/>
                <a:chOff x="1180" y="2688"/>
                <a:chExt cx="518" cy="384"/>
              </a:xfrm>
            </p:grpSpPr>
            <p:sp>
              <p:nvSpPr>
                <p:cNvPr id="149580" name="Rectangle 76"/>
                <p:cNvSpPr>
                  <a:spLocks noChangeArrowheads="1"/>
                </p:cNvSpPr>
                <p:nvPr/>
              </p:nvSpPr>
              <p:spPr bwMode="auto">
                <a:xfrm>
                  <a:off x="1223" y="268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200">
                      <a:latin typeface="Times New Roman" pitchFamily="18" charset="0"/>
                    </a:rPr>
                    <a:t>90</a:t>
                  </a:r>
                </a:p>
                <a:p>
                  <a:pPr algn="just" eaLnBrk="0" hangingPunct="0"/>
                  <a:endParaRPr kumimoji="1" lang="en-US" altLang="zh-CN" sz="1200">
                    <a:latin typeface="Times New Roman" pitchFamily="18" charset="0"/>
                  </a:endParaRPr>
                </a:p>
              </p:txBody>
            </p:sp>
            <p:sp>
              <p:nvSpPr>
                <p:cNvPr id="149581" name="Rectangle 77"/>
                <p:cNvSpPr>
                  <a:spLocks noChangeArrowheads="1"/>
                </p:cNvSpPr>
                <p:nvPr/>
              </p:nvSpPr>
              <p:spPr bwMode="auto">
                <a:xfrm>
                  <a:off x="1180" y="268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82" name="Group 78"/>
              <p:cNvGrpSpPr>
                <a:grpSpLocks/>
              </p:cNvGrpSpPr>
              <p:nvPr/>
            </p:nvGrpSpPr>
            <p:grpSpPr bwMode="auto">
              <a:xfrm>
                <a:off x="0" y="3072"/>
                <a:ext cx="590" cy="384"/>
                <a:chOff x="0" y="3072"/>
                <a:chExt cx="590" cy="384"/>
              </a:xfrm>
            </p:grpSpPr>
            <p:sp>
              <p:nvSpPr>
                <p:cNvPr id="149583" name="Rectangle 79"/>
                <p:cNvSpPr>
                  <a:spLocks noChangeArrowheads="1"/>
                </p:cNvSpPr>
                <p:nvPr/>
              </p:nvSpPr>
              <p:spPr bwMode="auto">
                <a:xfrm>
                  <a:off x="43" y="307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空调</a:t>
                  </a:r>
                </a:p>
                <a:p>
                  <a:pPr algn="just" eaLnBrk="0" hangingPunct="0"/>
                  <a:endParaRPr kumimoji="1" lang="en-US" altLang="zh-CN" sz="1200">
                    <a:latin typeface="Times New Roman" pitchFamily="18" charset="0"/>
                  </a:endParaRPr>
                </a:p>
              </p:txBody>
            </p:sp>
            <p:sp>
              <p:nvSpPr>
                <p:cNvPr id="149584" name="Rectangle 80"/>
                <p:cNvSpPr>
                  <a:spLocks noChangeArrowheads="1"/>
                </p:cNvSpPr>
                <p:nvPr/>
              </p:nvSpPr>
              <p:spPr bwMode="auto">
                <a:xfrm>
                  <a:off x="0" y="307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85" name="Group 81"/>
              <p:cNvGrpSpPr>
                <a:grpSpLocks/>
              </p:cNvGrpSpPr>
              <p:nvPr/>
            </p:nvGrpSpPr>
            <p:grpSpPr bwMode="auto">
              <a:xfrm>
                <a:off x="590" y="3072"/>
                <a:ext cx="590" cy="384"/>
                <a:chOff x="590" y="3072"/>
                <a:chExt cx="590" cy="384"/>
              </a:xfrm>
            </p:grpSpPr>
            <p:sp>
              <p:nvSpPr>
                <p:cNvPr id="149586" name="Rectangle 82"/>
                <p:cNvSpPr>
                  <a:spLocks noChangeArrowheads="1"/>
                </p:cNvSpPr>
                <p:nvPr/>
              </p:nvSpPr>
              <p:spPr bwMode="auto">
                <a:xfrm>
                  <a:off x="633" y="307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西北</a:t>
                  </a:r>
                </a:p>
                <a:p>
                  <a:pPr algn="just" eaLnBrk="0" hangingPunct="0"/>
                  <a:endParaRPr kumimoji="1" lang="en-US" altLang="zh-CN" sz="1200">
                    <a:latin typeface="Times New Roman" pitchFamily="18" charset="0"/>
                  </a:endParaRPr>
                </a:p>
              </p:txBody>
            </p:sp>
            <p:sp>
              <p:nvSpPr>
                <p:cNvPr id="149587" name="Rectangle 83"/>
                <p:cNvSpPr>
                  <a:spLocks noChangeArrowheads="1"/>
                </p:cNvSpPr>
                <p:nvPr/>
              </p:nvSpPr>
              <p:spPr bwMode="auto">
                <a:xfrm>
                  <a:off x="590" y="307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88" name="Group 84"/>
              <p:cNvGrpSpPr>
                <a:grpSpLocks/>
              </p:cNvGrpSpPr>
              <p:nvPr/>
            </p:nvGrpSpPr>
            <p:grpSpPr bwMode="auto">
              <a:xfrm>
                <a:off x="1180" y="3072"/>
                <a:ext cx="518" cy="384"/>
                <a:chOff x="1180" y="3072"/>
                <a:chExt cx="518" cy="384"/>
              </a:xfrm>
            </p:grpSpPr>
            <p:sp>
              <p:nvSpPr>
                <p:cNvPr id="149589" name="Rectangle 85"/>
                <p:cNvSpPr>
                  <a:spLocks noChangeArrowheads="1"/>
                </p:cNvSpPr>
                <p:nvPr/>
              </p:nvSpPr>
              <p:spPr bwMode="auto">
                <a:xfrm>
                  <a:off x="1223" y="307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200">
                      <a:latin typeface="Times New Roman" pitchFamily="18" charset="0"/>
                    </a:rPr>
                    <a:t>120</a:t>
                  </a:r>
                </a:p>
                <a:p>
                  <a:pPr algn="just" eaLnBrk="0" hangingPunct="0"/>
                  <a:endParaRPr kumimoji="1" lang="en-US" altLang="zh-CN" sz="1200">
                    <a:latin typeface="Times New Roman" pitchFamily="18" charset="0"/>
                  </a:endParaRPr>
                </a:p>
              </p:txBody>
            </p:sp>
            <p:sp>
              <p:nvSpPr>
                <p:cNvPr id="149590" name="Rectangle 86"/>
                <p:cNvSpPr>
                  <a:spLocks noChangeArrowheads="1"/>
                </p:cNvSpPr>
                <p:nvPr/>
              </p:nvSpPr>
              <p:spPr bwMode="auto">
                <a:xfrm>
                  <a:off x="1180" y="307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91" name="Group 87"/>
              <p:cNvGrpSpPr>
                <a:grpSpLocks/>
              </p:cNvGrpSpPr>
              <p:nvPr/>
            </p:nvGrpSpPr>
            <p:grpSpPr bwMode="auto">
              <a:xfrm>
                <a:off x="0" y="3456"/>
                <a:ext cx="590" cy="384"/>
                <a:chOff x="0" y="3456"/>
                <a:chExt cx="590" cy="384"/>
              </a:xfrm>
            </p:grpSpPr>
            <p:sp>
              <p:nvSpPr>
                <p:cNvPr id="149592" name="Rectangle 88"/>
                <p:cNvSpPr>
                  <a:spLocks noChangeArrowheads="1"/>
                </p:cNvSpPr>
                <p:nvPr/>
              </p:nvSpPr>
              <p:spPr bwMode="auto">
                <a:xfrm>
                  <a:off x="43" y="345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dirty="0">
                      <a:latin typeface="Times New Roman" pitchFamily="18" charset="0"/>
                    </a:rPr>
                    <a:t>空调</a:t>
                  </a:r>
                </a:p>
                <a:p>
                  <a:pPr algn="just" eaLnBrk="0" hangingPunct="0"/>
                  <a:endParaRPr kumimoji="1" lang="en-US" altLang="zh-CN" sz="1200" dirty="0">
                    <a:latin typeface="Times New Roman" pitchFamily="18" charset="0"/>
                  </a:endParaRPr>
                </a:p>
              </p:txBody>
            </p:sp>
            <p:sp>
              <p:nvSpPr>
                <p:cNvPr id="149593" name="Rectangle 89"/>
                <p:cNvSpPr>
                  <a:spLocks noChangeArrowheads="1"/>
                </p:cNvSpPr>
                <p:nvPr/>
              </p:nvSpPr>
              <p:spPr bwMode="auto">
                <a:xfrm>
                  <a:off x="0" y="345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94" name="Group 90"/>
              <p:cNvGrpSpPr>
                <a:grpSpLocks/>
              </p:cNvGrpSpPr>
              <p:nvPr/>
            </p:nvGrpSpPr>
            <p:grpSpPr bwMode="auto">
              <a:xfrm>
                <a:off x="590" y="3456"/>
                <a:ext cx="590" cy="384"/>
                <a:chOff x="590" y="3456"/>
                <a:chExt cx="590" cy="384"/>
              </a:xfrm>
            </p:grpSpPr>
            <p:sp>
              <p:nvSpPr>
                <p:cNvPr id="149595" name="Rectangle 91"/>
                <p:cNvSpPr>
                  <a:spLocks noChangeArrowheads="1"/>
                </p:cNvSpPr>
                <p:nvPr/>
              </p:nvSpPr>
              <p:spPr bwMode="auto">
                <a:xfrm>
                  <a:off x="633" y="345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华北</a:t>
                  </a:r>
                </a:p>
                <a:p>
                  <a:pPr algn="just" eaLnBrk="0" hangingPunct="0"/>
                  <a:endParaRPr kumimoji="1" lang="en-US" altLang="zh-CN" sz="1200">
                    <a:latin typeface="Times New Roman" pitchFamily="18" charset="0"/>
                  </a:endParaRPr>
                </a:p>
              </p:txBody>
            </p:sp>
            <p:sp>
              <p:nvSpPr>
                <p:cNvPr id="149596" name="Rectangle 92"/>
                <p:cNvSpPr>
                  <a:spLocks noChangeArrowheads="1"/>
                </p:cNvSpPr>
                <p:nvPr/>
              </p:nvSpPr>
              <p:spPr bwMode="auto">
                <a:xfrm>
                  <a:off x="590" y="345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97" name="Group 93"/>
              <p:cNvGrpSpPr>
                <a:grpSpLocks/>
              </p:cNvGrpSpPr>
              <p:nvPr/>
            </p:nvGrpSpPr>
            <p:grpSpPr bwMode="auto">
              <a:xfrm>
                <a:off x="1180" y="3456"/>
                <a:ext cx="518" cy="384"/>
                <a:chOff x="1180" y="3456"/>
                <a:chExt cx="518" cy="384"/>
              </a:xfrm>
            </p:grpSpPr>
            <p:sp>
              <p:nvSpPr>
                <p:cNvPr id="149598" name="Rectangle 94"/>
                <p:cNvSpPr>
                  <a:spLocks noChangeArrowheads="1"/>
                </p:cNvSpPr>
                <p:nvPr/>
              </p:nvSpPr>
              <p:spPr bwMode="auto">
                <a:xfrm>
                  <a:off x="1223" y="345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200">
                      <a:latin typeface="Times New Roman" pitchFamily="18" charset="0"/>
                    </a:rPr>
                    <a:t>140</a:t>
                  </a:r>
                </a:p>
                <a:p>
                  <a:pPr algn="just" eaLnBrk="0" hangingPunct="0"/>
                  <a:endParaRPr kumimoji="1" lang="en-US" altLang="zh-CN" sz="1200">
                    <a:latin typeface="Times New Roman" pitchFamily="18" charset="0"/>
                  </a:endParaRPr>
                </a:p>
              </p:txBody>
            </p:sp>
            <p:sp>
              <p:nvSpPr>
                <p:cNvPr id="149599" name="Rectangle 95"/>
                <p:cNvSpPr>
                  <a:spLocks noChangeArrowheads="1"/>
                </p:cNvSpPr>
                <p:nvPr/>
              </p:nvSpPr>
              <p:spPr bwMode="auto">
                <a:xfrm>
                  <a:off x="1180" y="345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9600" name="Rectangle 96"/>
            <p:cNvSpPr>
              <a:spLocks noChangeArrowheads="1"/>
            </p:cNvSpPr>
            <p:nvPr/>
          </p:nvSpPr>
          <p:spPr bwMode="auto">
            <a:xfrm>
              <a:off x="-3" y="-3"/>
              <a:ext cx="1704" cy="384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01" name="Group 97"/>
          <p:cNvGrpSpPr>
            <a:grpSpLocks/>
          </p:cNvGrpSpPr>
          <p:nvPr/>
        </p:nvGrpSpPr>
        <p:grpSpPr bwMode="auto">
          <a:xfrm>
            <a:off x="3657600" y="2113557"/>
            <a:ext cx="2351088" cy="2286000"/>
            <a:chOff x="-3" y="-3"/>
            <a:chExt cx="2222" cy="1542"/>
          </a:xfrm>
        </p:grpSpPr>
        <p:grpSp>
          <p:nvGrpSpPr>
            <p:cNvPr id="149602" name="Group 98"/>
            <p:cNvGrpSpPr>
              <a:grpSpLocks/>
            </p:cNvGrpSpPr>
            <p:nvPr/>
          </p:nvGrpSpPr>
          <p:grpSpPr bwMode="auto">
            <a:xfrm>
              <a:off x="0" y="0"/>
              <a:ext cx="2216" cy="1536"/>
              <a:chOff x="0" y="0"/>
              <a:chExt cx="2216" cy="1536"/>
            </a:xfrm>
          </p:grpSpPr>
          <p:grpSp>
            <p:nvGrpSpPr>
              <p:cNvPr id="149603" name="Group 99"/>
              <p:cNvGrpSpPr>
                <a:grpSpLocks/>
              </p:cNvGrpSpPr>
              <p:nvPr/>
            </p:nvGrpSpPr>
            <p:grpSpPr bwMode="auto">
              <a:xfrm>
                <a:off x="0" y="0"/>
                <a:ext cx="590" cy="384"/>
                <a:chOff x="0" y="0"/>
                <a:chExt cx="590" cy="384"/>
              </a:xfrm>
            </p:grpSpPr>
            <p:sp>
              <p:nvSpPr>
                <p:cNvPr id="149604" name="Rectangle 100"/>
                <p:cNvSpPr>
                  <a:spLocks noChangeArrowheads="1"/>
                </p:cNvSpPr>
                <p:nvPr/>
              </p:nvSpPr>
              <p:spPr bwMode="auto">
                <a:xfrm>
                  <a:off x="43" y="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 </a:t>
                  </a:r>
                </a:p>
                <a:p>
                  <a:pPr algn="just" eaLnBrk="0" hangingPunct="0"/>
                  <a:endParaRPr kumimoji="1" lang="en-US" altLang="zh-CN" sz="1400">
                    <a:latin typeface="Times New Roman" pitchFamily="18" charset="0"/>
                  </a:endParaRPr>
                </a:p>
              </p:txBody>
            </p:sp>
            <p:sp>
              <p:nvSpPr>
                <p:cNvPr id="149605" name="Rectangle 101"/>
                <p:cNvSpPr>
                  <a:spLocks noChangeArrowheads="1"/>
                </p:cNvSpPr>
                <p:nvPr/>
              </p:nvSpPr>
              <p:spPr bwMode="auto">
                <a:xfrm>
                  <a:off x="0" y="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06" name="Group 102"/>
              <p:cNvGrpSpPr>
                <a:grpSpLocks/>
              </p:cNvGrpSpPr>
              <p:nvPr/>
            </p:nvGrpSpPr>
            <p:grpSpPr bwMode="auto">
              <a:xfrm>
                <a:off x="590" y="0"/>
                <a:ext cx="590" cy="384"/>
                <a:chOff x="590" y="0"/>
                <a:chExt cx="590" cy="384"/>
              </a:xfrm>
            </p:grpSpPr>
            <p:sp>
              <p:nvSpPr>
                <p:cNvPr id="149607" name="Rectangle 103"/>
                <p:cNvSpPr>
                  <a:spLocks noChangeArrowheads="1"/>
                </p:cNvSpPr>
                <p:nvPr/>
              </p:nvSpPr>
              <p:spPr bwMode="auto">
                <a:xfrm>
                  <a:off x="633" y="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东北</a:t>
                  </a:r>
                </a:p>
                <a:p>
                  <a:pPr algn="just" eaLnBrk="0" hangingPunct="0"/>
                  <a:endParaRPr kumimoji="1" lang="en-US" altLang="zh-CN" sz="1400">
                    <a:latin typeface="Times New Roman" pitchFamily="18" charset="0"/>
                  </a:endParaRPr>
                </a:p>
              </p:txBody>
            </p:sp>
            <p:sp>
              <p:nvSpPr>
                <p:cNvPr id="149608" name="Rectangle 104"/>
                <p:cNvSpPr>
                  <a:spLocks noChangeArrowheads="1"/>
                </p:cNvSpPr>
                <p:nvPr/>
              </p:nvSpPr>
              <p:spPr bwMode="auto">
                <a:xfrm>
                  <a:off x="590" y="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09" name="Group 105"/>
              <p:cNvGrpSpPr>
                <a:grpSpLocks/>
              </p:cNvGrpSpPr>
              <p:nvPr/>
            </p:nvGrpSpPr>
            <p:grpSpPr bwMode="auto">
              <a:xfrm>
                <a:off x="1180" y="0"/>
                <a:ext cx="518" cy="384"/>
                <a:chOff x="1180" y="0"/>
                <a:chExt cx="518" cy="384"/>
              </a:xfrm>
            </p:grpSpPr>
            <p:sp>
              <p:nvSpPr>
                <p:cNvPr id="149610" name="Rectangle 106"/>
                <p:cNvSpPr>
                  <a:spLocks noChangeArrowheads="1"/>
                </p:cNvSpPr>
                <p:nvPr/>
              </p:nvSpPr>
              <p:spPr bwMode="auto">
                <a:xfrm>
                  <a:off x="1223"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西北</a:t>
                  </a:r>
                </a:p>
                <a:p>
                  <a:pPr algn="just" eaLnBrk="0" hangingPunct="0"/>
                  <a:endParaRPr kumimoji="1" lang="en-US" altLang="zh-CN" sz="1400">
                    <a:latin typeface="Times New Roman" pitchFamily="18" charset="0"/>
                  </a:endParaRPr>
                </a:p>
              </p:txBody>
            </p:sp>
            <p:sp>
              <p:nvSpPr>
                <p:cNvPr id="149611" name="Rectangle 107"/>
                <p:cNvSpPr>
                  <a:spLocks noChangeArrowheads="1"/>
                </p:cNvSpPr>
                <p:nvPr/>
              </p:nvSpPr>
              <p:spPr bwMode="auto">
                <a:xfrm>
                  <a:off x="1180"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12" name="Group 108"/>
              <p:cNvGrpSpPr>
                <a:grpSpLocks/>
              </p:cNvGrpSpPr>
              <p:nvPr/>
            </p:nvGrpSpPr>
            <p:grpSpPr bwMode="auto">
              <a:xfrm>
                <a:off x="1698" y="0"/>
                <a:ext cx="518" cy="384"/>
                <a:chOff x="1698" y="0"/>
                <a:chExt cx="518" cy="384"/>
              </a:xfrm>
            </p:grpSpPr>
            <p:sp>
              <p:nvSpPr>
                <p:cNvPr id="149613" name="Rectangle 109"/>
                <p:cNvSpPr>
                  <a:spLocks noChangeArrowheads="1"/>
                </p:cNvSpPr>
                <p:nvPr/>
              </p:nvSpPr>
              <p:spPr bwMode="auto">
                <a:xfrm>
                  <a:off x="1741"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华北</a:t>
                  </a:r>
                </a:p>
                <a:p>
                  <a:pPr algn="just" eaLnBrk="0" hangingPunct="0"/>
                  <a:endParaRPr kumimoji="1" lang="en-US" altLang="zh-CN" sz="1400">
                    <a:latin typeface="Times New Roman" pitchFamily="18" charset="0"/>
                  </a:endParaRPr>
                </a:p>
              </p:txBody>
            </p:sp>
            <p:sp>
              <p:nvSpPr>
                <p:cNvPr id="149614" name="Rectangle 110"/>
                <p:cNvSpPr>
                  <a:spLocks noChangeArrowheads="1"/>
                </p:cNvSpPr>
                <p:nvPr/>
              </p:nvSpPr>
              <p:spPr bwMode="auto">
                <a:xfrm>
                  <a:off x="1698"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15" name="Group 111"/>
              <p:cNvGrpSpPr>
                <a:grpSpLocks/>
              </p:cNvGrpSpPr>
              <p:nvPr/>
            </p:nvGrpSpPr>
            <p:grpSpPr bwMode="auto">
              <a:xfrm>
                <a:off x="0" y="384"/>
                <a:ext cx="590" cy="384"/>
                <a:chOff x="0" y="384"/>
                <a:chExt cx="590" cy="384"/>
              </a:xfrm>
            </p:grpSpPr>
            <p:sp>
              <p:nvSpPr>
                <p:cNvPr id="149616" name="Rectangle 112"/>
                <p:cNvSpPr>
                  <a:spLocks noChangeArrowheads="1"/>
                </p:cNvSpPr>
                <p:nvPr/>
              </p:nvSpPr>
              <p:spPr bwMode="auto">
                <a:xfrm>
                  <a:off x="43" y="38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冰箱</a:t>
                  </a:r>
                </a:p>
                <a:p>
                  <a:pPr algn="just" eaLnBrk="0" hangingPunct="0"/>
                  <a:endParaRPr kumimoji="1" lang="en-US" altLang="zh-CN" sz="1400">
                    <a:latin typeface="Times New Roman" pitchFamily="18" charset="0"/>
                  </a:endParaRPr>
                </a:p>
              </p:txBody>
            </p:sp>
            <p:sp>
              <p:nvSpPr>
                <p:cNvPr id="149617" name="Rectangle 113"/>
                <p:cNvSpPr>
                  <a:spLocks noChangeArrowheads="1"/>
                </p:cNvSpPr>
                <p:nvPr/>
              </p:nvSpPr>
              <p:spPr bwMode="auto">
                <a:xfrm>
                  <a:off x="0" y="38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18" name="Group 114"/>
              <p:cNvGrpSpPr>
                <a:grpSpLocks/>
              </p:cNvGrpSpPr>
              <p:nvPr/>
            </p:nvGrpSpPr>
            <p:grpSpPr bwMode="auto">
              <a:xfrm>
                <a:off x="590" y="384"/>
                <a:ext cx="590" cy="384"/>
                <a:chOff x="590" y="384"/>
                <a:chExt cx="590" cy="384"/>
              </a:xfrm>
            </p:grpSpPr>
            <p:sp>
              <p:nvSpPr>
                <p:cNvPr id="149619" name="Rectangle 115"/>
                <p:cNvSpPr>
                  <a:spLocks noChangeArrowheads="1"/>
                </p:cNvSpPr>
                <p:nvPr/>
              </p:nvSpPr>
              <p:spPr bwMode="auto">
                <a:xfrm>
                  <a:off x="633" y="38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400">
                      <a:latin typeface="Times New Roman" pitchFamily="18" charset="0"/>
                    </a:rPr>
                    <a:t>50</a:t>
                  </a:r>
                </a:p>
                <a:p>
                  <a:pPr algn="just" eaLnBrk="0" hangingPunct="0"/>
                  <a:endParaRPr kumimoji="1" lang="en-US" altLang="zh-CN" sz="1400">
                    <a:latin typeface="Times New Roman" pitchFamily="18" charset="0"/>
                  </a:endParaRPr>
                </a:p>
              </p:txBody>
            </p:sp>
            <p:sp>
              <p:nvSpPr>
                <p:cNvPr id="149620" name="Rectangle 116"/>
                <p:cNvSpPr>
                  <a:spLocks noChangeArrowheads="1"/>
                </p:cNvSpPr>
                <p:nvPr/>
              </p:nvSpPr>
              <p:spPr bwMode="auto">
                <a:xfrm>
                  <a:off x="590" y="38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21" name="Group 117"/>
              <p:cNvGrpSpPr>
                <a:grpSpLocks/>
              </p:cNvGrpSpPr>
              <p:nvPr/>
            </p:nvGrpSpPr>
            <p:grpSpPr bwMode="auto">
              <a:xfrm>
                <a:off x="1180" y="384"/>
                <a:ext cx="518" cy="384"/>
                <a:chOff x="1180" y="384"/>
                <a:chExt cx="518" cy="384"/>
              </a:xfrm>
            </p:grpSpPr>
            <p:sp>
              <p:nvSpPr>
                <p:cNvPr id="149622" name="Rectangle 118"/>
                <p:cNvSpPr>
                  <a:spLocks noChangeArrowheads="1"/>
                </p:cNvSpPr>
                <p:nvPr/>
              </p:nvSpPr>
              <p:spPr bwMode="auto">
                <a:xfrm>
                  <a:off x="1223"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60</a:t>
                  </a:r>
                </a:p>
                <a:p>
                  <a:pPr algn="just" eaLnBrk="0" hangingPunct="0"/>
                  <a:endParaRPr kumimoji="1" lang="en-US" altLang="zh-CN" sz="1400">
                    <a:latin typeface="Times New Roman" pitchFamily="18" charset="0"/>
                  </a:endParaRPr>
                </a:p>
              </p:txBody>
            </p:sp>
            <p:sp>
              <p:nvSpPr>
                <p:cNvPr id="149623" name="Rectangle 119"/>
                <p:cNvSpPr>
                  <a:spLocks noChangeArrowheads="1"/>
                </p:cNvSpPr>
                <p:nvPr/>
              </p:nvSpPr>
              <p:spPr bwMode="auto">
                <a:xfrm>
                  <a:off x="1180"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24" name="Group 120"/>
              <p:cNvGrpSpPr>
                <a:grpSpLocks/>
              </p:cNvGrpSpPr>
              <p:nvPr/>
            </p:nvGrpSpPr>
            <p:grpSpPr bwMode="auto">
              <a:xfrm>
                <a:off x="1698" y="384"/>
                <a:ext cx="518" cy="384"/>
                <a:chOff x="1698" y="384"/>
                <a:chExt cx="518" cy="384"/>
              </a:xfrm>
            </p:grpSpPr>
            <p:sp>
              <p:nvSpPr>
                <p:cNvPr id="149625" name="Rectangle 121"/>
                <p:cNvSpPr>
                  <a:spLocks noChangeArrowheads="1"/>
                </p:cNvSpPr>
                <p:nvPr/>
              </p:nvSpPr>
              <p:spPr bwMode="auto">
                <a:xfrm>
                  <a:off x="1741"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100</a:t>
                  </a:r>
                </a:p>
                <a:p>
                  <a:pPr algn="just" eaLnBrk="0" hangingPunct="0"/>
                  <a:endParaRPr kumimoji="1" lang="en-US" altLang="zh-CN" sz="1400">
                    <a:latin typeface="Times New Roman" pitchFamily="18" charset="0"/>
                  </a:endParaRPr>
                </a:p>
              </p:txBody>
            </p:sp>
            <p:sp>
              <p:nvSpPr>
                <p:cNvPr id="149626" name="Rectangle 122"/>
                <p:cNvSpPr>
                  <a:spLocks noChangeArrowheads="1"/>
                </p:cNvSpPr>
                <p:nvPr/>
              </p:nvSpPr>
              <p:spPr bwMode="auto">
                <a:xfrm>
                  <a:off x="1698"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27" name="Group 123"/>
              <p:cNvGrpSpPr>
                <a:grpSpLocks/>
              </p:cNvGrpSpPr>
              <p:nvPr/>
            </p:nvGrpSpPr>
            <p:grpSpPr bwMode="auto">
              <a:xfrm>
                <a:off x="0" y="768"/>
                <a:ext cx="590" cy="384"/>
                <a:chOff x="0" y="768"/>
                <a:chExt cx="590" cy="384"/>
              </a:xfrm>
            </p:grpSpPr>
            <p:sp>
              <p:nvSpPr>
                <p:cNvPr id="149628" name="Rectangle 124"/>
                <p:cNvSpPr>
                  <a:spLocks noChangeArrowheads="1"/>
                </p:cNvSpPr>
                <p:nvPr/>
              </p:nvSpPr>
              <p:spPr bwMode="auto">
                <a:xfrm>
                  <a:off x="43" y="76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彩电</a:t>
                  </a:r>
                </a:p>
                <a:p>
                  <a:pPr algn="just" eaLnBrk="0" hangingPunct="0"/>
                  <a:endParaRPr kumimoji="1" lang="en-US" altLang="zh-CN" sz="1400">
                    <a:latin typeface="Times New Roman" pitchFamily="18" charset="0"/>
                  </a:endParaRPr>
                </a:p>
              </p:txBody>
            </p:sp>
            <p:sp>
              <p:nvSpPr>
                <p:cNvPr id="149629" name="Rectangle 125"/>
                <p:cNvSpPr>
                  <a:spLocks noChangeArrowheads="1"/>
                </p:cNvSpPr>
                <p:nvPr/>
              </p:nvSpPr>
              <p:spPr bwMode="auto">
                <a:xfrm>
                  <a:off x="0" y="76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30" name="Group 126"/>
              <p:cNvGrpSpPr>
                <a:grpSpLocks/>
              </p:cNvGrpSpPr>
              <p:nvPr/>
            </p:nvGrpSpPr>
            <p:grpSpPr bwMode="auto">
              <a:xfrm>
                <a:off x="590" y="768"/>
                <a:ext cx="590" cy="384"/>
                <a:chOff x="590" y="768"/>
                <a:chExt cx="590" cy="384"/>
              </a:xfrm>
            </p:grpSpPr>
            <p:sp>
              <p:nvSpPr>
                <p:cNvPr id="149631" name="Rectangle 127"/>
                <p:cNvSpPr>
                  <a:spLocks noChangeArrowheads="1"/>
                </p:cNvSpPr>
                <p:nvPr/>
              </p:nvSpPr>
              <p:spPr bwMode="auto">
                <a:xfrm>
                  <a:off x="633" y="76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40</a:t>
                  </a:r>
                </a:p>
                <a:p>
                  <a:pPr algn="just" eaLnBrk="0" hangingPunct="0"/>
                  <a:endParaRPr kumimoji="1" lang="en-US" altLang="zh-CN" sz="1400">
                    <a:latin typeface="Times New Roman" pitchFamily="18" charset="0"/>
                  </a:endParaRPr>
                </a:p>
              </p:txBody>
            </p:sp>
            <p:sp>
              <p:nvSpPr>
                <p:cNvPr id="149632" name="Rectangle 128"/>
                <p:cNvSpPr>
                  <a:spLocks noChangeArrowheads="1"/>
                </p:cNvSpPr>
                <p:nvPr/>
              </p:nvSpPr>
              <p:spPr bwMode="auto">
                <a:xfrm>
                  <a:off x="590" y="76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33" name="Group 129"/>
              <p:cNvGrpSpPr>
                <a:grpSpLocks/>
              </p:cNvGrpSpPr>
              <p:nvPr/>
            </p:nvGrpSpPr>
            <p:grpSpPr bwMode="auto">
              <a:xfrm>
                <a:off x="1180" y="768"/>
                <a:ext cx="518" cy="384"/>
                <a:chOff x="1180" y="768"/>
                <a:chExt cx="518" cy="384"/>
              </a:xfrm>
            </p:grpSpPr>
            <p:sp>
              <p:nvSpPr>
                <p:cNvPr id="149634" name="Rectangle 130"/>
                <p:cNvSpPr>
                  <a:spLocks noChangeArrowheads="1"/>
                </p:cNvSpPr>
                <p:nvPr/>
              </p:nvSpPr>
              <p:spPr bwMode="auto">
                <a:xfrm>
                  <a:off x="1223"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70</a:t>
                  </a:r>
                </a:p>
                <a:p>
                  <a:pPr algn="just" eaLnBrk="0" hangingPunct="0"/>
                  <a:endParaRPr kumimoji="1" lang="en-US" altLang="zh-CN" sz="1400">
                    <a:latin typeface="Times New Roman" pitchFamily="18" charset="0"/>
                  </a:endParaRPr>
                </a:p>
              </p:txBody>
            </p:sp>
            <p:sp>
              <p:nvSpPr>
                <p:cNvPr id="149635" name="Rectangle 131"/>
                <p:cNvSpPr>
                  <a:spLocks noChangeArrowheads="1"/>
                </p:cNvSpPr>
                <p:nvPr/>
              </p:nvSpPr>
              <p:spPr bwMode="auto">
                <a:xfrm>
                  <a:off x="1180"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36" name="Group 132"/>
              <p:cNvGrpSpPr>
                <a:grpSpLocks/>
              </p:cNvGrpSpPr>
              <p:nvPr/>
            </p:nvGrpSpPr>
            <p:grpSpPr bwMode="auto">
              <a:xfrm>
                <a:off x="1698" y="768"/>
                <a:ext cx="518" cy="384"/>
                <a:chOff x="1698" y="768"/>
                <a:chExt cx="518" cy="384"/>
              </a:xfrm>
            </p:grpSpPr>
            <p:sp>
              <p:nvSpPr>
                <p:cNvPr id="149637" name="Rectangle 133"/>
                <p:cNvSpPr>
                  <a:spLocks noChangeArrowheads="1"/>
                </p:cNvSpPr>
                <p:nvPr/>
              </p:nvSpPr>
              <p:spPr bwMode="auto">
                <a:xfrm>
                  <a:off x="1741"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80</a:t>
                  </a:r>
                </a:p>
                <a:p>
                  <a:pPr algn="just" eaLnBrk="0" hangingPunct="0"/>
                  <a:endParaRPr kumimoji="1" lang="en-US" altLang="zh-CN" sz="1400">
                    <a:latin typeface="Times New Roman" pitchFamily="18" charset="0"/>
                  </a:endParaRPr>
                </a:p>
              </p:txBody>
            </p:sp>
            <p:sp>
              <p:nvSpPr>
                <p:cNvPr id="149638" name="Rectangle 134"/>
                <p:cNvSpPr>
                  <a:spLocks noChangeArrowheads="1"/>
                </p:cNvSpPr>
                <p:nvPr/>
              </p:nvSpPr>
              <p:spPr bwMode="auto">
                <a:xfrm>
                  <a:off x="1698"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39" name="Group 135"/>
              <p:cNvGrpSpPr>
                <a:grpSpLocks/>
              </p:cNvGrpSpPr>
              <p:nvPr/>
            </p:nvGrpSpPr>
            <p:grpSpPr bwMode="auto">
              <a:xfrm>
                <a:off x="0" y="1152"/>
                <a:ext cx="590" cy="384"/>
                <a:chOff x="0" y="1152"/>
                <a:chExt cx="590" cy="384"/>
              </a:xfrm>
            </p:grpSpPr>
            <p:sp>
              <p:nvSpPr>
                <p:cNvPr id="149640" name="Rectangle 136"/>
                <p:cNvSpPr>
                  <a:spLocks noChangeArrowheads="1"/>
                </p:cNvSpPr>
                <p:nvPr/>
              </p:nvSpPr>
              <p:spPr bwMode="auto">
                <a:xfrm>
                  <a:off x="43" y="115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空调</a:t>
                  </a:r>
                </a:p>
                <a:p>
                  <a:pPr algn="just" eaLnBrk="0" hangingPunct="0"/>
                  <a:endParaRPr kumimoji="1" lang="en-US" altLang="zh-CN" sz="1400">
                    <a:latin typeface="Times New Roman" pitchFamily="18" charset="0"/>
                  </a:endParaRPr>
                </a:p>
              </p:txBody>
            </p:sp>
            <p:sp>
              <p:nvSpPr>
                <p:cNvPr id="149641" name="Rectangle 137"/>
                <p:cNvSpPr>
                  <a:spLocks noChangeArrowheads="1"/>
                </p:cNvSpPr>
                <p:nvPr/>
              </p:nvSpPr>
              <p:spPr bwMode="auto">
                <a:xfrm>
                  <a:off x="0" y="115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42" name="Group 138"/>
              <p:cNvGrpSpPr>
                <a:grpSpLocks/>
              </p:cNvGrpSpPr>
              <p:nvPr/>
            </p:nvGrpSpPr>
            <p:grpSpPr bwMode="auto">
              <a:xfrm>
                <a:off x="590" y="1152"/>
                <a:ext cx="590" cy="384"/>
                <a:chOff x="590" y="1152"/>
                <a:chExt cx="590" cy="384"/>
              </a:xfrm>
            </p:grpSpPr>
            <p:sp>
              <p:nvSpPr>
                <p:cNvPr id="149643" name="Rectangle 139"/>
                <p:cNvSpPr>
                  <a:spLocks noChangeArrowheads="1"/>
                </p:cNvSpPr>
                <p:nvPr/>
              </p:nvSpPr>
              <p:spPr bwMode="auto">
                <a:xfrm>
                  <a:off x="633" y="115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90</a:t>
                  </a:r>
                </a:p>
                <a:p>
                  <a:pPr algn="just" eaLnBrk="0" hangingPunct="0"/>
                  <a:endParaRPr kumimoji="1" lang="en-US" altLang="zh-CN" sz="1400">
                    <a:latin typeface="Times New Roman" pitchFamily="18" charset="0"/>
                  </a:endParaRPr>
                </a:p>
              </p:txBody>
            </p:sp>
            <p:sp>
              <p:nvSpPr>
                <p:cNvPr id="149644" name="Rectangle 140"/>
                <p:cNvSpPr>
                  <a:spLocks noChangeArrowheads="1"/>
                </p:cNvSpPr>
                <p:nvPr/>
              </p:nvSpPr>
              <p:spPr bwMode="auto">
                <a:xfrm>
                  <a:off x="590" y="115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45" name="Group 141"/>
              <p:cNvGrpSpPr>
                <a:grpSpLocks/>
              </p:cNvGrpSpPr>
              <p:nvPr/>
            </p:nvGrpSpPr>
            <p:grpSpPr bwMode="auto">
              <a:xfrm>
                <a:off x="1180" y="1152"/>
                <a:ext cx="518" cy="384"/>
                <a:chOff x="1180" y="1152"/>
                <a:chExt cx="518" cy="384"/>
              </a:xfrm>
            </p:grpSpPr>
            <p:sp>
              <p:nvSpPr>
                <p:cNvPr id="149646" name="Rectangle 142"/>
                <p:cNvSpPr>
                  <a:spLocks noChangeArrowheads="1"/>
                </p:cNvSpPr>
                <p:nvPr/>
              </p:nvSpPr>
              <p:spPr bwMode="auto">
                <a:xfrm>
                  <a:off x="1223"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120</a:t>
                  </a:r>
                </a:p>
                <a:p>
                  <a:pPr algn="just" eaLnBrk="0" hangingPunct="0"/>
                  <a:endParaRPr kumimoji="1" lang="en-US" altLang="zh-CN" sz="1400">
                    <a:latin typeface="Times New Roman" pitchFamily="18" charset="0"/>
                  </a:endParaRPr>
                </a:p>
              </p:txBody>
            </p:sp>
            <p:sp>
              <p:nvSpPr>
                <p:cNvPr id="149647" name="Rectangle 143"/>
                <p:cNvSpPr>
                  <a:spLocks noChangeArrowheads="1"/>
                </p:cNvSpPr>
                <p:nvPr/>
              </p:nvSpPr>
              <p:spPr bwMode="auto">
                <a:xfrm>
                  <a:off x="1180"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48" name="Group 144"/>
              <p:cNvGrpSpPr>
                <a:grpSpLocks/>
              </p:cNvGrpSpPr>
              <p:nvPr/>
            </p:nvGrpSpPr>
            <p:grpSpPr bwMode="auto">
              <a:xfrm>
                <a:off x="1698" y="1152"/>
                <a:ext cx="518" cy="384"/>
                <a:chOff x="1698" y="1152"/>
                <a:chExt cx="518" cy="384"/>
              </a:xfrm>
            </p:grpSpPr>
            <p:sp>
              <p:nvSpPr>
                <p:cNvPr id="149649" name="Rectangle 145"/>
                <p:cNvSpPr>
                  <a:spLocks noChangeArrowheads="1"/>
                </p:cNvSpPr>
                <p:nvPr/>
              </p:nvSpPr>
              <p:spPr bwMode="auto">
                <a:xfrm>
                  <a:off x="1741"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140</a:t>
                  </a:r>
                </a:p>
                <a:p>
                  <a:pPr algn="just" eaLnBrk="0" hangingPunct="0"/>
                  <a:endParaRPr kumimoji="1" lang="en-US" altLang="zh-CN" sz="1400">
                    <a:latin typeface="Times New Roman" pitchFamily="18" charset="0"/>
                  </a:endParaRPr>
                </a:p>
              </p:txBody>
            </p:sp>
            <p:sp>
              <p:nvSpPr>
                <p:cNvPr id="149650" name="Rectangle 146"/>
                <p:cNvSpPr>
                  <a:spLocks noChangeArrowheads="1"/>
                </p:cNvSpPr>
                <p:nvPr/>
              </p:nvSpPr>
              <p:spPr bwMode="auto">
                <a:xfrm>
                  <a:off x="1698"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9651" name="Rectangle 147"/>
            <p:cNvSpPr>
              <a:spLocks noChangeArrowheads="1"/>
            </p:cNvSpPr>
            <p:nvPr/>
          </p:nvSpPr>
          <p:spPr bwMode="auto">
            <a:xfrm>
              <a:off x="-3" y="-3"/>
              <a:ext cx="2222" cy="1542"/>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52" name="Group 148"/>
          <p:cNvGrpSpPr>
            <a:grpSpLocks/>
          </p:cNvGrpSpPr>
          <p:nvPr/>
        </p:nvGrpSpPr>
        <p:grpSpPr bwMode="auto">
          <a:xfrm>
            <a:off x="6172200" y="2189757"/>
            <a:ext cx="2867025" cy="4119563"/>
            <a:chOff x="-3" y="-3"/>
            <a:chExt cx="1704" cy="6534"/>
          </a:xfrm>
        </p:grpSpPr>
        <p:grpSp>
          <p:nvGrpSpPr>
            <p:cNvPr id="149653" name="Group 149"/>
            <p:cNvGrpSpPr>
              <a:grpSpLocks/>
            </p:cNvGrpSpPr>
            <p:nvPr/>
          </p:nvGrpSpPr>
          <p:grpSpPr bwMode="auto">
            <a:xfrm>
              <a:off x="0" y="0"/>
              <a:ext cx="1698" cy="6528"/>
              <a:chOff x="0" y="0"/>
              <a:chExt cx="1698" cy="6528"/>
            </a:xfrm>
          </p:grpSpPr>
          <p:grpSp>
            <p:nvGrpSpPr>
              <p:cNvPr id="149654" name="Group 150"/>
              <p:cNvGrpSpPr>
                <a:grpSpLocks/>
              </p:cNvGrpSpPr>
              <p:nvPr/>
            </p:nvGrpSpPr>
            <p:grpSpPr bwMode="auto">
              <a:xfrm>
                <a:off x="0" y="0"/>
                <a:ext cx="590" cy="384"/>
                <a:chOff x="0" y="0"/>
                <a:chExt cx="590" cy="384"/>
              </a:xfrm>
            </p:grpSpPr>
            <p:sp>
              <p:nvSpPr>
                <p:cNvPr id="149655" name="Rectangle 151"/>
                <p:cNvSpPr>
                  <a:spLocks noChangeArrowheads="1"/>
                </p:cNvSpPr>
                <p:nvPr/>
              </p:nvSpPr>
              <p:spPr bwMode="auto">
                <a:xfrm>
                  <a:off x="43" y="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200">
                      <a:latin typeface="Times New Roman" pitchFamily="18" charset="0"/>
                    </a:rPr>
                    <a:t>产品名称</a:t>
                  </a:r>
                </a:p>
                <a:p>
                  <a:pPr algn="just" eaLnBrk="0" hangingPunct="0"/>
                  <a:endParaRPr kumimoji="1" lang="en-US" altLang="zh-CN" sz="1200">
                    <a:latin typeface="Times New Roman" pitchFamily="18" charset="0"/>
                  </a:endParaRPr>
                </a:p>
              </p:txBody>
            </p:sp>
            <p:sp>
              <p:nvSpPr>
                <p:cNvPr id="149656" name="Rectangle 152"/>
                <p:cNvSpPr>
                  <a:spLocks noChangeArrowheads="1"/>
                </p:cNvSpPr>
                <p:nvPr/>
              </p:nvSpPr>
              <p:spPr bwMode="auto">
                <a:xfrm>
                  <a:off x="0" y="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57" name="Group 153"/>
              <p:cNvGrpSpPr>
                <a:grpSpLocks/>
              </p:cNvGrpSpPr>
              <p:nvPr/>
            </p:nvGrpSpPr>
            <p:grpSpPr bwMode="auto">
              <a:xfrm>
                <a:off x="590" y="0"/>
                <a:ext cx="590" cy="384"/>
                <a:chOff x="590" y="0"/>
                <a:chExt cx="590" cy="384"/>
              </a:xfrm>
            </p:grpSpPr>
            <p:sp>
              <p:nvSpPr>
                <p:cNvPr id="149658" name="Rectangle 154"/>
                <p:cNvSpPr>
                  <a:spLocks noChangeArrowheads="1"/>
                </p:cNvSpPr>
                <p:nvPr/>
              </p:nvSpPr>
              <p:spPr bwMode="auto">
                <a:xfrm>
                  <a:off x="633" y="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地区</a:t>
                  </a:r>
                </a:p>
                <a:p>
                  <a:pPr algn="just" eaLnBrk="0" hangingPunct="0"/>
                  <a:endParaRPr kumimoji="1" lang="en-US" altLang="zh-CN" sz="1400">
                    <a:latin typeface="Times New Roman" pitchFamily="18" charset="0"/>
                  </a:endParaRPr>
                </a:p>
              </p:txBody>
            </p:sp>
            <p:sp>
              <p:nvSpPr>
                <p:cNvPr id="149659" name="Rectangle 155"/>
                <p:cNvSpPr>
                  <a:spLocks noChangeArrowheads="1"/>
                </p:cNvSpPr>
                <p:nvPr/>
              </p:nvSpPr>
              <p:spPr bwMode="auto">
                <a:xfrm>
                  <a:off x="590" y="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60" name="Group 156"/>
              <p:cNvGrpSpPr>
                <a:grpSpLocks/>
              </p:cNvGrpSpPr>
              <p:nvPr/>
            </p:nvGrpSpPr>
            <p:grpSpPr bwMode="auto">
              <a:xfrm>
                <a:off x="1180" y="0"/>
                <a:ext cx="518" cy="384"/>
                <a:chOff x="1180" y="0"/>
                <a:chExt cx="518" cy="384"/>
              </a:xfrm>
            </p:grpSpPr>
            <p:sp>
              <p:nvSpPr>
                <p:cNvPr id="149661" name="Rectangle 157"/>
                <p:cNvSpPr>
                  <a:spLocks noChangeArrowheads="1"/>
                </p:cNvSpPr>
                <p:nvPr/>
              </p:nvSpPr>
              <p:spPr bwMode="auto">
                <a:xfrm>
                  <a:off x="1223"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销售量</a:t>
                  </a:r>
                </a:p>
                <a:p>
                  <a:pPr algn="just" eaLnBrk="0" hangingPunct="0"/>
                  <a:endParaRPr kumimoji="1" lang="en-US" altLang="zh-CN" sz="1400">
                    <a:latin typeface="Times New Roman" pitchFamily="18" charset="0"/>
                  </a:endParaRPr>
                </a:p>
              </p:txBody>
            </p:sp>
            <p:sp>
              <p:nvSpPr>
                <p:cNvPr id="149662" name="Rectangle 158"/>
                <p:cNvSpPr>
                  <a:spLocks noChangeArrowheads="1"/>
                </p:cNvSpPr>
                <p:nvPr/>
              </p:nvSpPr>
              <p:spPr bwMode="auto">
                <a:xfrm>
                  <a:off x="1180"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63" name="Group 159"/>
              <p:cNvGrpSpPr>
                <a:grpSpLocks/>
              </p:cNvGrpSpPr>
              <p:nvPr/>
            </p:nvGrpSpPr>
            <p:grpSpPr bwMode="auto">
              <a:xfrm>
                <a:off x="0" y="384"/>
                <a:ext cx="590" cy="384"/>
                <a:chOff x="0" y="384"/>
                <a:chExt cx="590" cy="384"/>
              </a:xfrm>
            </p:grpSpPr>
            <p:sp>
              <p:nvSpPr>
                <p:cNvPr id="149664" name="Rectangle 160"/>
                <p:cNvSpPr>
                  <a:spLocks noChangeArrowheads="1"/>
                </p:cNvSpPr>
                <p:nvPr/>
              </p:nvSpPr>
              <p:spPr bwMode="auto">
                <a:xfrm>
                  <a:off x="43" y="38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冰箱</a:t>
                  </a:r>
                </a:p>
                <a:p>
                  <a:pPr algn="just" eaLnBrk="0" hangingPunct="0"/>
                  <a:endParaRPr kumimoji="1" lang="en-US" altLang="zh-CN" sz="1400">
                    <a:latin typeface="Times New Roman" pitchFamily="18" charset="0"/>
                  </a:endParaRPr>
                </a:p>
              </p:txBody>
            </p:sp>
            <p:sp>
              <p:nvSpPr>
                <p:cNvPr id="149665" name="Rectangle 161"/>
                <p:cNvSpPr>
                  <a:spLocks noChangeArrowheads="1"/>
                </p:cNvSpPr>
                <p:nvPr/>
              </p:nvSpPr>
              <p:spPr bwMode="auto">
                <a:xfrm>
                  <a:off x="0" y="38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66" name="Group 162"/>
              <p:cNvGrpSpPr>
                <a:grpSpLocks/>
              </p:cNvGrpSpPr>
              <p:nvPr/>
            </p:nvGrpSpPr>
            <p:grpSpPr bwMode="auto">
              <a:xfrm>
                <a:off x="590" y="384"/>
                <a:ext cx="590" cy="384"/>
                <a:chOff x="590" y="384"/>
                <a:chExt cx="590" cy="384"/>
              </a:xfrm>
            </p:grpSpPr>
            <p:sp>
              <p:nvSpPr>
                <p:cNvPr id="149667" name="Rectangle 163"/>
                <p:cNvSpPr>
                  <a:spLocks noChangeArrowheads="1"/>
                </p:cNvSpPr>
                <p:nvPr/>
              </p:nvSpPr>
              <p:spPr bwMode="auto">
                <a:xfrm>
                  <a:off x="633" y="38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东北</a:t>
                  </a:r>
                </a:p>
                <a:p>
                  <a:pPr algn="just" eaLnBrk="0" hangingPunct="0"/>
                  <a:endParaRPr kumimoji="1" lang="en-US" altLang="zh-CN" sz="1400">
                    <a:latin typeface="Times New Roman" pitchFamily="18" charset="0"/>
                  </a:endParaRPr>
                </a:p>
              </p:txBody>
            </p:sp>
            <p:sp>
              <p:nvSpPr>
                <p:cNvPr id="149668" name="Rectangle 164"/>
                <p:cNvSpPr>
                  <a:spLocks noChangeArrowheads="1"/>
                </p:cNvSpPr>
                <p:nvPr/>
              </p:nvSpPr>
              <p:spPr bwMode="auto">
                <a:xfrm>
                  <a:off x="590" y="38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69" name="Group 165"/>
              <p:cNvGrpSpPr>
                <a:grpSpLocks/>
              </p:cNvGrpSpPr>
              <p:nvPr/>
            </p:nvGrpSpPr>
            <p:grpSpPr bwMode="auto">
              <a:xfrm>
                <a:off x="1180" y="384"/>
                <a:ext cx="518" cy="384"/>
                <a:chOff x="1180" y="384"/>
                <a:chExt cx="518" cy="384"/>
              </a:xfrm>
            </p:grpSpPr>
            <p:sp>
              <p:nvSpPr>
                <p:cNvPr id="149670" name="Rectangle 166"/>
                <p:cNvSpPr>
                  <a:spLocks noChangeArrowheads="1"/>
                </p:cNvSpPr>
                <p:nvPr/>
              </p:nvSpPr>
              <p:spPr bwMode="auto">
                <a:xfrm>
                  <a:off x="1223"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50</a:t>
                  </a:r>
                </a:p>
                <a:p>
                  <a:pPr algn="just" eaLnBrk="0" hangingPunct="0"/>
                  <a:endParaRPr kumimoji="1" lang="en-US" altLang="zh-CN" sz="1400">
                    <a:latin typeface="Times New Roman" pitchFamily="18" charset="0"/>
                  </a:endParaRPr>
                </a:p>
              </p:txBody>
            </p:sp>
            <p:sp>
              <p:nvSpPr>
                <p:cNvPr id="149671" name="Rectangle 167"/>
                <p:cNvSpPr>
                  <a:spLocks noChangeArrowheads="1"/>
                </p:cNvSpPr>
                <p:nvPr/>
              </p:nvSpPr>
              <p:spPr bwMode="auto">
                <a:xfrm>
                  <a:off x="1180"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72" name="Group 168"/>
              <p:cNvGrpSpPr>
                <a:grpSpLocks/>
              </p:cNvGrpSpPr>
              <p:nvPr/>
            </p:nvGrpSpPr>
            <p:grpSpPr bwMode="auto">
              <a:xfrm>
                <a:off x="0" y="768"/>
                <a:ext cx="590" cy="384"/>
                <a:chOff x="0" y="768"/>
                <a:chExt cx="590" cy="384"/>
              </a:xfrm>
            </p:grpSpPr>
            <p:sp>
              <p:nvSpPr>
                <p:cNvPr id="149673" name="Rectangle 169"/>
                <p:cNvSpPr>
                  <a:spLocks noChangeArrowheads="1"/>
                </p:cNvSpPr>
                <p:nvPr/>
              </p:nvSpPr>
              <p:spPr bwMode="auto">
                <a:xfrm>
                  <a:off x="43" y="76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冰箱</a:t>
                  </a:r>
                </a:p>
                <a:p>
                  <a:pPr algn="just" eaLnBrk="0" hangingPunct="0"/>
                  <a:endParaRPr kumimoji="1" lang="en-US" altLang="zh-CN" sz="1400">
                    <a:latin typeface="Times New Roman" pitchFamily="18" charset="0"/>
                  </a:endParaRPr>
                </a:p>
              </p:txBody>
            </p:sp>
            <p:sp>
              <p:nvSpPr>
                <p:cNvPr id="149674" name="Rectangle 170"/>
                <p:cNvSpPr>
                  <a:spLocks noChangeArrowheads="1"/>
                </p:cNvSpPr>
                <p:nvPr/>
              </p:nvSpPr>
              <p:spPr bwMode="auto">
                <a:xfrm>
                  <a:off x="0" y="76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75" name="Group 171"/>
              <p:cNvGrpSpPr>
                <a:grpSpLocks/>
              </p:cNvGrpSpPr>
              <p:nvPr/>
            </p:nvGrpSpPr>
            <p:grpSpPr bwMode="auto">
              <a:xfrm>
                <a:off x="590" y="768"/>
                <a:ext cx="590" cy="384"/>
                <a:chOff x="590" y="768"/>
                <a:chExt cx="590" cy="384"/>
              </a:xfrm>
            </p:grpSpPr>
            <p:sp>
              <p:nvSpPr>
                <p:cNvPr id="149676" name="Rectangle 172"/>
                <p:cNvSpPr>
                  <a:spLocks noChangeArrowheads="1"/>
                </p:cNvSpPr>
                <p:nvPr/>
              </p:nvSpPr>
              <p:spPr bwMode="auto">
                <a:xfrm>
                  <a:off x="633" y="76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西北</a:t>
                  </a:r>
                </a:p>
                <a:p>
                  <a:pPr algn="just" eaLnBrk="0" hangingPunct="0"/>
                  <a:endParaRPr kumimoji="1" lang="en-US" altLang="zh-CN" sz="1400">
                    <a:latin typeface="Times New Roman" pitchFamily="18" charset="0"/>
                  </a:endParaRPr>
                </a:p>
              </p:txBody>
            </p:sp>
            <p:sp>
              <p:nvSpPr>
                <p:cNvPr id="149677" name="Rectangle 173"/>
                <p:cNvSpPr>
                  <a:spLocks noChangeArrowheads="1"/>
                </p:cNvSpPr>
                <p:nvPr/>
              </p:nvSpPr>
              <p:spPr bwMode="auto">
                <a:xfrm>
                  <a:off x="590" y="76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78" name="Group 174"/>
              <p:cNvGrpSpPr>
                <a:grpSpLocks/>
              </p:cNvGrpSpPr>
              <p:nvPr/>
            </p:nvGrpSpPr>
            <p:grpSpPr bwMode="auto">
              <a:xfrm>
                <a:off x="1180" y="768"/>
                <a:ext cx="518" cy="384"/>
                <a:chOff x="1180" y="768"/>
                <a:chExt cx="518" cy="384"/>
              </a:xfrm>
            </p:grpSpPr>
            <p:sp>
              <p:nvSpPr>
                <p:cNvPr id="149679" name="Rectangle 175"/>
                <p:cNvSpPr>
                  <a:spLocks noChangeArrowheads="1"/>
                </p:cNvSpPr>
                <p:nvPr/>
              </p:nvSpPr>
              <p:spPr bwMode="auto">
                <a:xfrm>
                  <a:off x="1223"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60</a:t>
                  </a:r>
                </a:p>
                <a:p>
                  <a:pPr algn="just" eaLnBrk="0" hangingPunct="0"/>
                  <a:endParaRPr kumimoji="1" lang="en-US" altLang="zh-CN" sz="1400">
                    <a:latin typeface="Times New Roman" pitchFamily="18" charset="0"/>
                  </a:endParaRPr>
                </a:p>
              </p:txBody>
            </p:sp>
            <p:sp>
              <p:nvSpPr>
                <p:cNvPr id="149680" name="Rectangle 176"/>
                <p:cNvSpPr>
                  <a:spLocks noChangeArrowheads="1"/>
                </p:cNvSpPr>
                <p:nvPr/>
              </p:nvSpPr>
              <p:spPr bwMode="auto">
                <a:xfrm>
                  <a:off x="1180"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81" name="Group 177"/>
              <p:cNvGrpSpPr>
                <a:grpSpLocks/>
              </p:cNvGrpSpPr>
              <p:nvPr/>
            </p:nvGrpSpPr>
            <p:grpSpPr bwMode="auto">
              <a:xfrm>
                <a:off x="0" y="1152"/>
                <a:ext cx="590" cy="384"/>
                <a:chOff x="0" y="1152"/>
                <a:chExt cx="590" cy="384"/>
              </a:xfrm>
            </p:grpSpPr>
            <p:sp>
              <p:nvSpPr>
                <p:cNvPr id="149682" name="Rectangle 178"/>
                <p:cNvSpPr>
                  <a:spLocks noChangeArrowheads="1"/>
                </p:cNvSpPr>
                <p:nvPr/>
              </p:nvSpPr>
              <p:spPr bwMode="auto">
                <a:xfrm>
                  <a:off x="43" y="115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冰箱</a:t>
                  </a:r>
                </a:p>
                <a:p>
                  <a:pPr algn="just" eaLnBrk="0" hangingPunct="0"/>
                  <a:endParaRPr kumimoji="1" lang="en-US" altLang="zh-CN" sz="1400">
                    <a:latin typeface="Times New Roman" pitchFamily="18" charset="0"/>
                  </a:endParaRPr>
                </a:p>
              </p:txBody>
            </p:sp>
            <p:sp>
              <p:nvSpPr>
                <p:cNvPr id="149683" name="Rectangle 179"/>
                <p:cNvSpPr>
                  <a:spLocks noChangeArrowheads="1"/>
                </p:cNvSpPr>
                <p:nvPr/>
              </p:nvSpPr>
              <p:spPr bwMode="auto">
                <a:xfrm>
                  <a:off x="0" y="115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84" name="Group 180"/>
              <p:cNvGrpSpPr>
                <a:grpSpLocks/>
              </p:cNvGrpSpPr>
              <p:nvPr/>
            </p:nvGrpSpPr>
            <p:grpSpPr bwMode="auto">
              <a:xfrm>
                <a:off x="590" y="1152"/>
                <a:ext cx="590" cy="384"/>
                <a:chOff x="590" y="1152"/>
                <a:chExt cx="590" cy="384"/>
              </a:xfrm>
            </p:grpSpPr>
            <p:sp>
              <p:nvSpPr>
                <p:cNvPr id="149685" name="Rectangle 181"/>
                <p:cNvSpPr>
                  <a:spLocks noChangeArrowheads="1"/>
                </p:cNvSpPr>
                <p:nvPr/>
              </p:nvSpPr>
              <p:spPr bwMode="auto">
                <a:xfrm>
                  <a:off x="633" y="115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华北</a:t>
                  </a:r>
                </a:p>
                <a:p>
                  <a:pPr algn="just" eaLnBrk="0" hangingPunct="0"/>
                  <a:endParaRPr kumimoji="1" lang="en-US" altLang="zh-CN" sz="1400">
                    <a:latin typeface="Times New Roman" pitchFamily="18" charset="0"/>
                  </a:endParaRPr>
                </a:p>
              </p:txBody>
            </p:sp>
            <p:sp>
              <p:nvSpPr>
                <p:cNvPr id="149686" name="Rectangle 182"/>
                <p:cNvSpPr>
                  <a:spLocks noChangeArrowheads="1"/>
                </p:cNvSpPr>
                <p:nvPr/>
              </p:nvSpPr>
              <p:spPr bwMode="auto">
                <a:xfrm>
                  <a:off x="590" y="115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87" name="Group 183"/>
              <p:cNvGrpSpPr>
                <a:grpSpLocks/>
              </p:cNvGrpSpPr>
              <p:nvPr/>
            </p:nvGrpSpPr>
            <p:grpSpPr bwMode="auto">
              <a:xfrm>
                <a:off x="1180" y="1152"/>
                <a:ext cx="518" cy="384"/>
                <a:chOff x="1180" y="1152"/>
                <a:chExt cx="518" cy="384"/>
              </a:xfrm>
            </p:grpSpPr>
            <p:sp>
              <p:nvSpPr>
                <p:cNvPr id="149688" name="Rectangle 184"/>
                <p:cNvSpPr>
                  <a:spLocks noChangeArrowheads="1"/>
                </p:cNvSpPr>
                <p:nvPr/>
              </p:nvSpPr>
              <p:spPr bwMode="auto">
                <a:xfrm>
                  <a:off x="1223"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100</a:t>
                  </a:r>
                </a:p>
                <a:p>
                  <a:pPr algn="just" eaLnBrk="0" hangingPunct="0"/>
                  <a:endParaRPr kumimoji="1" lang="en-US" altLang="zh-CN" sz="1400">
                    <a:latin typeface="Times New Roman" pitchFamily="18" charset="0"/>
                  </a:endParaRPr>
                </a:p>
              </p:txBody>
            </p:sp>
            <p:sp>
              <p:nvSpPr>
                <p:cNvPr id="149689" name="Rectangle 185"/>
                <p:cNvSpPr>
                  <a:spLocks noChangeArrowheads="1"/>
                </p:cNvSpPr>
                <p:nvPr/>
              </p:nvSpPr>
              <p:spPr bwMode="auto">
                <a:xfrm>
                  <a:off x="1180"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90" name="Group 186"/>
              <p:cNvGrpSpPr>
                <a:grpSpLocks/>
              </p:cNvGrpSpPr>
              <p:nvPr/>
            </p:nvGrpSpPr>
            <p:grpSpPr bwMode="auto">
              <a:xfrm>
                <a:off x="0" y="1536"/>
                <a:ext cx="590" cy="384"/>
                <a:chOff x="0" y="1536"/>
                <a:chExt cx="590" cy="384"/>
              </a:xfrm>
            </p:grpSpPr>
            <p:sp>
              <p:nvSpPr>
                <p:cNvPr id="149691" name="Rectangle 187"/>
                <p:cNvSpPr>
                  <a:spLocks noChangeArrowheads="1"/>
                </p:cNvSpPr>
                <p:nvPr/>
              </p:nvSpPr>
              <p:spPr bwMode="auto">
                <a:xfrm>
                  <a:off x="43" y="153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冰箱</a:t>
                  </a:r>
                </a:p>
                <a:p>
                  <a:pPr algn="just" eaLnBrk="0" hangingPunct="0"/>
                  <a:endParaRPr kumimoji="1" lang="en-US" altLang="zh-CN" sz="1400">
                    <a:latin typeface="Times New Roman" pitchFamily="18" charset="0"/>
                  </a:endParaRPr>
                </a:p>
              </p:txBody>
            </p:sp>
            <p:sp>
              <p:nvSpPr>
                <p:cNvPr id="149692" name="Rectangle 188"/>
                <p:cNvSpPr>
                  <a:spLocks noChangeArrowheads="1"/>
                </p:cNvSpPr>
                <p:nvPr/>
              </p:nvSpPr>
              <p:spPr bwMode="auto">
                <a:xfrm>
                  <a:off x="0" y="153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93" name="Group 189"/>
              <p:cNvGrpSpPr>
                <a:grpSpLocks/>
              </p:cNvGrpSpPr>
              <p:nvPr/>
            </p:nvGrpSpPr>
            <p:grpSpPr bwMode="auto">
              <a:xfrm>
                <a:off x="590" y="1536"/>
                <a:ext cx="590" cy="384"/>
                <a:chOff x="590" y="1536"/>
                <a:chExt cx="590" cy="384"/>
              </a:xfrm>
            </p:grpSpPr>
            <p:sp>
              <p:nvSpPr>
                <p:cNvPr id="149694" name="Rectangle 190"/>
                <p:cNvSpPr>
                  <a:spLocks noChangeArrowheads="1"/>
                </p:cNvSpPr>
                <p:nvPr/>
              </p:nvSpPr>
              <p:spPr bwMode="auto">
                <a:xfrm>
                  <a:off x="633" y="153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总和</a:t>
                  </a:r>
                </a:p>
                <a:p>
                  <a:pPr algn="just" eaLnBrk="0" hangingPunct="0"/>
                  <a:endParaRPr kumimoji="1" lang="en-US" altLang="zh-CN" sz="1400">
                    <a:latin typeface="Times New Roman" pitchFamily="18" charset="0"/>
                  </a:endParaRPr>
                </a:p>
              </p:txBody>
            </p:sp>
            <p:sp>
              <p:nvSpPr>
                <p:cNvPr id="149695" name="Rectangle 191"/>
                <p:cNvSpPr>
                  <a:spLocks noChangeArrowheads="1"/>
                </p:cNvSpPr>
                <p:nvPr/>
              </p:nvSpPr>
              <p:spPr bwMode="auto">
                <a:xfrm>
                  <a:off x="590" y="153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96" name="Group 192"/>
              <p:cNvGrpSpPr>
                <a:grpSpLocks/>
              </p:cNvGrpSpPr>
              <p:nvPr/>
            </p:nvGrpSpPr>
            <p:grpSpPr bwMode="auto">
              <a:xfrm>
                <a:off x="1180" y="1536"/>
                <a:ext cx="518" cy="384"/>
                <a:chOff x="1180" y="1536"/>
                <a:chExt cx="518" cy="384"/>
              </a:xfrm>
            </p:grpSpPr>
            <p:sp>
              <p:nvSpPr>
                <p:cNvPr id="149697" name="Rectangle 193"/>
                <p:cNvSpPr>
                  <a:spLocks noChangeArrowheads="1"/>
                </p:cNvSpPr>
                <p:nvPr/>
              </p:nvSpPr>
              <p:spPr bwMode="auto">
                <a:xfrm>
                  <a:off x="1223"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210</a:t>
                  </a:r>
                </a:p>
                <a:p>
                  <a:pPr algn="just" eaLnBrk="0" hangingPunct="0"/>
                  <a:endParaRPr kumimoji="1" lang="en-US" altLang="zh-CN" sz="1400">
                    <a:latin typeface="Times New Roman" pitchFamily="18" charset="0"/>
                  </a:endParaRPr>
                </a:p>
              </p:txBody>
            </p:sp>
            <p:sp>
              <p:nvSpPr>
                <p:cNvPr id="149698" name="Rectangle 194"/>
                <p:cNvSpPr>
                  <a:spLocks noChangeArrowheads="1"/>
                </p:cNvSpPr>
                <p:nvPr/>
              </p:nvSpPr>
              <p:spPr bwMode="auto">
                <a:xfrm>
                  <a:off x="1180" y="153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699" name="Group 195"/>
              <p:cNvGrpSpPr>
                <a:grpSpLocks/>
              </p:cNvGrpSpPr>
              <p:nvPr/>
            </p:nvGrpSpPr>
            <p:grpSpPr bwMode="auto">
              <a:xfrm>
                <a:off x="0" y="1920"/>
                <a:ext cx="590" cy="384"/>
                <a:chOff x="0" y="1920"/>
                <a:chExt cx="590" cy="384"/>
              </a:xfrm>
            </p:grpSpPr>
            <p:sp>
              <p:nvSpPr>
                <p:cNvPr id="149700" name="Rectangle 196"/>
                <p:cNvSpPr>
                  <a:spLocks noChangeArrowheads="1"/>
                </p:cNvSpPr>
                <p:nvPr/>
              </p:nvSpPr>
              <p:spPr bwMode="auto">
                <a:xfrm>
                  <a:off x="43" y="192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彩电</a:t>
                  </a:r>
                </a:p>
                <a:p>
                  <a:pPr algn="just" eaLnBrk="0" hangingPunct="0"/>
                  <a:endParaRPr kumimoji="1" lang="en-US" altLang="zh-CN" sz="1400">
                    <a:latin typeface="Times New Roman" pitchFamily="18" charset="0"/>
                  </a:endParaRPr>
                </a:p>
              </p:txBody>
            </p:sp>
            <p:sp>
              <p:nvSpPr>
                <p:cNvPr id="149701" name="Rectangle 197"/>
                <p:cNvSpPr>
                  <a:spLocks noChangeArrowheads="1"/>
                </p:cNvSpPr>
                <p:nvPr/>
              </p:nvSpPr>
              <p:spPr bwMode="auto">
                <a:xfrm>
                  <a:off x="0" y="192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02" name="Group 198"/>
              <p:cNvGrpSpPr>
                <a:grpSpLocks/>
              </p:cNvGrpSpPr>
              <p:nvPr/>
            </p:nvGrpSpPr>
            <p:grpSpPr bwMode="auto">
              <a:xfrm>
                <a:off x="590" y="1920"/>
                <a:ext cx="590" cy="384"/>
                <a:chOff x="590" y="1920"/>
                <a:chExt cx="590" cy="384"/>
              </a:xfrm>
            </p:grpSpPr>
            <p:sp>
              <p:nvSpPr>
                <p:cNvPr id="149703" name="Rectangle 199"/>
                <p:cNvSpPr>
                  <a:spLocks noChangeArrowheads="1"/>
                </p:cNvSpPr>
                <p:nvPr/>
              </p:nvSpPr>
              <p:spPr bwMode="auto">
                <a:xfrm>
                  <a:off x="633" y="192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东北</a:t>
                  </a:r>
                </a:p>
                <a:p>
                  <a:pPr algn="just" eaLnBrk="0" hangingPunct="0"/>
                  <a:endParaRPr kumimoji="1" lang="en-US" altLang="zh-CN" sz="1400">
                    <a:latin typeface="Times New Roman" pitchFamily="18" charset="0"/>
                  </a:endParaRPr>
                </a:p>
              </p:txBody>
            </p:sp>
            <p:sp>
              <p:nvSpPr>
                <p:cNvPr id="149704" name="Rectangle 200"/>
                <p:cNvSpPr>
                  <a:spLocks noChangeArrowheads="1"/>
                </p:cNvSpPr>
                <p:nvPr/>
              </p:nvSpPr>
              <p:spPr bwMode="auto">
                <a:xfrm>
                  <a:off x="590" y="192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05" name="Group 201"/>
              <p:cNvGrpSpPr>
                <a:grpSpLocks/>
              </p:cNvGrpSpPr>
              <p:nvPr/>
            </p:nvGrpSpPr>
            <p:grpSpPr bwMode="auto">
              <a:xfrm>
                <a:off x="1180" y="1920"/>
                <a:ext cx="518" cy="384"/>
                <a:chOff x="1180" y="1920"/>
                <a:chExt cx="518" cy="384"/>
              </a:xfrm>
            </p:grpSpPr>
            <p:sp>
              <p:nvSpPr>
                <p:cNvPr id="149706" name="Rectangle 202"/>
                <p:cNvSpPr>
                  <a:spLocks noChangeArrowheads="1"/>
                </p:cNvSpPr>
                <p:nvPr/>
              </p:nvSpPr>
              <p:spPr bwMode="auto">
                <a:xfrm>
                  <a:off x="1223" y="192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40</a:t>
                  </a:r>
                </a:p>
                <a:p>
                  <a:pPr algn="just" eaLnBrk="0" hangingPunct="0"/>
                  <a:endParaRPr kumimoji="1" lang="en-US" altLang="zh-CN" sz="1400">
                    <a:latin typeface="Times New Roman" pitchFamily="18" charset="0"/>
                  </a:endParaRPr>
                </a:p>
              </p:txBody>
            </p:sp>
            <p:sp>
              <p:nvSpPr>
                <p:cNvPr id="149707" name="Rectangle 203"/>
                <p:cNvSpPr>
                  <a:spLocks noChangeArrowheads="1"/>
                </p:cNvSpPr>
                <p:nvPr/>
              </p:nvSpPr>
              <p:spPr bwMode="auto">
                <a:xfrm>
                  <a:off x="1180" y="192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08" name="Group 204"/>
              <p:cNvGrpSpPr>
                <a:grpSpLocks/>
              </p:cNvGrpSpPr>
              <p:nvPr/>
            </p:nvGrpSpPr>
            <p:grpSpPr bwMode="auto">
              <a:xfrm>
                <a:off x="0" y="2304"/>
                <a:ext cx="590" cy="384"/>
                <a:chOff x="0" y="2304"/>
                <a:chExt cx="590" cy="384"/>
              </a:xfrm>
            </p:grpSpPr>
            <p:sp>
              <p:nvSpPr>
                <p:cNvPr id="149709" name="Rectangle 205"/>
                <p:cNvSpPr>
                  <a:spLocks noChangeArrowheads="1"/>
                </p:cNvSpPr>
                <p:nvPr/>
              </p:nvSpPr>
              <p:spPr bwMode="auto">
                <a:xfrm>
                  <a:off x="43" y="230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彩电</a:t>
                  </a:r>
                </a:p>
                <a:p>
                  <a:pPr algn="just" eaLnBrk="0" hangingPunct="0"/>
                  <a:endParaRPr kumimoji="1" lang="en-US" altLang="zh-CN" sz="1400">
                    <a:latin typeface="Times New Roman" pitchFamily="18" charset="0"/>
                  </a:endParaRPr>
                </a:p>
              </p:txBody>
            </p:sp>
            <p:sp>
              <p:nvSpPr>
                <p:cNvPr id="149710" name="Rectangle 206"/>
                <p:cNvSpPr>
                  <a:spLocks noChangeArrowheads="1"/>
                </p:cNvSpPr>
                <p:nvPr/>
              </p:nvSpPr>
              <p:spPr bwMode="auto">
                <a:xfrm>
                  <a:off x="0" y="230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11" name="Group 207"/>
              <p:cNvGrpSpPr>
                <a:grpSpLocks/>
              </p:cNvGrpSpPr>
              <p:nvPr/>
            </p:nvGrpSpPr>
            <p:grpSpPr bwMode="auto">
              <a:xfrm>
                <a:off x="590" y="2304"/>
                <a:ext cx="590" cy="384"/>
                <a:chOff x="590" y="2304"/>
                <a:chExt cx="590" cy="384"/>
              </a:xfrm>
            </p:grpSpPr>
            <p:sp>
              <p:nvSpPr>
                <p:cNvPr id="149712" name="Rectangle 208"/>
                <p:cNvSpPr>
                  <a:spLocks noChangeArrowheads="1"/>
                </p:cNvSpPr>
                <p:nvPr/>
              </p:nvSpPr>
              <p:spPr bwMode="auto">
                <a:xfrm>
                  <a:off x="633" y="230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西北</a:t>
                  </a:r>
                </a:p>
                <a:p>
                  <a:pPr algn="just" eaLnBrk="0" hangingPunct="0"/>
                  <a:endParaRPr kumimoji="1" lang="en-US" altLang="zh-CN" sz="1400">
                    <a:latin typeface="Times New Roman" pitchFamily="18" charset="0"/>
                  </a:endParaRPr>
                </a:p>
              </p:txBody>
            </p:sp>
            <p:sp>
              <p:nvSpPr>
                <p:cNvPr id="149713" name="Rectangle 209"/>
                <p:cNvSpPr>
                  <a:spLocks noChangeArrowheads="1"/>
                </p:cNvSpPr>
                <p:nvPr/>
              </p:nvSpPr>
              <p:spPr bwMode="auto">
                <a:xfrm>
                  <a:off x="590" y="230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14" name="Group 210"/>
              <p:cNvGrpSpPr>
                <a:grpSpLocks/>
              </p:cNvGrpSpPr>
              <p:nvPr/>
            </p:nvGrpSpPr>
            <p:grpSpPr bwMode="auto">
              <a:xfrm>
                <a:off x="1180" y="2304"/>
                <a:ext cx="518" cy="384"/>
                <a:chOff x="1180" y="2304"/>
                <a:chExt cx="518" cy="384"/>
              </a:xfrm>
            </p:grpSpPr>
            <p:sp>
              <p:nvSpPr>
                <p:cNvPr id="149715" name="Rectangle 211"/>
                <p:cNvSpPr>
                  <a:spLocks noChangeArrowheads="1"/>
                </p:cNvSpPr>
                <p:nvPr/>
              </p:nvSpPr>
              <p:spPr bwMode="auto">
                <a:xfrm>
                  <a:off x="1223" y="230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70</a:t>
                  </a:r>
                </a:p>
                <a:p>
                  <a:pPr algn="just" eaLnBrk="0" hangingPunct="0"/>
                  <a:endParaRPr kumimoji="1" lang="en-US" altLang="zh-CN" sz="1400">
                    <a:latin typeface="Times New Roman" pitchFamily="18" charset="0"/>
                  </a:endParaRPr>
                </a:p>
              </p:txBody>
            </p:sp>
            <p:sp>
              <p:nvSpPr>
                <p:cNvPr id="149716" name="Rectangle 212"/>
                <p:cNvSpPr>
                  <a:spLocks noChangeArrowheads="1"/>
                </p:cNvSpPr>
                <p:nvPr/>
              </p:nvSpPr>
              <p:spPr bwMode="auto">
                <a:xfrm>
                  <a:off x="1180" y="230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17" name="Group 213"/>
              <p:cNvGrpSpPr>
                <a:grpSpLocks/>
              </p:cNvGrpSpPr>
              <p:nvPr/>
            </p:nvGrpSpPr>
            <p:grpSpPr bwMode="auto">
              <a:xfrm>
                <a:off x="0" y="2688"/>
                <a:ext cx="590" cy="384"/>
                <a:chOff x="0" y="2688"/>
                <a:chExt cx="590" cy="384"/>
              </a:xfrm>
            </p:grpSpPr>
            <p:sp>
              <p:nvSpPr>
                <p:cNvPr id="149718" name="Rectangle 214"/>
                <p:cNvSpPr>
                  <a:spLocks noChangeArrowheads="1"/>
                </p:cNvSpPr>
                <p:nvPr/>
              </p:nvSpPr>
              <p:spPr bwMode="auto">
                <a:xfrm>
                  <a:off x="43" y="268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彩电</a:t>
                  </a:r>
                </a:p>
                <a:p>
                  <a:pPr algn="just" eaLnBrk="0" hangingPunct="0"/>
                  <a:endParaRPr kumimoji="1" lang="en-US" altLang="zh-CN" sz="1400">
                    <a:latin typeface="Times New Roman" pitchFamily="18" charset="0"/>
                  </a:endParaRPr>
                </a:p>
              </p:txBody>
            </p:sp>
            <p:sp>
              <p:nvSpPr>
                <p:cNvPr id="149719" name="Rectangle 215"/>
                <p:cNvSpPr>
                  <a:spLocks noChangeArrowheads="1"/>
                </p:cNvSpPr>
                <p:nvPr/>
              </p:nvSpPr>
              <p:spPr bwMode="auto">
                <a:xfrm>
                  <a:off x="0" y="268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20" name="Group 216"/>
              <p:cNvGrpSpPr>
                <a:grpSpLocks/>
              </p:cNvGrpSpPr>
              <p:nvPr/>
            </p:nvGrpSpPr>
            <p:grpSpPr bwMode="auto">
              <a:xfrm>
                <a:off x="590" y="2688"/>
                <a:ext cx="590" cy="384"/>
                <a:chOff x="590" y="2688"/>
                <a:chExt cx="590" cy="384"/>
              </a:xfrm>
            </p:grpSpPr>
            <p:sp>
              <p:nvSpPr>
                <p:cNvPr id="149721" name="Rectangle 217"/>
                <p:cNvSpPr>
                  <a:spLocks noChangeArrowheads="1"/>
                </p:cNvSpPr>
                <p:nvPr/>
              </p:nvSpPr>
              <p:spPr bwMode="auto">
                <a:xfrm>
                  <a:off x="633" y="268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华北</a:t>
                  </a:r>
                </a:p>
                <a:p>
                  <a:pPr algn="just" eaLnBrk="0" hangingPunct="0"/>
                  <a:endParaRPr kumimoji="1" lang="en-US" altLang="zh-CN" sz="1400">
                    <a:latin typeface="Times New Roman" pitchFamily="18" charset="0"/>
                  </a:endParaRPr>
                </a:p>
              </p:txBody>
            </p:sp>
            <p:sp>
              <p:nvSpPr>
                <p:cNvPr id="149722" name="Rectangle 218"/>
                <p:cNvSpPr>
                  <a:spLocks noChangeArrowheads="1"/>
                </p:cNvSpPr>
                <p:nvPr/>
              </p:nvSpPr>
              <p:spPr bwMode="auto">
                <a:xfrm>
                  <a:off x="590" y="268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23" name="Group 219"/>
              <p:cNvGrpSpPr>
                <a:grpSpLocks/>
              </p:cNvGrpSpPr>
              <p:nvPr/>
            </p:nvGrpSpPr>
            <p:grpSpPr bwMode="auto">
              <a:xfrm>
                <a:off x="1180" y="2688"/>
                <a:ext cx="518" cy="384"/>
                <a:chOff x="1180" y="2688"/>
                <a:chExt cx="518" cy="384"/>
              </a:xfrm>
            </p:grpSpPr>
            <p:sp>
              <p:nvSpPr>
                <p:cNvPr id="149724" name="Rectangle 220"/>
                <p:cNvSpPr>
                  <a:spLocks noChangeArrowheads="1"/>
                </p:cNvSpPr>
                <p:nvPr/>
              </p:nvSpPr>
              <p:spPr bwMode="auto">
                <a:xfrm>
                  <a:off x="1223" y="268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80</a:t>
                  </a:r>
                </a:p>
                <a:p>
                  <a:pPr algn="just" eaLnBrk="0" hangingPunct="0"/>
                  <a:endParaRPr kumimoji="1" lang="en-US" altLang="zh-CN" sz="1400">
                    <a:latin typeface="Times New Roman" pitchFamily="18" charset="0"/>
                  </a:endParaRPr>
                </a:p>
              </p:txBody>
            </p:sp>
            <p:sp>
              <p:nvSpPr>
                <p:cNvPr id="149725" name="Rectangle 221"/>
                <p:cNvSpPr>
                  <a:spLocks noChangeArrowheads="1"/>
                </p:cNvSpPr>
                <p:nvPr/>
              </p:nvSpPr>
              <p:spPr bwMode="auto">
                <a:xfrm>
                  <a:off x="1180" y="268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26" name="Group 222"/>
              <p:cNvGrpSpPr>
                <a:grpSpLocks/>
              </p:cNvGrpSpPr>
              <p:nvPr/>
            </p:nvGrpSpPr>
            <p:grpSpPr bwMode="auto">
              <a:xfrm>
                <a:off x="0" y="3072"/>
                <a:ext cx="590" cy="384"/>
                <a:chOff x="0" y="3072"/>
                <a:chExt cx="590" cy="384"/>
              </a:xfrm>
            </p:grpSpPr>
            <p:sp>
              <p:nvSpPr>
                <p:cNvPr id="149727" name="Rectangle 223"/>
                <p:cNvSpPr>
                  <a:spLocks noChangeArrowheads="1"/>
                </p:cNvSpPr>
                <p:nvPr/>
              </p:nvSpPr>
              <p:spPr bwMode="auto">
                <a:xfrm>
                  <a:off x="43" y="307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彩电</a:t>
                  </a:r>
                </a:p>
                <a:p>
                  <a:pPr algn="just" eaLnBrk="0" hangingPunct="0"/>
                  <a:endParaRPr kumimoji="1" lang="en-US" altLang="zh-CN" sz="1400">
                    <a:latin typeface="Times New Roman" pitchFamily="18" charset="0"/>
                  </a:endParaRPr>
                </a:p>
              </p:txBody>
            </p:sp>
            <p:sp>
              <p:nvSpPr>
                <p:cNvPr id="149728" name="Rectangle 224"/>
                <p:cNvSpPr>
                  <a:spLocks noChangeArrowheads="1"/>
                </p:cNvSpPr>
                <p:nvPr/>
              </p:nvSpPr>
              <p:spPr bwMode="auto">
                <a:xfrm>
                  <a:off x="0" y="307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29" name="Group 225"/>
              <p:cNvGrpSpPr>
                <a:grpSpLocks/>
              </p:cNvGrpSpPr>
              <p:nvPr/>
            </p:nvGrpSpPr>
            <p:grpSpPr bwMode="auto">
              <a:xfrm>
                <a:off x="590" y="3072"/>
                <a:ext cx="590" cy="384"/>
                <a:chOff x="590" y="3072"/>
                <a:chExt cx="590" cy="384"/>
              </a:xfrm>
            </p:grpSpPr>
            <p:sp>
              <p:nvSpPr>
                <p:cNvPr id="149730" name="Rectangle 226"/>
                <p:cNvSpPr>
                  <a:spLocks noChangeArrowheads="1"/>
                </p:cNvSpPr>
                <p:nvPr/>
              </p:nvSpPr>
              <p:spPr bwMode="auto">
                <a:xfrm>
                  <a:off x="633" y="307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总和</a:t>
                  </a:r>
                </a:p>
                <a:p>
                  <a:pPr algn="just" eaLnBrk="0" hangingPunct="0"/>
                  <a:endParaRPr kumimoji="1" lang="en-US" altLang="zh-CN" sz="1400">
                    <a:latin typeface="Times New Roman" pitchFamily="18" charset="0"/>
                  </a:endParaRPr>
                </a:p>
              </p:txBody>
            </p:sp>
            <p:sp>
              <p:nvSpPr>
                <p:cNvPr id="149731" name="Rectangle 227"/>
                <p:cNvSpPr>
                  <a:spLocks noChangeArrowheads="1"/>
                </p:cNvSpPr>
                <p:nvPr/>
              </p:nvSpPr>
              <p:spPr bwMode="auto">
                <a:xfrm>
                  <a:off x="590" y="307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32" name="Group 228"/>
              <p:cNvGrpSpPr>
                <a:grpSpLocks/>
              </p:cNvGrpSpPr>
              <p:nvPr/>
            </p:nvGrpSpPr>
            <p:grpSpPr bwMode="auto">
              <a:xfrm>
                <a:off x="1180" y="3072"/>
                <a:ext cx="518" cy="384"/>
                <a:chOff x="1180" y="3072"/>
                <a:chExt cx="518" cy="384"/>
              </a:xfrm>
            </p:grpSpPr>
            <p:sp>
              <p:nvSpPr>
                <p:cNvPr id="149733" name="Rectangle 229"/>
                <p:cNvSpPr>
                  <a:spLocks noChangeArrowheads="1"/>
                </p:cNvSpPr>
                <p:nvPr/>
              </p:nvSpPr>
              <p:spPr bwMode="auto">
                <a:xfrm>
                  <a:off x="1223" y="307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190</a:t>
                  </a:r>
                </a:p>
                <a:p>
                  <a:pPr algn="just" eaLnBrk="0" hangingPunct="0"/>
                  <a:endParaRPr kumimoji="1" lang="en-US" altLang="zh-CN" sz="1400">
                    <a:latin typeface="Times New Roman" pitchFamily="18" charset="0"/>
                  </a:endParaRPr>
                </a:p>
              </p:txBody>
            </p:sp>
            <p:sp>
              <p:nvSpPr>
                <p:cNvPr id="149734" name="Rectangle 230"/>
                <p:cNvSpPr>
                  <a:spLocks noChangeArrowheads="1"/>
                </p:cNvSpPr>
                <p:nvPr/>
              </p:nvSpPr>
              <p:spPr bwMode="auto">
                <a:xfrm>
                  <a:off x="1180" y="307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35" name="Group 231"/>
              <p:cNvGrpSpPr>
                <a:grpSpLocks/>
              </p:cNvGrpSpPr>
              <p:nvPr/>
            </p:nvGrpSpPr>
            <p:grpSpPr bwMode="auto">
              <a:xfrm>
                <a:off x="0" y="3456"/>
                <a:ext cx="590" cy="384"/>
                <a:chOff x="0" y="3456"/>
                <a:chExt cx="590" cy="384"/>
              </a:xfrm>
            </p:grpSpPr>
            <p:sp>
              <p:nvSpPr>
                <p:cNvPr id="149736" name="Rectangle 232"/>
                <p:cNvSpPr>
                  <a:spLocks noChangeArrowheads="1"/>
                </p:cNvSpPr>
                <p:nvPr/>
              </p:nvSpPr>
              <p:spPr bwMode="auto">
                <a:xfrm>
                  <a:off x="43" y="345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空调</a:t>
                  </a:r>
                </a:p>
                <a:p>
                  <a:pPr algn="just" eaLnBrk="0" hangingPunct="0"/>
                  <a:endParaRPr kumimoji="1" lang="en-US" altLang="zh-CN" sz="1400">
                    <a:latin typeface="Times New Roman" pitchFamily="18" charset="0"/>
                  </a:endParaRPr>
                </a:p>
              </p:txBody>
            </p:sp>
            <p:sp>
              <p:nvSpPr>
                <p:cNvPr id="149737" name="Rectangle 233"/>
                <p:cNvSpPr>
                  <a:spLocks noChangeArrowheads="1"/>
                </p:cNvSpPr>
                <p:nvPr/>
              </p:nvSpPr>
              <p:spPr bwMode="auto">
                <a:xfrm>
                  <a:off x="0" y="345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38" name="Group 234"/>
              <p:cNvGrpSpPr>
                <a:grpSpLocks/>
              </p:cNvGrpSpPr>
              <p:nvPr/>
            </p:nvGrpSpPr>
            <p:grpSpPr bwMode="auto">
              <a:xfrm>
                <a:off x="590" y="3456"/>
                <a:ext cx="590" cy="384"/>
                <a:chOff x="590" y="3456"/>
                <a:chExt cx="590" cy="384"/>
              </a:xfrm>
            </p:grpSpPr>
            <p:sp>
              <p:nvSpPr>
                <p:cNvPr id="149739" name="Rectangle 235"/>
                <p:cNvSpPr>
                  <a:spLocks noChangeArrowheads="1"/>
                </p:cNvSpPr>
                <p:nvPr/>
              </p:nvSpPr>
              <p:spPr bwMode="auto">
                <a:xfrm>
                  <a:off x="633" y="345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东北</a:t>
                  </a:r>
                </a:p>
                <a:p>
                  <a:pPr algn="just" eaLnBrk="0" hangingPunct="0"/>
                  <a:endParaRPr kumimoji="1" lang="en-US" altLang="zh-CN" sz="1400">
                    <a:latin typeface="Times New Roman" pitchFamily="18" charset="0"/>
                  </a:endParaRPr>
                </a:p>
              </p:txBody>
            </p:sp>
            <p:sp>
              <p:nvSpPr>
                <p:cNvPr id="149740" name="Rectangle 236"/>
                <p:cNvSpPr>
                  <a:spLocks noChangeArrowheads="1"/>
                </p:cNvSpPr>
                <p:nvPr/>
              </p:nvSpPr>
              <p:spPr bwMode="auto">
                <a:xfrm>
                  <a:off x="590" y="345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41" name="Group 237"/>
              <p:cNvGrpSpPr>
                <a:grpSpLocks/>
              </p:cNvGrpSpPr>
              <p:nvPr/>
            </p:nvGrpSpPr>
            <p:grpSpPr bwMode="auto">
              <a:xfrm>
                <a:off x="1180" y="3456"/>
                <a:ext cx="518" cy="384"/>
                <a:chOff x="1180" y="3456"/>
                <a:chExt cx="518" cy="384"/>
              </a:xfrm>
            </p:grpSpPr>
            <p:sp>
              <p:nvSpPr>
                <p:cNvPr id="149742" name="Rectangle 238"/>
                <p:cNvSpPr>
                  <a:spLocks noChangeArrowheads="1"/>
                </p:cNvSpPr>
                <p:nvPr/>
              </p:nvSpPr>
              <p:spPr bwMode="auto">
                <a:xfrm>
                  <a:off x="1223" y="345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90</a:t>
                  </a:r>
                </a:p>
                <a:p>
                  <a:pPr algn="just" eaLnBrk="0" hangingPunct="0"/>
                  <a:endParaRPr kumimoji="1" lang="en-US" altLang="zh-CN" sz="1400">
                    <a:latin typeface="Times New Roman" pitchFamily="18" charset="0"/>
                  </a:endParaRPr>
                </a:p>
              </p:txBody>
            </p:sp>
            <p:sp>
              <p:nvSpPr>
                <p:cNvPr id="149743" name="Rectangle 239"/>
                <p:cNvSpPr>
                  <a:spLocks noChangeArrowheads="1"/>
                </p:cNvSpPr>
                <p:nvPr/>
              </p:nvSpPr>
              <p:spPr bwMode="auto">
                <a:xfrm>
                  <a:off x="1180" y="345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44" name="Group 240"/>
              <p:cNvGrpSpPr>
                <a:grpSpLocks/>
              </p:cNvGrpSpPr>
              <p:nvPr/>
            </p:nvGrpSpPr>
            <p:grpSpPr bwMode="auto">
              <a:xfrm>
                <a:off x="0" y="3840"/>
                <a:ext cx="590" cy="384"/>
                <a:chOff x="0" y="3840"/>
                <a:chExt cx="590" cy="384"/>
              </a:xfrm>
            </p:grpSpPr>
            <p:sp>
              <p:nvSpPr>
                <p:cNvPr id="149745" name="Rectangle 241"/>
                <p:cNvSpPr>
                  <a:spLocks noChangeArrowheads="1"/>
                </p:cNvSpPr>
                <p:nvPr/>
              </p:nvSpPr>
              <p:spPr bwMode="auto">
                <a:xfrm>
                  <a:off x="43" y="384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空调</a:t>
                  </a:r>
                </a:p>
                <a:p>
                  <a:pPr algn="just" eaLnBrk="0" hangingPunct="0"/>
                  <a:endParaRPr kumimoji="1" lang="en-US" altLang="zh-CN" sz="1400">
                    <a:latin typeface="Times New Roman" pitchFamily="18" charset="0"/>
                  </a:endParaRPr>
                </a:p>
              </p:txBody>
            </p:sp>
            <p:sp>
              <p:nvSpPr>
                <p:cNvPr id="149746" name="Rectangle 242"/>
                <p:cNvSpPr>
                  <a:spLocks noChangeArrowheads="1"/>
                </p:cNvSpPr>
                <p:nvPr/>
              </p:nvSpPr>
              <p:spPr bwMode="auto">
                <a:xfrm>
                  <a:off x="0" y="384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47" name="Group 243"/>
              <p:cNvGrpSpPr>
                <a:grpSpLocks/>
              </p:cNvGrpSpPr>
              <p:nvPr/>
            </p:nvGrpSpPr>
            <p:grpSpPr bwMode="auto">
              <a:xfrm>
                <a:off x="590" y="3840"/>
                <a:ext cx="590" cy="384"/>
                <a:chOff x="590" y="3840"/>
                <a:chExt cx="590" cy="384"/>
              </a:xfrm>
            </p:grpSpPr>
            <p:sp>
              <p:nvSpPr>
                <p:cNvPr id="149748" name="Rectangle 244"/>
                <p:cNvSpPr>
                  <a:spLocks noChangeArrowheads="1"/>
                </p:cNvSpPr>
                <p:nvPr/>
              </p:nvSpPr>
              <p:spPr bwMode="auto">
                <a:xfrm>
                  <a:off x="633" y="384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西北</a:t>
                  </a:r>
                </a:p>
                <a:p>
                  <a:pPr algn="just" eaLnBrk="0" hangingPunct="0"/>
                  <a:endParaRPr kumimoji="1" lang="en-US" altLang="zh-CN" sz="1400">
                    <a:latin typeface="Times New Roman" pitchFamily="18" charset="0"/>
                  </a:endParaRPr>
                </a:p>
              </p:txBody>
            </p:sp>
            <p:sp>
              <p:nvSpPr>
                <p:cNvPr id="149749" name="Rectangle 245"/>
                <p:cNvSpPr>
                  <a:spLocks noChangeArrowheads="1"/>
                </p:cNvSpPr>
                <p:nvPr/>
              </p:nvSpPr>
              <p:spPr bwMode="auto">
                <a:xfrm>
                  <a:off x="590" y="384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50" name="Group 246"/>
              <p:cNvGrpSpPr>
                <a:grpSpLocks/>
              </p:cNvGrpSpPr>
              <p:nvPr/>
            </p:nvGrpSpPr>
            <p:grpSpPr bwMode="auto">
              <a:xfrm>
                <a:off x="1180" y="3840"/>
                <a:ext cx="518" cy="384"/>
                <a:chOff x="1180" y="3840"/>
                <a:chExt cx="518" cy="384"/>
              </a:xfrm>
            </p:grpSpPr>
            <p:sp>
              <p:nvSpPr>
                <p:cNvPr id="149751" name="Rectangle 247"/>
                <p:cNvSpPr>
                  <a:spLocks noChangeArrowheads="1"/>
                </p:cNvSpPr>
                <p:nvPr/>
              </p:nvSpPr>
              <p:spPr bwMode="auto">
                <a:xfrm>
                  <a:off x="1223" y="384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120</a:t>
                  </a:r>
                </a:p>
                <a:p>
                  <a:pPr algn="just" eaLnBrk="0" hangingPunct="0"/>
                  <a:endParaRPr kumimoji="1" lang="en-US" altLang="zh-CN" sz="1400">
                    <a:latin typeface="Times New Roman" pitchFamily="18" charset="0"/>
                  </a:endParaRPr>
                </a:p>
              </p:txBody>
            </p:sp>
            <p:sp>
              <p:nvSpPr>
                <p:cNvPr id="149752" name="Rectangle 248"/>
                <p:cNvSpPr>
                  <a:spLocks noChangeArrowheads="1"/>
                </p:cNvSpPr>
                <p:nvPr/>
              </p:nvSpPr>
              <p:spPr bwMode="auto">
                <a:xfrm>
                  <a:off x="1180" y="384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53" name="Group 249"/>
              <p:cNvGrpSpPr>
                <a:grpSpLocks/>
              </p:cNvGrpSpPr>
              <p:nvPr/>
            </p:nvGrpSpPr>
            <p:grpSpPr bwMode="auto">
              <a:xfrm>
                <a:off x="0" y="4224"/>
                <a:ext cx="590" cy="384"/>
                <a:chOff x="0" y="4224"/>
                <a:chExt cx="590" cy="384"/>
              </a:xfrm>
            </p:grpSpPr>
            <p:sp>
              <p:nvSpPr>
                <p:cNvPr id="149754" name="Rectangle 250"/>
                <p:cNvSpPr>
                  <a:spLocks noChangeArrowheads="1"/>
                </p:cNvSpPr>
                <p:nvPr/>
              </p:nvSpPr>
              <p:spPr bwMode="auto">
                <a:xfrm>
                  <a:off x="43" y="422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空调</a:t>
                  </a:r>
                </a:p>
                <a:p>
                  <a:pPr algn="just" eaLnBrk="0" hangingPunct="0"/>
                  <a:endParaRPr kumimoji="1" lang="en-US" altLang="zh-CN" sz="1400">
                    <a:latin typeface="Times New Roman" pitchFamily="18" charset="0"/>
                  </a:endParaRPr>
                </a:p>
              </p:txBody>
            </p:sp>
            <p:sp>
              <p:nvSpPr>
                <p:cNvPr id="149755" name="Rectangle 251"/>
                <p:cNvSpPr>
                  <a:spLocks noChangeArrowheads="1"/>
                </p:cNvSpPr>
                <p:nvPr/>
              </p:nvSpPr>
              <p:spPr bwMode="auto">
                <a:xfrm>
                  <a:off x="0" y="422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56" name="Group 252"/>
              <p:cNvGrpSpPr>
                <a:grpSpLocks/>
              </p:cNvGrpSpPr>
              <p:nvPr/>
            </p:nvGrpSpPr>
            <p:grpSpPr bwMode="auto">
              <a:xfrm>
                <a:off x="590" y="4224"/>
                <a:ext cx="590" cy="384"/>
                <a:chOff x="590" y="4224"/>
                <a:chExt cx="590" cy="384"/>
              </a:xfrm>
            </p:grpSpPr>
            <p:sp>
              <p:nvSpPr>
                <p:cNvPr id="149757" name="Rectangle 253"/>
                <p:cNvSpPr>
                  <a:spLocks noChangeArrowheads="1"/>
                </p:cNvSpPr>
                <p:nvPr/>
              </p:nvSpPr>
              <p:spPr bwMode="auto">
                <a:xfrm>
                  <a:off x="633" y="422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华北</a:t>
                  </a:r>
                </a:p>
                <a:p>
                  <a:pPr algn="just" eaLnBrk="0" hangingPunct="0"/>
                  <a:endParaRPr kumimoji="1" lang="en-US" altLang="zh-CN" sz="1400">
                    <a:latin typeface="Times New Roman" pitchFamily="18" charset="0"/>
                  </a:endParaRPr>
                </a:p>
              </p:txBody>
            </p:sp>
            <p:sp>
              <p:nvSpPr>
                <p:cNvPr id="149758" name="Rectangle 254"/>
                <p:cNvSpPr>
                  <a:spLocks noChangeArrowheads="1"/>
                </p:cNvSpPr>
                <p:nvPr/>
              </p:nvSpPr>
              <p:spPr bwMode="auto">
                <a:xfrm>
                  <a:off x="590" y="422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59" name="Group 255"/>
              <p:cNvGrpSpPr>
                <a:grpSpLocks/>
              </p:cNvGrpSpPr>
              <p:nvPr/>
            </p:nvGrpSpPr>
            <p:grpSpPr bwMode="auto">
              <a:xfrm>
                <a:off x="1180" y="4224"/>
                <a:ext cx="518" cy="384"/>
                <a:chOff x="1180" y="4224"/>
                <a:chExt cx="518" cy="384"/>
              </a:xfrm>
            </p:grpSpPr>
            <p:sp>
              <p:nvSpPr>
                <p:cNvPr id="149760" name="Rectangle 256"/>
                <p:cNvSpPr>
                  <a:spLocks noChangeArrowheads="1"/>
                </p:cNvSpPr>
                <p:nvPr/>
              </p:nvSpPr>
              <p:spPr bwMode="auto">
                <a:xfrm>
                  <a:off x="1223" y="422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140</a:t>
                  </a:r>
                </a:p>
                <a:p>
                  <a:pPr algn="just" eaLnBrk="0" hangingPunct="0"/>
                  <a:endParaRPr kumimoji="1" lang="en-US" altLang="zh-CN" sz="1400">
                    <a:latin typeface="Times New Roman" pitchFamily="18" charset="0"/>
                  </a:endParaRPr>
                </a:p>
              </p:txBody>
            </p:sp>
            <p:sp>
              <p:nvSpPr>
                <p:cNvPr id="149761" name="Rectangle 257"/>
                <p:cNvSpPr>
                  <a:spLocks noChangeArrowheads="1"/>
                </p:cNvSpPr>
                <p:nvPr/>
              </p:nvSpPr>
              <p:spPr bwMode="auto">
                <a:xfrm>
                  <a:off x="1180" y="422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62" name="Group 258"/>
              <p:cNvGrpSpPr>
                <a:grpSpLocks/>
              </p:cNvGrpSpPr>
              <p:nvPr/>
            </p:nvGrpSpPr>
            <p:grpSpPr bwMode="auto">
              <a:xfrm>
                <a:off x="0" y="4608"/>
                <a:ext cx="590" cy="384"/>
                <a:chOff x="0" y="4608"/>
                <a:chExt cx="590" cy="384"/>
              </a:xfrm>
            </p:grpSpPr>
            <p:sp>
              <p:nvSpPr>
                <p:cNvPr id="149763" name="Rectangle 259"/>
                <p:cNvSpPr>
                  <a:spLocks noChangeArrowheads="1"/>
                </p:cNvSpPr>
                <p:nvPr/>
              </p:nvSpPr>
              <p:spPr bwMode="auto">
                <a:xfrm>
                  <a:off x="43" y="460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空调</a:t>
                  </a:r>
                </a:p>
                <a:p>
                  <a:pPr algn="just" eaLnBrk="0" hangingPunct="0"/>
                  <a:endParaRPr kumimoji="1" lang="en-US" altLang="zh-CN" sz="1400">
                    <a:latin typeface="Times New Roman" pitchFamily="18" charset="0"/>
                  </a:endParaRPr>
                </a:p>
              </p:txBody>
            </p:sp>
            <p:sp>
              <p:nvSpPr>
                <p:cNvPr id="149764" name="Rectangle 260"/>
                <p:cNvSpPr>
                  <a:spLocks noChangeArrowheads="1"/>
                </p:cNvSpPr>
                <p:nvPr/>
              </p:nvSpPr>
              <p:spPr bwMode="auto">
                <a:xfrm>
                  <a:off x="0" y="460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65" name="Group 261"/>
              <p:cNvGrpSpPr>
                <a:grpSpLocks/>
              </p:cNvGrpSpPr>
              <p:nvPr/>
            </p:nvGrpSpPr>
            <p:grpSpPr bwMode="auto">
              <a:xfrm>
                <a:off x="590" y="4608"/>
                <a:ext cx="590" cy="384"/>
                <a:chOff x="590" y="4608"/>
                <a:chExt cx="590" cy="384"/>
              </a:xfrm>
            </p:grpSpPr>
            <p:sp>
              <p:nvSpPr>
                <p:cNvPr id="149766" name="Rectangle 262"/>
                <p:cNvSpPr>
                  <a:spLocks noChangeArrowheads="1"/>
                </p:cNvSpPr>
                <p:nvPr/>
              </p:nvSpPr>
              <p:spPr bwMode="auto">
                <a:xfrm>
                  <a:off x="633" y="460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总和</a:t>
                  </a:r>
                </a:p>
                <a:p>
                  <a:pPr algn="just" eaLnBrk="0" hangingPunct="0"/>
                  <a:endParaRPr kumimoji="1" lang="en-US" altLang="zh-CN" sz="1400">
                    <a:latin typeface="Times New Roman" pitchFamily="18" charset="0"/>
                  </a:endParaRPr>
                </a:p>
              </p:txBody>
            </p:sp>
            <p:sp>
              <p:nvSpPr>
                <p:cNvPr id="149767" name="Rectangle 263"/>
                <p:cNvSpPr>
                  <a:spLocks noChangeArrowheads="1"/>
                </p:cNvSpPr>
                <p:nvPr/>
              </p:nvSpPr>
              <p:spPr bwMode="auto">
                <a:xfrm>
                  <a:off x="590" y="460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68" name="Group 264"/>
              <p:cNvGrpSpPr>
                <a:grpSpLocks/>
              </p:cNvGrpSpPr>
              <p:nvPr/>
            </p:nvGrpSpPr>
            <p:grpSpPr bwMode="auto">
              <a:xfrm>
                <a:off x="1180" y="4608"/>
                <a:ext cx="518" cy="384"/>
                <a:chOff x="1180" y="4608"/>
                <a:chExt cx="518" cy="384"/>
              </a:xfrm>
            </p:grpSpPr>
            <p:sp>
              <p:nvSpPr>
                <p:cNvPr id="149769" name="Rectangle 265"/>
                <p:cNvSpPr>
                  <a:spLocks noChangeArrowheads="1"/>
                </p:cNvSpPr>
                <p:nvPr/>
              </p:nvSpPr>
              <p:spPr bwMode="auto">
                <a:xfrm>
                  <a:off x="1223" y="460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350</a:t>
                  </a:r>
                </a:p>
                <a:p>
                  <a:pPr algn="just" eaLnBrk="0" hangingPunct="0"/>
                  <a:endParaRPr kumimoji="1" lang="en-US" altLang="zh-CN" sz="1400">
                    <a:latin typeface="Times New Roman" pitchFamily="18" charset="0"/>
                  </a:endParaRPr>
                </a:p>
              </p:txBody>
            </p:sp>
            <p:sp>
              <p:nvSpPr>
                <p:cNvPr id="149770" name="Rectangle 266"/>
                <p:cNvSpPr>
                  <a:spLocks noChangeArrowheads="1"/>
                </p:cNvSpPr>
                <p:nvPr/>
              </p:nvSpPr>
              <p:spPr bwMode="auto">
                <a:xfrm>
                  <a:off x="1180" y="460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71" name="Group 267"/>
              <p:cNvGrpSpPr>
                <a:grpSpLocks/>
              </p:cNvGrpSpPr>
              <p:nvPr/>
            </p:nvGrpSpPr>
            <p:grpSpPr bwMode="auto">
              <a:xfrm>
                <a:off x="0" y="4992"/>
                <a:ext cx="590" cy="384"/>
                <a:chOff x="0" y="4992"/>
                <a:chExt cx="590" cy="384"/>
              </a:xfrm>
            </p:grpSpPr>
            <p:sp>
              <p:nvSpPr>
                <p:cNvPr id="149772" name="Rectangle 268"/>
                <p:cNvSpPr>
                  <a:spLocks noChangeArrowheads="1"/>
                </p:cNvSpPr>
                <p:nvPr/>
              </p:nvSpPr>
              <p:spPr bwMode="auto">
                <a:xfrm>
                  <a:off x="43" y="499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总和</a:t>
                  </a:r>
                </a:p>
                <a:p>
                  <a:pPr algn="just" eaLnBrk="0" hangingPunct="0"/>
                  <a:endParaRPr kumimoji="1" lang="en-US" altLang="zh-CN" sz="1400">
                    <a:latin typeface="Times New Roman" pitchFamily="18" charset="0"/>
                  </a:endParaRPr>
                </a:p>
              </p:txBody>
            </p:sp>
            <p:sp>
              <p:nvSpPr>
                <p:cNvPr id="149773" name="Rectangle 269"/>
                <p:cNvSpPr>
                  <a:spLocks noChangeArrowheads="1"/>
                </p:cNvSpPr>
                <p:nvPr/>
              </p:nvSpPr>
              <p:spPr bwMode="auto">
                <a:xfrm>
                  <a:off x="0" y="499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74" name="Group 270"/>
              <p:cNvGrpSpPr>
                <a:grpSpLocks/>
              </p:cNvGrpSpPr>
              <p:nvPr/>
            </p:nvGrpSpPr>
            <p:grpSpPr bwMode="auto">
              <a:xfrm>
                <a:off x="590" y="4992"/>
                <a:ext cx="590" cy="384"/>
                <a:chOff x="590" y="4992"/>
                <a:chExt cx="590" cy="384"/>
              </a:xfrm>
            </p:grpSpPr>
            <p:sp>
              <p:nvSpPr>
                <p:cNvPr id="149775" name="Rectangle 271"/>
                <p:cNvSpPr>
                  <a:spLocks noChangeArrowheads="1"/>
                </p:cNvSpPr>
                <p:nvPr/>
              </p:nvSpPr>
              <p:spPr bwMode="auto">
                <a:xfrm>
                  <a:off x="633" y="499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东北</a:t>
                  </a:r>
                </a:p>
                <a:p>
                  <a:pPr algn="just" eaLnBrk="0" hangingPunct="0"/>
                  <a:endParaRPr kumimoji="1" lang="en-US" altLang="zh-CN" sz="1400">
                    <a:latin typeface="Times New Roman" pitchFamily="18" charset="0"/>
                  </a:endParaRPr>
                </a:p>
              </p:txBody>
            </p:sp>
            <p:sp>
              <p:nvSpPr>
                <p:cNvPr id="149776" name="Rectangle 272"/>
                <p:cNvSpPr>
                  <a:spLocks noChangeArrowheads="1"/>
                </p:cNvSpPr>
                <p:nvPr/>
              </p:nvSpPr>
              <p:spPr bwMode="auto">
                <a:xfrm>
                  <a:off x="590" y="499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77" name="Group 273"/>
              <p:cNvGrpSpPr>
                <a:grpSpLocks/>
              </p:cNvGrpSpPr>
              <p:nvPr/>
            </p:nvGrpSpPr>
            <p:grpSpPr bwMode="auto">
              <a:xfrm>
                <a:off x="1180" y="4992"/>
                <a:ext cx="518" cy="384"/>
                <a:chOff x="1180" y="4992"/>
                <a:chExt cx="518" cy="384"/>
              </a:xfrm>
            </p:grpSpPr>
            <p:sp>
              <p:nvSpPr>
                <p:cNvPr id="149778" name="Rectangle 274"/>
                <p:cNvSpPr>
                  <a:spLocks noChangeArrowheads="1"/>
                </p:cNvSpPr>
                <p:nvPr/>
              </p:nvSpPr>
              <p:spPr bwMode="auto">
                <a:xfrm>
                  <a:off x="1223" y="499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180</a:t>
                  </a:r>
                </a:p>
                <a:p>
                  <a:pPr algn="just" eaLnBrk="0" hangingPunct="0"/>
                  <a:endParaRPr kumimoji="1" lang="en-US" altLang="zh-CN" sz="1400">
                    <a:latin typeface="Times New Roman" pitchFamily="18" charset="0"/>
                  </a:endParaRPr>
                </a:p>
              </p:txBody>
            </p:sp>
            <p:sp>
              <p:nvSpPr>
                <p:cNvPr id="149779" name="Rectangle 275"/>
                <p:cNvSpPr>
                  <a:spLocks noChangeArrowheads="1"/>
                </p:cNvSpPr>
                <p:nvPr/>
              </p:nvSpPr>
              <p:spPr bwMode="auto">
                <a:xfrm>
                  <a:off x="1180" y="499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80" name="Group 276"/>
              <p:cNvGrpSpPr>
                <a:grpSpLocks/>
              </p:cNvGrpSpPr>
              <p:nvPr/>
            </p:nvGrpSpPr>
            <p:grpSpPr bwMode="auto">
              <a:xfrm>
                <a:off x="0" y="5376"/>
                <a:ext cx="590" cy="384"/>
                <a:chOff x="0" y="5376"/>
                <a:chExt cx="590" cy="384"/>
              </a:xfrm>
            </p:grpSpPr>
            <p:sp>
              <p:nvSpPr>
                <p:cNvPr id="149781" name="Rectangle 277"/>
                <p:cNvSpPr>
                  <a:spLocks noChangeArrowheads="1"/>
                </p:cNvSpPr>
                <p:nvPr/>
              </p:nvSpPr>
              <p:spPr bwMode="auto">
                <a:xfrm>
                  <a:off x="43" y="537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总和</a:t>
                  </a:r>
                </a:p>
                <a:p>
                  <a:pPr algn="just" eaLnBrk="0" hangingPunct="0"/>
                  <a:endParaRPr kumimoji="1" lang="en-US" altLang="zh-CN" sz="1400">
                    <a:latin typeface="Times New Roman" pitchFamily="18" charset="0"/>
                  </a:endParaRPr>
                </a:p>
              </p:txBody>
            </p:sp>
            <p:sp>
              <p:nvSpPr>
                <p:cNvPr id="149782" name="Rectangle 278"/>
                <p:cNvSpPr>
                  <a:spLocks noChangeArrowheads="1"/>
                </p:cNvSpPr>
                <p:nvPr/>
              </p:nvSpPr>
              <p:spPr bwMode="auto">
                <a:xfrm>
                  <a:off x="0" y="537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83" name="Group 279"/>
              <p:cNvGrpSpPr>
                <a:grpSpLocks/>
              </p:cNvGrpSpPr>
              <p:nvPr/>
            </p:nvGrpSpPr>
            <p:grpSpPr bwMode="auto">
              <a:xfrm>
                <a:off x="590" y="5376"/>
                <a:ext cx="590" cy="384"/>
                <a:chOff x="590" y="5376"/>
                <a:chExt cx="590" cy="384"/>
              </a:xfrm>
            </p:grpSpPr>
            <p:sp>
              <p:nvSpPr>
                <p:cNvPr id="149784" name="Rectangle 280"/>
                <p:cNvSpPr>
                  <a:spLocks noChangeArrowheads="1"/>
                </p:cNvSpPr>
                <p:nvPr/>
              </p:nvSpPr>
              <p:spPr bwMode="auto">
                <a:xfrm>
                  <a:off x="633" y="537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西北</a:t>
                  </a:r>
                </a:p>
                <a:p>
                  <a:pPr algn="just" eaLnBrk="0" hangingPunct="0"/>
                  <a:endParaRPr kumimoji="1" lang="en-US" altLang="zh-CN" sz="1400">
                    <a:latin typeface="Times New Roman" pitchFamily="18" charset="0"/>
                  </a:endParaRPr>
                </a:p>
              </p:txBody>
            </p:sp>
            <p:sp>
              <p:nvSpPr>
                <p:cNvPr id="149785" name="Rectangle 281"/>
                <p:cNvSpPr>
                  <a:spLocks noChangeArrowheads="1"/>
                </p:cNvSpPr>
                <p:nvPr/>
              </p:nvSpPr>
              <p:spPr bwMode="auto">
                <a:xfrm>
                  <a:off x="590" y="537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86" name="Group 282"/>
              <p:cNvGrpSpPr>
                <a:grpSpLocks/>
              </p:cNvGrpSpPr>
              <p:nvPr/>
            </p:nvGrpSpPr>
            <p:grpSpPr bwMode="auto">
              <a:xfrm>
                <a:off x="1180" y="5376"/>
                <a:ext cx="518" cy="384"/>
                <a:chOff x="1180" y="5376"/>
                <a:chExt cx="518" cy="384"/>
              </a:xfrm>
            </p:grpSpPr>
            <p:sp>
              <p:nvSpPr>
                <p:cNvPr id="149787" name="Rectangle 283"/>
                <p:cNvSpPr>
                  <a:spLocks noChangeArrowheads="1"/>
                </p:cNvSpPr>
                <p:nvPr/>
              </p:nvSpPr>
              <p:spPr bwMode="auto">
                <a:xfrm>
                  <a:off x="1223" y="537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250</a:t>
                  </a:r>
                </a:p>
                <a:p>
                  <a:pPr algn="just" eaLnBrk="0" hangingPunct="0"/>
                  <a:endParaRPr kumimoji="1" lang="en-US" altLang="zh-CN" sz="1400">
                    <a:latin typeface="Times New Roman" pitchFamily="18" charset="0"/>
                  </a:endParaRPr>
                </a:p>
              </p:txBody>
            </p:sp>
            <p:sp>
              <p:nvSpPr>
                <p:cNvPr id="149788" name="Rectangle 284"/>
                <p:cNvSpPr>
                  <a:spLocks noChangeArrowheads="1"/>
                </p:cNvSpPr>
                <p:nvPr/>
              </p:nvSpPr>
              <p:spPr bwMode="auto">
                <a:xfrm>
                  <a:off x="1180" y="537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89" name="Group 285"/>
              <p:cNvGrpSpPr>
                <a:grpSpLocks/>
              </p:cNvGrpSpPr>
              <p:nvPr/>
            </p:nvGrpSpPr>
            <p:grpSpPr bwMode="auto">
              <a:xfrm>
                <a:off x="0" y="5760"/>
                <a:ext cx="590" cy="384"/>
                <a:chOff x="0" y="5760"/>
                <a:chExt cx="590" cy="384"/>
              </a:xfrm>
            </p:grpSpPr>
            <p:sp>
              <p:nvSpPr>
                <p:cNvPr id="149790" name="Rectangle 286"/>
                <p:cNvSpPr>
                  <a:spLocks noChangeArrowheads="1"/>
                </p:cNvSpPr>
                <p:nvPr/>
              </p:nvSpPr>
              <p:spPr bwMode="auto">
                <a:xfrm>
                  <a:off x="43" y="576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总和</a:t>
                  </a:r>
                </a:p>
                <a:p>
                  <a:pPr algn="just" eaLnBrk="0" hangingPunct="0"/>
                  <a:endParaRPr kumimoji="1" lang="en-US" altLang="zh-CN" sz="1400">
                    <a:latin typeface="Times New Roman" pitchFamily="18" charset="0"/>
                  </a:endParaRPr>
                </a:p>
              </p:txBody>
            </p:sp>
            <p:sp>
              <p:nvSpPr>
                <p:cNvPr id="149791" name="Rectangle 287"/>
                <p:cNvSpPr>
                  <a:spLocks noChangeArrowheads="1"/>
                </p:cNvSpPr>
                <p:nvPr/>
              </p:nvSpPr>
              <p:spPr bwMode="auto">
                <a:xfrm>
                  <a:off x="0" y="576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92" name="Group 288"/>
              <p:cNvGrpSpPr>
                <a:grpSpLocks/>
              </p:cNvGrpSpPr>
              <p:nvPr/>
            </p:nvGrpSpPr>
            <p:grpSpPr bwMode="auto">
              <a:xfrm>
                <a:off x="590" y="5760"/>
                <a:ext cx="590" cy="384"/>
                <a:chOff x="590" y="5760"/>
                <a:chExt cx="590" cy="384"/>
              </a:xfrm>
            </p:grpSpPr>
            <p:sp>
              <p:nvSpPr>
                <p:cNvPr id="149793" name="Rectangle 289"/>
                <p:cNvSpPr>
                  <a:spLocks noChangeArrowheads="1"/>
                </p:cNvSpPr>
                <p:nvPr/>
              </p:nvSpPr>
              <p:spPr bwMode="auto">
                <a:xfrm>
                  <a:off x="633" y="576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华北</a:t>
                  </a:r>
                </a:p>
                <a:p>
                  <a:pPr algn="just" eaLnBrk="0" hangingPunct="0"/>
                  <a:endParaRPr kumimoji="1" lang="en-US" altLang="zh-CN" sz="1400">
                    <a:latin typeface="Times New Roman" pitchFamily="18" charset="0"/>
                  </a:endParaRPr>
                </a:p>
              </p:txBody>
            </p:sp>
            <p:sp>
              <p:nvSpPr>
                <p:cNvPr id="149794" name="Rectangle 290"/>
                <p:cNvSpPr>
                  <a:spLocks noChangeArrowheads="1"/>
                </p:cNvSpPr>
                <p:nvPr/>
              </p:nvSpPr>
              <p:spPr bwMode="auto">
                <a:xfrm>
                  <a:off x="590" y="576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95" name="Group 291"/>
              <p:cNvGrpSpPr>
                <a:grpSpLocks/>
              </p:cNvGrpSpPr>
              <p:nvPr/>
            </p:nvGrpSpPr>
            <p:grpSpPr bwMode="auto">
              <a:xfrm>
                <a:off x="1180" y="5760"/>
                <a:ext cx="518" cy="384"/>
                <a:chOff x="1180" y="5760"/>
                <a:chExt cx="518" cy="384"/>
              </a:xfrm>
            </p:grpSpPr>
            <p:sp>
              <p:nvSpPr>
                <p:cNvPr id="149796" name="Rectangle 292"/>
                <p:cNvSpPr>
                  <a:spLocks noChangeArrowheads="1"/>
                </p:cNvSpPr>
                <p:nvPr/>
              </p:nvSpPr>
              <p:spPr bwMode="auto">
                <a:xfrm>
                  <a:off x="1223" y="576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320</a:t>
                  </a:r>
                </a:p>
                <a:p>
                  <a:pPr algn="just" eaLnBrk="0" hangingPunct="0"/>
                  <a:endParaRPr kumimoji="1" lang="en-US" altLang="zh-CN" sz="1400">
                    <a:latin typeface="Times New Roman" pitchFamily="18" charset="0"/>
                  </a:endParaRPr>
                </a:p>
              </p:txBody>
            </p:sp>
            <p:sp>
              <p:nvSpPr>
                <p:cNvPr id="149797" name="Rectangle 293"/>
                <p:cNvSpPr>
                  <a:spLocks noChangeArrowheads="1"/>
                </p:cNvSpPr>
                <p:nvPr/>
              </p:nvSpPr>
              <p:spPr bwMode="auto">
                <a:xfrm>
                  <a:off x="1180" y="576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798" name="Group 294"/>
              <p:cNvGrpSpPr>
                <a:grpSpLocks/>
              </p:cNvGrpSpPr>
              <p:nvPr/>
            </p:nvGrpSpPr>
            <p:grpSpPr bwMode="auto">
              <a:xfrm>
                <a:off x="0" y="6144"/>
                <a:ext cx="590" cy="384"/>
                <a:chOff x="0" y="6144"/>
                <a:chExt cx="590" cy="384"/>
              </a:xfrm>
            </p:grpSpPr>
            <p:sp>
              <p:nvSpPr>
                <p:cNvPr id="149799" name="Rectangle 295"/>
                <p:cNvSpPr>
                  <a:spLocks noChangeArrowheads="1"/>
                </p:cNvSpPr>
                <p:nvPr/>
              </p:nvSpPr>
              <p:spPr bwMode="auto">
                <a:xfrm>
                  <a:off x="43" y="614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总和</a:t>
                  </a:r>
                </a:p>
                <a:p>
                  <a:pPr algn="just" eaLnBrk="0" hangingPunct="0"/>
                  <a:endParaRPr kumimoji="1" lang="en-US" altLang="zh-CN" sz="1400">
                    <a:latin typeface="Times New Roman" pitchFamily="18" charset="0"/>
                  </a:endParaRPr>
                </a:p>
              </p:txBody>
            </p:sp>
            <p:sp>
              <p:nvSpPr>
                <p:cNvPr id="149800" name="Rectangle 296"/>
                <p:cNvSpPr>
                  <a:spLocks noChangeArrowheads="1"/>
                </p:cNvSpPr>
                <p:nvPr/>
              </p:nvSpPr>
              <p:spPr bwMode="auto">
                <a:xfrm>
                  <a:off x="0" y="614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01" name="Group 297"/>
              <p:cNvGrpSpPr>
                <a:grpSpLocks/>
              </p:cNvGrpSpPr>
              <p:nvPr/>
            </p:nvGrpSpPr>
            <p:grpSpPr bwMode="auto">
              <a:xfrm>
                <a:off x="590" y="6144"/>
                <a:ext cx="590" cy="384"/>
                <a:chOff x="590" y="6144"/>
                <a:chExt cx="590" cy="384"/>
              </a:xfrm>
            </p:grpSpPr>
            <p:sp>
              <p:nvSpPr>
                <p:cNvPr id="149802" name="Rectangle 298"/>
                <p:cNvSpPr>
                  <a:spLocks noChangeArrowheads="1"/>
                </p:cNvSpPr>
                <p:nvPr/>
              </p:nvSpPr>
              <p:spPr bwMode="auto">
                <a:xfrm>
                  <a:off x="633" y="614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a:latin typeface="Times New Roman" pitchFamily="18" charset="0"/>
                    </a:rPr>
                    <a:t>总和</a:t>
                  </a:r>
                </a:p>
                <a:p>
                  <a:pPr algn="just" eaLnBrk="0" hangingPunct="0"/>
                  <a:endParaRPr kumimoji="1" lang="en-US" altLang="zh-CN" sz="1400">
                    <a:latin typeface="Times New Roman" pitchFamily="18" charset="0"/>
                  </a:endParaRPr>
                </a:p>
              </p:txBody>
            </p:sp>
            <p:sp>
              <p:nvSpPr>
                <p:cNvPr id="149803" name="Rectangle 299"/>
                <p:cNvSpPr>
                  <a:spLocks noChangeArrowheads="1"/>
                </p:cNvSpPr>
                <p:nvPr/>
              </p:nvSpPr>
              <p:spPr bwMode="auto">
                <a:xfrm>
                  <a:off x="590" y="614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04" name="Group 300"/>
              <p:cNvGrpSpPr>
                <a:grpSpLocks/>
              </p:cNvGrpSpPr>
              <p:nvPr/>
            </p:nvGrpSpPr>
            <p:grpSpPr bwMode="auto">
              <a:xfrm>
                <a:off x="1180" y="6144"/>
                <a:ext cx="518" cy="384"/>
                <a:chOff x="1180" y="6144"/>
                <a:chExt cx="518" cy="384"/>
              </a:xfrm>
            </p:grpSpPr>
            <p:sp>
              <p:nvSpPr>
                <p:cNvPr id="149805" name="Rectangle 301"/>
                <p:cNvSpPr>
                  <a:spLocks noChangeArrowheads="1"/>
                </p:cNvSpPr>
                <p:nvPr/>
              </p:nvSpPr>
              <p:spPr bwMode="auto">
                <a:xfrm>
                  <a:off x="1223" y="614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a:latin typeface="Times New Roman" pitchFamily="18" charset="0"/>
                    </a:rPr>
                    <a:t>750</a:t>
                  </a:r>
                </a:p>
                <a:p>
                  <a:pPr algn="just" eaLnBrk="0" hangingPunct="0"/>
                  <a:endParaRPr kumimoji="1" lang="en-US" altLang="zh-CN" sz="1400">
                    <a:latin typeface="Times New Roman" pitchFamily="18" charset="0"/>
                  </a:endParaRPr>
                </a:p>
              </p:txBody>
            </p:sp>
            <p:sp>
              <p:nvSpPr>
                <p:cNvPr id="149806" name="Rectangle 302"/>
                <p:cNvSpPr>
                  <a:spLocks noChangeArrowheads="1"/>
                </p:cNvSpPr>
                <p:nvPr/>
              </p:nvSpPr>
              <p:spPr bwMode="auto">
                <a:xfrm>
                  <a:off x="1180" y="614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9807" name="Rectangle 303"/>
            <p:cNvSpPr>
              <a:spLocks noChangeArrowheads="1"/>
            </p:cNvSpPr>
            <p:nvPr/>
          </p:nvSpPr>
          <p:spPr bwMode="auto">
            <a:xfrm>
              <a:off x="-3" y="-3"/>
              <a:ext cx="1704" cy="6534"/>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08" name="Group 304"/>
          <p:cNvGrpSpPr>
            <a:grpSpLocks/>
          </p:cNvGrpSpPr>
          <p:nvPr/>
        </p:nvGrpSpPr>
        <p:grpSpPr bwMode="auto">
          <a:xfrm>
            <a:off x="381000" y="4932957"/>
            <a:ext cx="5486400" cy="1371600"/>
            <a:chOff x="-3" y="-3"/>
            <a:chExt cx="2740" cy="1926"/>
          </a:xfrm>
        </p:grpSpPr>
        <p:grpSp>
          <p:nvGrpSpPr>
            <p:cNvPr id="149809" name="Group 305"/>
            <p:cNvGrpSpPr>
              <a:grpSpLocks/>
            </p:cNvGrpSpPr>
            <p:nvPr/>
          </p:nvGrpSpPr>
          <p:grpSpPr bwMode="auto">
            <a:xfrm>
              <a:off x="0" y="0"/>
              <a:ext cx="2734" cy="1920"/>
              <a:chOff x="0" y="0"/>
              <a:chExt cx="2734" cy="1920"/>
            </a:xfrm>
          </p:grpSpPr>
          <p:grpSp>
            <p:nvGrpSpPr>
              <p:cNvPr id="149810" name="Group 306"/>
              <p:cNvGrpSpPr>
                <a:grpSpLocks/>
              </p:cNvGrpSpPr>
              <p:nvPr/>
            </p:nvGrpSpPr>
            <p:grpSpPr bwMode="auto">
              <a:xfrm>
                <a:off x="0" y="0"/>
                <a:ext cx="590" cy="384"/>
                <a:chOff x="0" y="0"/>
                <a:chExt cx="590" cy="384"/>
              </a:xfrm>
            </p:grpSpPr>
            <p:sp>
              <p:nvSpPr>
                <p:cNvPr id="149811" name="Rectangle 307"/>
                <p:cNvSpPr>
                  <a:spLocks noChangeArrowheads="1"/>
                </p:cNvSpPr>
                <p:nvPr/>
              </p:nvSpPr>
              <p:spPr bwMode="auto">
                <a:xfrm>
                  <a:off x="43" y="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 </a:t>
                  </a:r>
                </a:p>
                <a:p>
                  <a:pPr algn="just" eaLnBrk="0" hangingPunct="0"/>
                  <a:endParaRPr kumimoji="1" lang="en-US" altLang="zh-CN" sz="1600">
                    <a:latin typeface="Times New Roman" pitchFamily="18" charset="0"/>
                  </a:endParaRPr>
                </a:p>
              </p:txBody>
            </p:sp>
            <p:sp>
              <p:nvSpPr>
                <p:cNvPr id="149812" name="Rectangle 308"/>
                <p:cNvSpPr>
                  <a:spLocks noChangeArrowheads="1"/>
                </p:cNvSpPr>
                <p:nvPr/>
              </p:nvSpPr>
              <p:spPr bwMode="auto">
                <a:xfrm>
                  <a:off x="0" y="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13" name="Group 309"/>
              <p:cNvGrpSpPr>
                <a:grpSpLocks/>
              </p:cNvGrpSpPr>
              <p:nvPr/>
            </p:nvGrpSpPr>
            <p:grpSpPr bwMode="auto">
              <a:xfrm>
                <a:off x="590" y="0"/>
                <a:ext cx="590" cy="384"/>
                <a:chOff x="590" y="0"/>
                <a:chExt cx="590" cy="384"/>
              </a:xfrm>
            </p:grpSpPr>
            <p:sp>
              <p:nvSpPr>
                <p:cNvPr id="149814" name="Rectangle 310"/>
                <p:cNvSpPr>
                  <a:spLocks noChangeArrowheads="1"/>
                </p:cNvSpPr>
                <p:nvPr/>
              </p:nvSpPr>
              <p:spPr bwMode="auto">
                <a:xfrm>
                  <a:off x="633" y="0"/>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a:latin typeface="Times New Roman" pitchFamily="18" charset="0"/>
                    </a:rPr>
                    <a:t>东北</a:t>
                  </a:r>
                </a:p>
                <a:p>
                  <a:pPr algn="just" eaLnBrk="0" hangingPunct="0"/>
                  <a:endParaRPr kumimoji="1" lang="en-US" altLang="zh-CN" sz="1600">
                    <a:latin typeface="Times New Roman" pitchFamily="18" charset="0"/>
                  </a:endParaRPr>
                </a:p>
              </p:txBody>
            </p:sp>
            <p:sp>
              <p:nvSpPr>
                <p:cNvPr id="149815" name="Rectangle 311"/>
                <p:cNvSpPr>
                  <a:spLocks noChangeArrowheads="1"/>
                </p:cNvSpPr>
                <p:nvPr/>
              </p:nvSpPr>
              <p:spPr bwMode="auto">
                <a:xfrm>
                  <a:off x="590" y="0"/>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16" name="Group 312"/>
              <p:cNvGrpSpPr>
                <a:grpSpLocks/>
              </p:cNvGrpSpPr>
              <p:nvPr/>
            </p:nvGrpSpPr>
            <p:grpSpPr bwMode="auto">
              <a:xfrm>
                <a:off x="1180" y="0"/>
                <a:ext cx="518" cy="384"/>
                <a:chOff x="1180" y="0"/>
                <a:chExt cx="518" cy="384"/>
              </a:xfrm>
            </p:grpSpPr>
            <p:sp>
              <p:nvSpPr>
                <p:cNvPr id="149817" name="Rectangle 313"/>
                <p:cNvSpPr>
                  <a:spLocks noChangeArrowheads="1"/>
                </p:cNvSpPr>
                <p:nvPr/>
              </p:nvSpPr>
              <p:spPr bwMode="auto">
                <a:xfrm>
                  <a:off x="1223"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a:latin typeface="Times New Roman" pitchFamily="18" charset="0"/>
                    </a:rPr>
                    <a:t>西北</a:t>
                  </a:r>
                </a:p>
                <a:p>
                  <a:pPr algn="just" eaLnBrk="0" hangingPunct="0"/>
                  <a:endParaRPr kumimoji="1" lang="en-US" altLang="zh-CN" sz="1600">
                    <a:latin typeface="Times New Roman" pitchFamily="18" charset="0"/>
                  </a:endParaRPr>
                </a:p>
              </p:txBody>
            </p:sp>
            <p:sp>
              <p:nvSpPr>
                <p:cNvPr id="149818" name="Rectangle 314"/>
                <p:cNvSpPr>
                  <a:spLocks noChangeArrowheads="1"/>
                </p:cNvSpPr>
                <p:nvPr/>
              </p:nvSpPr>
              <p:spPr bwMode="auto">
                <a:xfrm>
                  <a:off x="1180"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19" name="Group 315"/>
              <p:cNvGrpSpPr>
                <a:grpSpLocks/>
              </p:cNvGrpSpPr>
              <p:nvPr/>
            </p:nvGrpSpPr>
            <p:grpSpPr bwMode="auto">
              <a:xfrm>
                <a:off x="1698" y="0"/>
                <a:ext cx="518" cy="384"/>
                <a:chOff x="1698" y="0"/>
                <a:chExt cx="518" cy="384"/>
              </a:xfrm>
            </p:grpSpPr>
            <p:sp>
              <p:nvSpPr>
                <p:cNvPr id="149820" name="Rectangle 316"/>
                <p:cNvSpPr>
                  <a:spLocks noChangeArrowheads="1"/>
                </p:cNvSpPr>
                <p:nvPr/>
              </p:nvSpPr>
              <p:spPr bwMode="auto">
                <a:xfrm>
                  <a:off x="1741"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a:latin typeface="Times New Roman" pitchFamily="18" charset="0"/>
                    </a:rPr>
                    <a:t>华北</a:t>
                  </a:r>
                </a:p>
                <a:p>
                  <a:pPr algn="just" eaLnBrk="0" hangingPunct="0"/>
                  <a:endParaRPr kumimoji="1" lang="en-US" altLang="zh-CN" sz="1600">
                    <a:latin typeface="Times New Roman" pitchFamily="18" charset="0"/>
                  </a:endParaRPr>
                </a:p>
              </p:txBody>
            </p:sp>
            <p:sp>
              <p:nvSpPr>
                <p:cNvPr id="149821" name="Rectangle 317"/>
                <p:cNvSpPr>
                  <a:spLocks noChangeArrowheads="1"/>
                </p:cNvSpPr>
                <p:nvPr/>
              </p:nvSpPr>
              <p:spPr bwMode="auto">
                <a:xfrm>
                  <a:off x="1698"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22" name="Group 318"/>
              <p:cNvGrpSpPr>
                <a:grpSpLocks/>
              </p:cNvGrpSpPr>
              <p:nvPr/>
            </p:nvGrpSpPr>
            <p:grpSpPr bwMode="auto">
              <a:xfrm>
                <a:off x="2216" y="0"/>
                <a:ext cx="518" cy="384"/>
                <a:chOff x="2216" y="0"/>
                <a:chExt cx="518" cy="384"/>
              </a:xfrm>
            </p:grpSpPr>
            <p:sp>
              <p:nvSpPr>
                <p:cNvPr id="149823" name="Rectangle 319"/>
                <p:cNvSpPr>
                  <a:spLocks noChangeArrowheads="1"/>
                </p:cNvSpPr>
                <p:nvPr/>
              </p:nvSpPr>
              <p:spPr bwMode="auto">
                <a:xfrm>
                  <a:off x="2259"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a:latin typeface="Times New Roman" pitchFamily="18" charset="0"/>
                    </a:rPr>
                    <a:t>总和</a:t>
                  </a:r>
                </a:p>
                <a:p>
                  <a:pPr algn="just" eaLnBrk="0" hangingPunct="0"/>
                  <a:endParaRPr kumimoji="1" lang="en-US" altLang="zh-CN" sz="1600">
                    <a:latin typeface="Times New Roman" pitchFamily="18" charset="0"/>
                  </a:endParaRPr>
                </a:p>
              </p:txBody>
            </p:sp>
            <p:sp>
              <p:nvSpPr>
                <p:cNvPr id="149824" name="Rectangle 320"/>
                <p:cNvSpPr>
                  <a:spLocks noChangeArrowheads="1"/>
                </p:cNvSpPr>
                <p:nvPr/>
              </p:nvSpPr>
              <p:spPr bwMode="auto">
                <a:xfrm>
                  <a:off x="2216"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25" name="Group 321"/>
              <p:cNvGrpSpPr>
                <a:grpSpLocks/>
              </p:cNvGrpSpPr>
              <p:nvPr/>
            </p:nvGrpSpPr>
            <p:grpSpPr bwMode="auto">
              <a:xfrm>
                <a:off x="0" y="384"/>
                <a:ext cx="590" cy="384"/>
                <a:chOff x="0" y="384"/>
                <a:chExt cx="590" cy="384"/>
              </a:xfrm>
            </p:grpSpPr>
            <p:sp>
              <p:nvSpPr>
                <p:cNvPr id="149826" name="Rectangle 322"/>
                <p:cNvSpPr>
                  <a:spLocks noChangeArrowheads="1"/>
                </p:cNvSpPr>
                <p:nvPr/>
              </p:nvSpPr>
              <p:spPr bwMode="auto">
                <a:xfrm>
                  <a:off x="43" y="38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a:latin typeface="Times New Roman" pitchFamily="18" charset="0"/>
                    </a:rPr>
                    <a:t>冰箱</a:t>
                  </a:r>
                </a:p>
                <a:p>
                  <a:pPr algn="just" eaLnBrk="0" hangingPunct="0"/>
                  <a:endParaRPr kumimoji="1" lang="en-US" altLang="zh-CN" sz="1600">
                    <a:latin typeface="Times New Roman" pitchFamily="18" charset="0"/>
                  </a:endParaRPr>
                </a:p>
              </p:txBody>
            </p:sp>
            <p:sp>
              <p:nvSpPr>
                <p:cNvPr id="149827" name="Rectangle 323"/>
                <p:cNvSpPr>
                  <a:spLocks noChangeArrowheads="1"/>
                </p:cNvSpPr>
                <p:nvPr/>
              </p:nvSpPr>
              <p:spPr bwMode="auto">
                <a:xfrm>
                  <a:off x="0" y="38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28" name="Group 324"/>
              <p:cNvGrpSpPr>
                <a:grpSpLocks/>
              </p:cNvGrpSpPr>
              <p:nvPr/>
            </p:nvGrpSpPr>
            <p:grpSpPr bwMode="auto">
              <a:xfrm>
                <a:off x="590" y="384"/>
                <a:ext cx="590" cy="384"/>
                <a:chOff x="590" y="384"/>
                <a:chExt cx="590" cy="384"/>
              </a:xfrm>
            </p:grpSpPr>
            <p:sp>
              <p:nvSpPr>
                <p:cNvPr id="149829" name="Rectangle 325"/>
                <p:cNvSpPr>
                  <a:spLocks noChangeArrowheads="1"/>
                </p:cNvSpPr>
                <p:nvPr/>
              </p:nvSpPr>
              <p:spPr bwMode="auto">
                <a:xfrm>
                  <a:off x="633" y="384"/>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50</a:t>
                  </a:r>
                </a:p>
                <a:p>
                  <a:pPr algn="just" eaLnBrk="0" hangingPunct="0"/>
                  <a:endParaRPr kumimoji="1" lang="en-US" altLang="zh-CN" sz="1600">
                    <a:latin typeface="Times New Roman" pitchFamily="18" charset="0"/>
                  </a:endParaRPr>
                </a:p>
              </p:txBody>
            </p:sp>
            <p:sp>
              <p:nvSpPr>
                <p:cNvPr id="149830" name="Rectangle 326"/>
                <p:cNvSpPr>
                  <a:spLocks noChangeArrowheads="1"/>
                </p:cNvSpPr>
                <p:nvPr/>
              </p:nvSpPr>
              <p:spPr bwMode="auto">
                <a:xfrm>
                  <a:off x="590" y="384"/>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31" name="Group 327"/>
              <p:cNvGrpSpPr>
                <a:grpSpLocks/>
              </p:cNvGrpSpPr>
              <p:nvPr/>
            </p:nvGrpSpPr>
            <p:grpSpPr bwMode="auto">
              <a:xfrm>
                <a:off x="1180" y="384"/>
                <a:ext cx="518" cy="384"/>
                <a:chOff x="1180" y="384"/>
                <a:chExt cx="518" cy="384"/>
              </a:xfrm>
            </p:grpSpPr>
            <p:sp>
              <p:nvSpPr>
                <p:cNvPr id="149832" name="Rectangle 328"/>
                <p:cNvSpPr>
                  <a:spLocks noChangeArrowheads="1"/>
                </p:cNvSpPr>
                <p:nvPr/>
              </p:nvSpPr>
              <p:spPr bwMode="auto">
                <a:xfrm>
                  <a:off x="1223"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60</a:t>
                  </a:r>
                </a:p>
                <a:p>
                  <a:pPr algn="just" eaLnBrk="0" hangingPunct="0"/>
                  <a:endParaRPr kumimoji="1" lang="en-US" altLang="zh-CN" sz="1600">
                    <a:latin typeface="Times New Roman" pitchFamily="18" charset="0"/>
                  </a:endParaRPr>
                </a:p>
              </p:txBody>
            </p:sp>
            <p:sp>
              <p:nvSpPr>
                <p:cNvPr id="149833" name="Rectangle 329"/>
                <p:cNvSpPr>
                  <a:spLocks noChangeArrowheads="1"/>
                </p:cNvSpPr>
                <p:nvPr/>
              </p:nvSpPr>
              <p:spPr bwMode="auto">
                <a:xfrm>
                  <a:off x="1180"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34" name="Group 330"/>
              <p:cNvGrpSpPr>
                <a:grpSpLocks/>
              </p:cNvGrpSpPr>
              <p:nvPr/>
            </p:nvGrpSpPr>
            <p:grpSpPr bwMode="auto">
              <a:xfrm>
                <a:off x="1698" y="384"/>
                <a:ext cx="518" cy="384"/>
                <a:chOff x="1698" y="384"/>
                <a:chExt cx="518" cy="384"/>
              </a:xfrm>
            </p:grpSpPr>
            <p:sp>
              <p:nvSpPr>
                <p:cNvPr id="149835" name="Rectangle 331"/>
                <p:cNvSpPr>
                  <a:spLocks noChangeArrowheads="1"/>
                </p:cNvSpPr>
                <p:nvPr/>
              </p:nvSpPr>
              <p:spPr bwMode="auto">
                <a:xfrm>
                  <a:off x="1741"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100</a:t>
                  </a:r>
                </a:p>
                <a:p>
                  <a:pPr algn="just" eaLnBrk="0" hangingPunct="0"/>
                  <a:endParaRPr kumimoji="1" lang="en-US" altLang="zh-CN" sz="1600">
                    <a:latin typeface="Times New Roman" pitchFamily="18" charset="0"/>
                  </a:endParaRPr>
                </a:p>
              </p:txBody>
            </p:sp>
            <p:sp>
              <p:nvSpPr>
                <p:cNvPr id="149836" name="Rectangle 332"/>
                <p:cNvSpPr>
                  <a:spLocks noChangeArrowheads="1"/>
                </p:cNvSpPr>
                <p:nvPr/>
              </p:nvSpPr>
              <p:spPr bwMode="auto">
                <a:xfrm>
                  <a:off x="1698"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37" name="Group 333"/>
              <p:cNvGrpSpPr>
                <a:grpSpLocks/>
              </p:cNvGrpSpPr>
              <p:nvPr/>
            </p:nvGrpSpPr>
            <p:grpSpPr bwMode="auto">
              <a:xfrm>
                <a:off x="2216" y="384"/>
                <a:ext cx="518" cy="384"/>
                <a:chOff x="2216" y="384"/>
                <a:chExt cx="518" cy="384"/>
              </a:xfrm>
            </p:grpSpPr>
            <p:sp>
              <p:nvSpPr>
                <p:cNvPr id="149838" name="Rectangle 334"/>
                <p:cNvSpPr>
                  <a:spLocks noChangeArrowheads="1"/>
                </p:cNvSpPr>
                <p:nvPr/>
              </p:nvSpPr>
              <p:spPr bwMode="auto">
                <a:xfrm>
                  <a:off x="2259"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210</a:t>
                  </a:r>
                </a:p>
                <a:p>
                  <a:pPr algn="just" eaLnBrk="0" hangingPunct="0"/>
                  <a:endParaRPr kumimoji="1" lang="en-US" altLang="zh-CN" sz="1600">
                    <a:latin typeface="Times New Roman" pitchFamily="18" charset="0"/>
                  </a:endParaRPr>
                </a:p>
              </p:txBody>
            </p:sp>
            <p:sp>
              <p:nvSpPr>
                <p:cNvPr id="149839" name="Rectangle 335"/>
                <p:cNvSpPr>
                  <a:spLocks noChangeArrowheads="1"/>
                </p:cNvSpPr>
                <p:nvPr/>
              </p:nvSpPr>
              <p:spPr bwMode="auto">
                <a:xfrm>
                  <a:off x="2216"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40" name="Group 336"/>
              <p:cNvGrpSpPr>
                <a:grpSpLocks/>
              </p:cNvGrpSpPr>
              <p:nvPr/>
            </p:nvGrpSpPr>
            <p:grpSpPr bwMode="auto">
              <a:xfrm>
                <a:off x="0" y="768"/>
                <a:ext cx="590" cy="384"/>
                <a:chOff x="0" y="768"/>
                <a:chExt cx="590" cy="384"/>
              </a:xfrm>
            </p:grpSpPr>
            <p:sp>
              <p:nvSpPr>
                <p:cNvPr id="149841" name="Rectangle 337"/>
                <p:cNvSpPr>
                  <a:spLocks noChangeArrowheads="1"/>
                </p:cNvSpPr>
                <p:nvPr/>
              </p:nvSpPr>
              <p:spPr bwMode="auto">
                <a:xfrm>
                  <a:off x="43" y="76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a:latin typeface="Times New Roman" pitchFamily="18" charset="0"/>
                    </a:rPr>
                    <a:t>彩电</a:t>
                  </a:r>
                </a:p>
                <a:p>
                  <a:pPr algn="just" eaLnBrk="0" hangingPunct="0"/>
                  <a:endParaRPr kumimoji="1" lang="en-US" altLang="zh-CN" sz="1600">
                    <a:latin typeface="Times New Roman" pitchFamily="18" charset="0"/>
                  </a:endParaRPr>
                </a:p>
              </p:txBody>
            </p:sp>
            <p:sp>
              <p:nvSpPr>
                <p:cNvPr id="149842" name="Rectangle 338"/>
                <p:cNvSpPr>
                  <a:spLocks noChangeArrowheads="1"/>
                </p:cNvSpPr>
                <p:nvPr/>
              </p:nvSpPr>
              <p:spPr bwMode="auto">
                <a:xfrm>
                  <a:off x="0" y="76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43" name="Group 339"/>
              <p:cNvGrpSpPr>
                <a:grpSpLocks/>
              </p:cNvGrpSpPr>
              <p:nvPr/>
            </p:nvGrpSpPr>
            <p:grpSpPr bwMode="auto">
              <a:xfrm>
                <a:off x="590" y="768"/>
                <a:ext cx="590" cy="384"/>
                <a:chOff x="590" y="768"/>
                <a:chExt cx="590" cy="384"/>
              </a:xfrm>
            </p:grpSpPr>
            <p:sp>
              <p:nvSpPr>
                <p:cNvPr id="149844" name="Rectangle 340"/>
                <p:cNvSpPr>
                  <a:spLocks noChangeArrowheads="1"/>
                </p:cNvSpPr>
                <p:nvPr/>
              </p:nvSpPr>
              <p:spPr bwMode="auto">
                <a:xfrm>
                  <a:off x="633" y="768"/>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40</a:t>
                  </a:r>
                </a:p>
                <a:p>
                  <a:pPr algn="just" eaLnBrk="0" hangingPunct="0"/>
                  <a:endParaRPr kumimoji="1" lang="en-US" altLang="zh-CN" sz="1600">
                    <a:latin typeface="Times New Roman" pitchFamily="18" charset="0"/>
                  </a:endParaRPr>
                </a:p>
              </p:txBody>
            </p:sp>
            <p:sp>
              <p:nvSpPr>
                <p:cNvPr id="149845" name="Rectangle 341"/>
                <p:cNvSpPr>
                  <a:spLocks noChangeArrowheads="1"/>
                </p:cNvSpPr>
                <p:nvPr/>
              </p:nvSpPr>
              <p:spPr bwMode="auto">
                <a:xfrm>
                  <a:off x="590" y="768"/>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46" name="Group 342"/>
              <p:cNvGrpSpPr>
                <a:grpSpLocks/>
              </p:cNvGrpSpPr>
              <p:nvPr/>
            </p:nvGrpSpPr>
            <p:grpSpPr bwMode="auto">
              <a:xfrm>
                <a:off x="1180" y="768"/>
                <a:ext cx="518" cy="384"/>
                <a:chOff x="1180" y="768"/>
                <a:chExt cx="518" cy="384"/>
              </a:xfrm>
            </p:grpSpPr>
            <p:sp>
              <p:nvSpPr>
                <p:cNvPr id="149847" name="Rectangle 343"/>
                <p:cNvSpPr>
                  <a:spLocks noChangeArrowheads="1"/>
                </p:cNvSpPr>
                <p:nvPr/>
              </p:nvSpPr>
              <p:spPr bwMode="auto">
                <a:xfrm>
                  <a:off x="1223"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70</a:t>
                  </a:r>
                </a:p>
                <a:p>
                  <a:pPr algn="just" eaLnBrk="0" hangingPunct="0"/>
                  <a:endParaRPr kumimoji="1" lang="en-US" altLang="zh-CN" sz="1600">
                    <a:latin typeface="Times New Roman" pitchFamily="18" charset="0"/>
                  </a:endParaRPr>
                </a:p>
              </p:txBody>
            </p:sp>
            <p:sp>
              <p:nvSpPr>
                <p:cNvPr id="149848" name="Rectangle 344"/>
                <p:cNvSpPr>
                  <a:spLocks noChangeArrowheads="1"/>
                </p:cNvSpPr>
                <p:nvPr/>
              </p:nvSpPr>
              <p:spPr bwMode="auto">
                <a:xfrm>
                  <a:off x="1180"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49" name="Group 345"/>
              <p:cNvGrpSpPr>
                <a:grpSpLocks/>
              </p:cNvGrpSpPr>
              <p:nvPr/>
            </p:nvGrpSpPr>
            <p:grpSpPr bwMode="auto">
              <a:xfrm>
                <a:off x="1698" y="768"/>
                <a:ext cx="518" cy="384"/>
                <a:chOff x="1698" y="768"/>
                <a:chExt cx="518" cy="384"/>
              </a:xfrm>
            </p:grpSpPr>
            <p:sp>
              <p:nvSpPr>
                <p:cNvPr id="149850" name="Rectangle 346"/>
                <p:cNvSpPr>
                  <a:spLocks noChangeArrowheads="1"/>
                </p:cNvSpPr>
                <p:nvPr/>
              </p:nvSpPr>
              <p:spPr bwMode="auto">
                <a:xfrm>
                  <a:off x="1741"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80</a:t>
                  </a:r>
                </a:p>
                <a:p>
                  <a:pPr algn="just" eaLnBrk="0" hangingPunct="0"/>
                  <a:endParaRPr kumimoji="1" lang="en-US" altLang="zh-CN" sz="1600">
                    <a:latin typeface="Times New Roman" pitchFamily="18" charset="0"/>
                  </a:endParaRPr>
                </a:p>
              </p:txBody>
            </p:sp>
            <p:sp>
              <p:nvSpPr>
                <p:cNvPr id="149851" name="Rectangle 347"/>
                <p:cNvSpPr>
                  <a:spLocks noChangeArrowheads="1"/>
                </p:cNvSpPr>
                <p:nvPr/>
              </p:nvSpPr>
              <p:spPr bwMode="auto">
                <a:xfrm>
                  <a:off x="1698"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52" name="Group 348"/>
              <p:cNvGrpSpPr>
                <a:grpSpLocks/>
              </p:cNvGrpSpPr>
              <p:nvPr/>
            </p:nvGrpSpPr>
            <p:grpSpPr bwMode="auto">
              <a:xfrm>
                <a:off x="2216" y="768"/>
                <a:ext cx="518" cy="384"/>
                <a:chOff x="2216" y="768"/>
                <a:chExt cx="518" cy="384"/>
              </a:xfrm>
            </p:grpSpPr>
            <p:sp>
              <p:nvSpPr>
                <p:cNvPr id="149853" name="Rectangle 349"/>
                <p:cNvSpPr>
                  <a:spLocks noChangeArrowheads="1"/>
                </p:cNvSpPr>
                <p:nvPr/>
              </p:nvSpPr>
              <p:spPr bwMode="auto">
                <a:xfrm>
                  <a:off x="2259"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190</a:t>
                  </a:r>
                </a:p>
                <a:p>
                  <a:pPr algn="just" eaLnBrk="0" hangingPunct="0"/>
                  <a:endParaRPr kumimoji="1" lang="en-US" altLang="zh-CN" sz="1600">
                    <a:latin typeface="Times New Roman" pitchFamily="18" charset="0"/>
                  </a:endParaRPr>
                </a:p>
              </p:txBody>
            </p:sp>
            <p:sp>
              <p:nvSpPr>
                <p:cNvPr id="149854" name="Rectangle 350"/>
                <p:cNvSpPr>
                  <a:spLocks noChangeArrowheads="1"/>
                </p:cNvSpPr>
                <p:nvPr/>
              </p:nvSpPr>
              <p:spPr bwMode="auto">
                <a:xfrm>
                  <a:off x="2216"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55" name="Group 351"/>
              <p:cNvGrpSpPr>
                <a:grpSpLocks/>
              </p:cNvGrpSpPr>
              <p:nvPr/>
            </p:nvGrpSpPr>
            <p:grpSpPr bwMode="auto">
              <a:xfrm>
                <a:off x="0" y="1152"/>
                <a:ext cx="590" cy="384"/>
                <a:chOff x="0" y="1152"/>
                <a:chExt cx="590" cy="384"/>
              </a:xfrm>
            </p:grpSpPr>
            <p:sp>
              <p:nvSpPr>
                <p:cNvPr id="149856" name="Rectangle 352"/>
                <p:cNvSpPr>
                  <a:spLocks noChangeArrowheads="1"/>
                </p:cNvSpPr>
                <p:nvPr/>
              </p:nvSpPr>
              <p:spPr bwMode="auto">
                <a:xfrm>
                  <a:off x="43" y="115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a:latin typeface="Times New Roman" pitchFamily="18" charset="0"/>
                    </a:rPr>
                    <a:t>空调</a:t>
                  </a:r>
                </a:p>
                <a:p>
                  <a:pPr algn="just" eaLnBrk="0" hangingPunct="0"/>
                  <a:endParaRPr kumimoji="1" lang="en-US" altLang="zh-CN" sz="1600">
                    <a:latin typeface="Times New Roman" pitchFamily="18" charset="0"/>
                  </a:endParaRPr>
                </a:p>
              </p:txBody>
            </p:sp>
            <p:sp>
              <p:nvSpPr>
                <p:cNvPr id="149857" name="Rectangle 353"/>
                <p:cNvSpPr>
                  <a:spLocks noChangeArrowheads="1"/>
                </p:cNvSpPr>
                <p:nvPr/>
              </p:nvSpPr>
              <p:spPr bwMode="auto">
                <a:xfrm>
                  <a:off x="0" y="115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58" name="Group 354"/>
              <p:cNvGrpSpPr>
                <a:grpSpLocks/>
              </p:cNvGrpSpPr>
              <p:nvPr/>
            </p:nvGrpSpPr>
            <p:grpSpPr bwMode="auto">
              <a:xfrm>
                <a:off x="590" y="1152"/>
                <a:ext cx="590" cy="384"/>
                <a:chOff x="590" y="1152"/>
                <a:chExt cx="590" cy="384"/>
              </a:xfrm>
            </p:grpSpPr>
            <p:sp>
              <p:nvSpPr>
                <p:cNvPr id="149859" name="Rectangle 355"/>
                <p:cNvSpPr>
                  <a:spLocks noChangeArrowheads="1"/>
                </p:cNvSpPr>
                <p:nvPr/>
              </p:nvSpPr>
              <p:spPr bwMode="auto">
                <a:xfrm>
                  <a:off x="633" y="1152"/>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90</a:t>
                  </a:r>
                </a:p>
                <a:p>
                  <a:pPr algn="just" eaLnBrk="0" hangingPunct="0"/>
                  <a:endParaRPr kumimoji="1" lang="en-US" altLang="zh-CN" sz="1600">
                    <a:latin typeface="Times New Roman" pitchFamily="18" charset="0"/>
                  </a:endParaRPr>
                </a:p>
              </p:txBody>
            </p:sp>
            <p:sp>
              <p:nvSpPr>
                <p:cNvPr id="149860" name="Rectangle 356"/>
                <p:cNvSpPr>
                  <a:spLocks noChangeArrowheads="1"/>
                </p:cNvSpPr>
                <p:nvPr/>
              </p:nvSpPr>
              <p:spPr bwMode="auto">
                <a:xfrm>
                  <a:off x="590" y="1152"/>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61" name="Group 357"/>
              <p:cNvGrpSpPr>
                <a:grpSpLocks/>
              </p:cNvGrpSpPr>
              <p:nvPr/>
            </p:nvGrpSpPr>
            <p:grpSpPr bwMode="auto">
              <a:xfrm>
                <a:off x="1180" y="1152"/>
                <a:ext cx="518" cy="384"/>
                <a:chOff x="1180" y="1152"/>
                <a:chExt cx="518" cy="384"/>
              </a:xfrm>
            </p:grpSpPr>
            <p:sp>
              <p:nvSpPr>
                <p:cNvPr id="149862" name="Rectangle 358"/>
                <p:cNvSpPr>
                  <a:spLocks noChangeArrowheads="1"/>
                </p:cNvSpPr>
                <p:nvPr/>
              </p:nvSpPr>
              <p:spPr bwMode="auto">
                <a:xfrm>
                  <a:off x="1223"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120</a:t>
                  </a:r>
                </a:p>
                <a:p>
                  <a:pPr algn="just" eaLnBrk="0" hangingPunct="0"/>
                  <a:endParaRPr kumimoji="1" lang="en-US" altLang="zh-CN" sz="1600">
                    <a:latin typeface="Times New Roman" pitchFamily="18" charset="0"/>
                  </a:endParaRPr>
                </a:p>
              </p:txBody>
            </p:sp>
            <p:sp>
              <p:nvSpPr>
                <p:cNvPr id="149863" name="Rectangle 359"/>
                <p:cNvSpPr>
                  <a:spLocks noChangeArrowheads="1"/>
                </p:cNvSpPr>
                <p:nvPr/>
              </p:nvSpPr>
              <p:spPr bwMode="auto">
                <a:xfrm>
                  <a:off x="1180"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64" name="Group 360"/>
              <p:cNvGrpSpPr>
                <a:grpSpLocks/>
              </p:cNvGrpSpPr>
              <p:nvPr/>
            </p:nvGrpSpPr>
            <p:grpSpPr bwMode="auto">
              <a:xfrm>
                <a:off x="1698" y="1152"/>
                <a:ext cx="518" cy="384"/>
                <a:chOff x="1698" y="1152"/>
                <a:chExt cx="518" cy="384"/>
              </a:xfrm>
            </p:grpSpPr>
            <p:sp>
              <p:nvSpPr>
                <p:cNvPr id="149865" name="Rectangle 361"/>
                <p:cNvSpPr>
                  <a:spLocks noChangeArrowheads="1"/>
                </p:cNvSpPr>
                <p:nvPr/>
              </p:nvSpPr>
              <p:spPr bwMode="auto">
                <a:xfrm>
                  <a:off x="1741"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140</a:t>
                  </a:r>
                </a:p>
                <a:p>
                  <a:pPr algn="just" eaLnBrk="0" hangingPunct="0"/>
                  <a:endParaRPr kumimoji="1" lang="en-US" altLang="zh-CN" sz="1600">
                    <a:latin typeface="Times New Roman" pitchFamily="18" charset="0"/>
                  </a:endParaRPr>
                </a:p>
              </p:txBody>
            </p:sp>
            <p:sp>
              <p:nvSpPr>
                <p:cNvPr id="149866" name="Rectangle 362"/>
                <p:cNvSpPr>
                  <a:spLocks noChangeArrowheads="1"/>
                </p:cNvSpPr>
                <p:nvPr/>
              </p:nvSpPr>
              <p:spPr bwMode="auto">
                <a:xfrm>
                  <a:off x="1698"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67" name="Group 363"/>
              <p:cNvGrpSpPr>
                <a:grpSpLocks/>
              </p:cNvGrpSpPr>
              <p:nvPr/>
            </p:nvGrpSpPr>
            <p:grpSpPr bwMode="auto">
              <a:xfrm>
                <a:off x="2216" y="1152"/>
                <a:ext cx="518" cy="384"/>
                <a:chOff x="2216" y="1152"/>
                <a:chExt cx="518" cy="384"/>
              </a:xfrm>
            </p:grpSpPr>
            <p:sp>
              <p:nvSpPr>
                <p:cNvPr id="149868" name="Rectangle 364"/>
                <p:cNvSpPr>
                  <a:spLocks noChangeArrowheads="1"/>
                </p:cNvSpPr>
                <p:nvPr/>
              </p:nvSpPr>
              <p:spPr bwMode="auto">
                <a:xfrm>
                  <a:off x="2259"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350</a:t>
                  </a:r>
                </a:p>
                <a:p>
                  <a:pPr algn="just" eaLnBrk="0" hangingPunct="0"/>
                  <a:endParaRPr kumimoji="1" lang="en-US" altLang="zh-CN" sz="1600">
                    <a:latin typeface="Times New Roman" pitchFamily="18" charset="0"/>
                  </a:endParaRPr>
                </a:p>
              </p:txBody>
            </p:sp>
            <p:sp>
              <p:nvSpPr>
                <p:cNvPr id="149869" name="Rectangle 365"/>
                <p:cNvSpPr>
                  <a:spLocks noChangeArrowheads="1"/>
                </p:cNvSpPr>
                <p:nvPr/>
              </p:nvSpPr>
              <p:spPr bwMode="auto">
                <a:xfrm>
                  <a:off x="2216"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70" name="Group 366"/>
              <p:cNvGrpSpPr>
                <a:grpSpLocks/>
              </p:cNvGrpSpPr>
              <p:nvPr/>
            </p:nvGrpSpPr>
            <p:grpSpPr bwMode="auto">
              <a:xfrm>
                <a:off x="0" y="1536"/>
                <a:ext cx="590" cy="384"/>
                <a:chOff x="0" y="1536"/>
                <a:chExt cx="590" cy="384"/>
              </a:xfrm>
            </p:grpSpPr>
            <p:sp>
              <p:nvSpPr>
                <p:cNvPr id="149871" name="Rectangle 367"/>
                <p:cNvSpPr>
                  <a:spLocks noChangeArrowheads="1"/>
                </p:cNvSpPr>
                <p:nvPr/>
              </p:nvSpPr>
              <p:spPr bwMode="auto">
                <a:xfrm>
                  <a:off x="43" y="153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a:latin typeface="Times New Roman" pitchFamily="18" charset="0"/>
                    </a:rPr>
                    <a:t>总和</a:t>
                  </a:r>
                </a:p>
                <a:p>
                  <a:pPr algn="just" eaLnBrk="0" hangingPunct="0"/>
                  <a:endParaRPr kumimoji="1" lang="en-US" altLang="zh-CN" sz="1600">
                    <a:latin typeface="Times New Roman" pitchFamily="18" charset="0"/>
                  </a:endParaRPr>
                </a:p>
              </p:txBody>
            </p:sp>
            <p:sp>
              <p:nvSpPr>
                <p:cNvPr id="149872" name="Rectangle 368"/>
                <p:cNvSpPr>
                  <a:spLocks noChangeArrowheads="1"/>
                </p:cNvSpPr>
                <p:nvPr/>
              </p:nvSpPr>
              <p:spPr bwMode="auto">
                <a:xfrm>
                  <a:off x="0" y="153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73" name="Group 369"/>
              <p:cNvGrpSpPr>
                <a:grpSpLocks/>
              </p:cNvGrpSpPr>
              <p:nvPr/>
            </p:nvGrpSpPr>
            <p:grpSpPr bwMode="auto">
              <a:xfrm>
                <a:off x="590" y="1536"/>
                <a:ext cx="590" cy="384"/>
                <a:chOff x="590" y="1536"/>
                <a:chExt cx="590" cy="384"/>
              </a:xfrm>
            </p:grpSpPr>
            <p:sp>
              <p:nvSpPr>
                <p:cNvPr id="149874" name="Rectangle 370"/>
                <p:cNvSpPr>
                  <a:spLocks noChangeArrowheads="1"/>
                </p:cNvSpPr>
                <p:nvPr/>
              </p:nvSpPr>
              <p:spPr bwMode="auto">
                <a:xfrm>
                  <a:off x="633" y="1536"/>
                  <a:ext cx="5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180</a:t>
                  </a:r>
                </a:p>
                <a:p>
                  <a:pPr algn="just" eaLnBrk="0" hangingPunct="0"/>
                  <a:endParaRPr kumimoji="1" lang="en-US" altLang="zh-CN" sz="1600">
                    <a:latin typeface="Times New Roman" pitchFamily="18" charset="0"/>
                  </a:endParaRPr>
                </a:p>
              </p:txBody>
            </p:sp>
            <p:sp>
              <p:nvSpPr>
                <p:cNvPr id="149875" name="Rectangle 371"/>
                <p:cNvSpPr>
                  <a:spLocks noChangeArrowheads="1"/>
                </p:cNvSpPr>
                <p:nvPr/>
              </p:nvSpPr>
              <p:spPr bwMode="auto">
                <a:xfrm>
                  <a:off x="590" y="1536"/>
                  <a:ext cx="59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76" name="Group 372"/>
              <p:cNvGrpSpPr>
                <a:grpSpLocks/>
              </p:cNvGrpSpPr>
              <p:nvPr/>
            </p:nvGrpSpPr>
            <p:grpSpPr bwMode="auto">
              <a:xfrm>
                <a:off x="1180" y="1536"/>
                <a:ext cx="518" cy="384"/>
                <a:chOff x="1180" y="1536"/>
                <a:chExt cx="518" cy="384"/>
              </a:xfrm>
            </p:grpSpPr>
            <p:sp>
              <p:nvSpPr>
                <p:cNvPr id="149877" name="Rectangle 373"/>
                <p:cNvSpPr>
                  <a:spLocks noChangeArrowheads="1"/>
                </p:cNvSpPr>
                <p:nvPr/>
              </p:nvSpPr>
              <p:spPr bwMode="auto">
                <a:xfrm>
                  <a:off x="1223"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250</a:t>
                  </a:r>
                </a:p>
                <a:p>
                  <a:pPr algn="just" eaLnBrk="0" hangingPunct="0"/>
                  <a:endParaRPr kumimoji="1" lang="en-US" altLang="zh-CN" sz="1600">
                    <a:latin typeface="Times New Roman" pitchFamily="18" charset="0"/>
                  </a:endParaRPr>
                </a:p>
              </p:txBody>
            </p:sp>
            <p:sp>
              <p:nvSpPr>
                <p:cNvPr id="149878" name="Rectangle 374"/>
                <p:cNvSpPr>
                  <a:spLocks noChangeArrowheads="1"/>
                </p:cNvSpPr>
                <p:nvPr/>
              </p:nvSpPr>
              <p:spPr bwMode="auto">
                <a:xfrm>
                  <a:off x="1180" y="153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79" name="Group 375"/>
              <p:cNvGrpSpPr>
                <a:grpSpLocks/>
              </p:cNvGrpSpPr>
              <p:nvPr/>
            </p:nvGrpSpPr>
            <p:grpSpPr bwMode="auto">
              <a:xfrm>
                <a:off x="1698" y="1536"/>
                <a:ext cx="518" cy="384"/>
                <a:chOff x="1698" y="1536"/>
                <a:chExt cx="518" cy="384"/>
              </a:xfrm>
            </p:grpSpPr>
            <p:sp>
              <p:nvSpPr>
                <p:cNvPr id="149880" name="Rectangle 376"/>
                <p:cNvSpPr>
                  <a:spLocks noChangeArrowheads="1"/>
                </p:cNvSpPr>
                <p:nvPr/>
              </p:nvSpPr>
              <p:spPr bwMode="auto">
                <a:xfrm>
                  <a:off x="1741"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320</a:t>
                  </a:r>
                </a:p>
                <a:p>
                  <a:pPr algn="just" eaLnBrk="0" hangingPunct="0"/>
                  <a:endParaRPr kumimoji="1" lang="en-US" altLang="zh-CN" sz="1600">
                    <a:latin typeface="Times New Roman" pitchFamily="18" charset="0"/>
                  </a:endParaRPr>
                </a:p>
              </p:txBody>
            </p:sp>
            <p:sp>
              <p:nvSpPr>
                <p:cNvPr id="149881" name="Rectangle 377"/>
                <p:cNvSpPr>
                  <a:spLocks noChangeArrowheads="1"/>
                </p:cNvSpPr>
                <p:nvPr/>
              </p:nvSpPr>
              <p:spPr bwMode="auto">
                <a:xfrm>
                  <a:off x="1698" y="153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882" name="Group 378"/>
              <p:cNvGrpSpPr>
                <a:grpSpLocks/>
              </p:cNvGrpSpPr>
              <p:nvPr/>
            </p:nvGrpSpPr>
            <p:grpSpPr bwMode="auto">
              <a:xfrm>
                <a:off x="2216" y="1536"/>
                <a:ext cx="518" cy="384"/>
                <a:chOff x="2216" y="1536"/>
                <a:chExt cx="518" cy="384"/>
              </a:xfrm>
            </p:grpSpPr>
            <p:sp>
              <p:nvSpPr>
                <p:cNvPr id="149883" name="Rectangle 379"/>
                <p:cNvSpPr>
                  <a:spLocks noChangeArrowheads="1"/>
                </p:cNvSpPr>
                <p:nvPr/>
              </p:nvSpPr>
              <p:spPr bwMode="auto">
                <a:xfrm>
                  <a:off x="2259"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600">
                      <a:latin typeface="Times New Roman" pitchFamily="18" charset="0"/>
                    </a:rPr>
                    <a:t>750</a:t>
                  </a:r>
                </a:p>
                <a:p>
                  <a:pPr algn="just" eaLnBrk="0" hangingPunct="0"/>
                  <a:endParaRPr kumimoji="1" lang="en-US" altLang="zh-CN" sz="1600">
                    <a:latin typeface="Times New Roman" pitchFamily="18" charset="0"/>
                  </a:endParaRPr>
                </a:p>
              </p:txBody>
            </p:sp>
            <p:sp>
              <p:nvSpPr>
                <p:cNvPr id="149884" name="Rectangle 380"/>
                <p:cNvSpPr>
                  <a:spLocks noChangeArrowheads="1"/>
                </p:cNvSpPr>
                <p:nvPr/>
              </p:nvSpPr>
              <p:spPr bwMode="auto">
                <a:xfrm>
                  <a:off x="2216" y="153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9885" name="Rectangle 381"/>
            <p:cNvSpPr>
              <a:spLocks noChangeArrowheads="1"/>
            </p:cNvSpPr>
            <p:nvPr/>
          </p:nvSpPr>
          <p:spPr bwMode="auto">
            <a:xfrm>
              <a:off x="-3" y="-3"/>
              <a:ext cx="2740" cy="192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384" name="图片 3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38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8398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ROLAP</a:t>
            </a:r>
            <a:r>
              <a:rPr lang="zh-CN" altLang="en-US" dirty="0"/>
              <a:t>与</a:t>
            </a:r>
            <a:r>
              <a:rPr lang="en-US" altLang="zh-CN" dirty="0"/>
              <a:t>MOLAP</a:t>
            </a:r>
            <a:r>
              <a:rPr lang="zh-CN" altLang="en-US" dirty="0"/>
              <a:t>比较</a:t>
            </a:r>
          </a:p>
        </p:txBody>
      </p:sp>
      <p:sp>
        <p:nvSpPr>
          <p:cNvPr id="150531" name="Rectangle 3"/>
          <p:cNvSpPr>
            <a:spLocks noGrp="1" noChangeArrowheads="1"/>
          </p:cNvSpPr>
          <p:nvPr>
            <p:ph idx="1"/>
          </p:nvPr>
        </p:nvSpPr>
        <p:spPr/>
        <p:txBody>
          <a:bodyPr>
            <a:normAutofit/>
          </a:bodyPr>
          <a:lstStyle/>
          <a:p>
            <a:pPr>
              <a:lnSpc>
                <a:spcPct val="90000"/>
              </a:lnSpc>
            </a:pPr>
            <a:r>
              <a:rPr lang="zh-CN" altLang="en-US" sz="2800" dirty="0"/>
              <a:t>在</a:t>
            </a:r>
            <a:r>
              <a:rPr lang="en-US" altLang="zh-CN" sz="2800" dirty="0"/>
              <a:t>MOLAP</a:t>
            </a:r>
            <a:r>
              <a:rPr lang="zh-CN" altLang="en-US" sz="2800" dirty="0"/>
              <a:t>中，不但把多维实视图在概念上看成一个超立方体，而且在物理上把多维实视图组成一个多维数组，而不象</a:t>
            </a:r>
            <a:r>
              <a:rPr lang="en-US" altLang="zh-CN" sz="2800" dirty="0"/>
              <a:t>ROLAP</a:t>
            </a:r>
            <a:r>
              <a:rPr lang="zh-CN" altLang="en-US" sz="2800" dirty="0"/>
              <a:t>以表的形式存储实视图。</a:t>
            </a:r>
          </a:p>
          <a:p>
            <a:pPr>
              <a:lnSpc>
                <a:spcPct val="90000"/>
              </a:lnSpc>
            </a:pPr>
            <a:r>
              <a:rPr lang="zh-CN" altLang="en-US" sz="2800" dirty="0"/>
              <a:t>在</a:t>
            </a:r>
            <a:r>
              <a:rPr lang="en-US" altLang="zh-CN" sz="2800" dirty="0"/>
              <a:t>MOLAP</a:t>
            </a:r>
            <a:r>
              <a:rPr lang="zh-CN" altLang="en-US" sz="2800" dirty="0"/>
              <a:t>中，维的属性值被映射成多维数组的下标值或下标的范围，而总数据作为多维数组的值存储在数据的单元中。</a:t>
            </a:r>
          </a:p>
          <a:p>
            <a:pPr>
              <a:lnSpc>
                <a:spcPct val="90000"/>
              </a:lnSpc>
            </a:pPr>
            <a:r>
              <a:rPr lang="en-US" altLang="zh-CN" sz="2800" dirty="0"/>
              <a:t>ROLAP</a:t>
            </a:r>
            <a:r>
              <a:rPr lang="zh-CN" altLang="en-US" sz="2800" dirty="0"/>
              <a:t>在节省存储空间、灵活性、与关系数据库保持一致性等方面有明显的优势； </a:t>
            </a:r>
            <a:r>
              <a:rPr lang="en-US" altLang="zh-CN" sz="2800" dirty="0"/>
              <a:t>MOLAP</a:t>
            </a:r>
            <a:r>
              <a:rPr lang="zh-CN" altLang="en-US" sz="2800" dirty="0"/>
              <a:t>则在性能和管理的简便性方面有其优点。</a:t>
            </a: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103</a:t>
            </a:fld>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0974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ROLAP</a:t>
            </a:r>
            <a:r>
              <a:rPr lang="zh-CN" altLang="en-US" dirty="0"/>
              <a:t>与</a:t>
            </a:r>
            <a:r>
              <a:rPr lang="en-US" altLang="zh-CN" dirty="0"/>
              <a:t>MOLAP</a:t>
            </a:r>
            <a:r>
              <a:rPr lang="zh-CN" altLang="en-US" dirty="0"/>
              <a:t>比较（续）</a:t>
            </a:r>
          </a:p>
        </p:txBody>
      </p:sp>
      <p:sp>
        <p:nvSpPr>
          <p:cNvPr id="151554" name="Rectangle 2"/>
          <p:cNvSpPr>
            <a:spLocks noGrp="1" noChangeArrowheads="1"/>
          </p:cNvSpPr>
          <p:nvPr>
            <p:ph idx="1"/>
          </p:nvPr>
        </p:nvSpPr>
        <p:spPr/>
        <p:txBody>
          <a:bodyPr>
            <a:noAutofit/>
          </a:bodyPr>
          <a:lstStyle/>
          <a:p>
            <a:r>
              <a:rPr lang="en-US" altLang="zh-CN" sz="2800" dirty="0">
                <a:latin typeface="宋体" pitchFamily="2" charset="-122"/>
              </a:rPr>
              <a:t>MOLAP</a:t>
            </a:r>
            <a:r>
              <a:rPr lang="zh-CN" altLang="en-US" sz="2800" dirty="0">
                <a:latin typeface="宋体" pitchFamily="2" charset="-122"/>
              </a:rPr>
              <a:t>的查询速度比较快，但有下面限制：</a:t>
            </a:r>
          </a:p>
          <a:p>
            <a:r>
              <a:rPr lang="zh-CN" altLang="en-US" sz="2800" dirty="0">
                <a:latin typeface="宋体" pitchFamily="2" charset="-122"/>
              </a:rPr>
              <a:t>用多维数组实现多维实视图，需要很大的存储空间。在实际的数据仓库中，每维的属性值个数可能数万。例如几万种产品、几万个连锁店等。而实际的维数可能多达几十乃至几百。耗费的存储空间相当可观，由此带来加载、维护等问题。</a:t>
            </a:r>
          </a:p>
          <a:p>
            <a:r>
              <a:rPr lang="zh-CN" altLang="en-US" sz="2800" dirty="0">
                <a:latin typeface="宋体" pitchFamily="2" charset="-122"/>
              </a:rPr>
              <a:t>在多维数组中，很可能有些单元是空白的，如节假日商店不营业；某些产品在某些地区不销售等。</a:t>
            </a:r>
          </a:p>
          <a:p>
            <a:r>
              <a:rPr lang="en-US" altLang="zh-CN" sz="2800" dirty="0">
                <a:latin typeface="宋体" pitchFamily="2" charset="-122"/>
              </a:rPr>
              <a:t>MOLAP</a:t>
            </a:r>
            <a:r>
              <a:rPr lang="zh-CN" altLang="en-US" sz="2800" dirty="0">
                <a:latin typeface="宋体" pitchFamily="2" charset="-122"/>
              </a:rPr>
              <a:t>与关系数据库系统从存储结构到查询语言都有相当大的差别，不可能在</a:t>
            </a:r>
            <a:r>
              <a:rPr lang="en-US" altLang="zh-CN" sz="2800" dirty="0">
                <a:latin typeface="宋体" pitchFamily="2" charset="-122"/>
              </a:rPr>
              <a:t>RDBMS</a:t>
            </a:r>
            <a:r>
              <a:rPr lang="zh-CN" altLang="en-US" sz="2800" dirty="0">
                <a:latin typeface="宋体" pitchFamily="2" charset="-122"/>
              </a:rPr>
              <a:t>的基础上实现。</a:t>
            </a: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104</a:t>
            </a:fld>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99628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6"/>
          <p:cNvSpPr>
            <a:spLocks noGrp="1"/>
          </p:cNvSpPr>
          <p:nvPr>
            <p:ph type="ctrTitle"/>
          </p:nvPr>
        </p:nvSpPr>
        <p:spPr>
          <a:xfrm>
            <a:off x="755576" y="440668"/>
            <a:ext cx="7772400" cy="1470025"/>
          </a:xfrm>
        </p:spPr>
        <p:txBody>
          <a:bodyPr/>
          <a:lstStyle/>
          <a:p>
            <a:r>
              <a:rPr lang="zh-CN" altLang="en-US" dirty="0" smtClean="0">
                <a:solidFill>
                  <a:srgbClr val="C00000"/>
                </a:solidFill>
              </a:rPr>
              <a:t>大数据</a:t>
            </a:r>
            <a:r>
              <a:rPr lang="en-US" altLang="zh-CN" dirty="0" smtClean="0">
                <a:solidFill>
                  <a:srgbClr val="C00000"/>
                </a:solidFill>
              </a:rPr>
              <a:t>BI</a:t>
            </a:r>
            <a:r>
              <a:rPr lang="zh-CN" altLang="en-US" dirty="0" smtClean="0">
                <a:solidFill>
                  <a:srgbClr val="C00000"/>
                </a:solidFill>
              </a:rPr>
              <a:t>的发展</a:t>
            </a:r>
            <a:endParaRPr lang="zh-CN" altLang="en-US" dirty="0">
              <a:solidFill>
                <a:srgbClr val="C00000"/>
              </a:solidFill>
            </a:endParaRP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105</a:t>
            </a:fld>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177" y="1648633"/>
            <a:ext cx="7381247" cy="4641954"/>
          </a:xfrm>
          <a:prstGeom prst="rect">
            <a:avLst/>
          </a:prstGeom>
          <a:ln>
            <a:noFill/>
          </a:ln>
          <a:effectLst>
            <a:softEdge rad="112500"/>
          </a:effectLst>
        </p:spPr>
      </p:pic>
    </p:spTree>
    <p:extLst>
      <p:ext uri="{BB962C8B-B14F-4D97-AF65-F5344CB8AC3E}">
        <p14:creationId xmlns:p14="http://schemas.microsoft.com/office/powerpoint/2010/main" val="12197277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106</a:t>
            </a:fld>
            <a:endParaRPr lang="zh-CN" altLang="en-US"/>
          </a:p>
        </p:txBody>
      </p:sp>
      <p:sp>
        <p:nvSpPr>
          <p:cNvPr id="7" name="标题 1"/>
          <p:cNvSpPr>
            <a:spLocks noGrp="1" noChangeArrowheads="1"/>
          </p:cNvSpPr>
          <p:nvPr>
            <p:ph type="ctrTitle"/>
          </p:nvPr>
        </p:nvSpPr>
        <p:spPr>
          <a:xfrm>
            <a:off x="768152" y="871115"/>
            <a:ext cx="4681538" cy="633413"/>
          </a:xfr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p>
            <a:pPr marL="0" indent="0" eaLnBrk="1" hangingPunct="1"/>
            <a:r>
              <a:rPr lang="zh-CN" sz="3200" b="1" smtClean="0">
                <a:solidFill>
                  <a:schemeClr val="bg1"/>
                </a:solidFill>
                <a:ea typeface="微软雅黑" pitchFamily="34" charset="-122"/>
              </a:rPr>
              <a:t>大数据背景</a:t>
            </a:r>
          </a:p>
        </p:txBody>
      </p:sp>
      <p:sp>
        <p:nvSpPr>
          <p:cNvPr id="8" name="Line 3"/>
          <p:cNvSpPr>
            <a:spLocks noGrp="1" noChangeShapeType="1"/>
          </p:cNvSpPr>
          <p:nvPr/>
        </p:nvSpPr>
        <p:spPr bwMode="auto">
          <a:xfrm>
            <a:off x="539552" y="1517228"/>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9" name="Text Box 4"/>
          <p:cNvSpPr txBox="1">
            <a:spLocks noChangeArrowheads="1"/>
          </p:cNvSpPr>
          <p:nvPr/>
        </p:nvSpPr>
        <p:spPr bwMode="auto">
          <a:xfrm>
            <a:off x="926902" y="1618828"/>
            <a:ext cx="6661150" cy="1920875"/>
          </a:xfrm>
          <a:prstGeom prst="rect">
            <a:avLst/>
          </a:prstGeom>
          <a:noFill/>
          <a:ln w="9525">
            <a:noFill/>
            <a:miter lim="800000"/>
            <a:headEnd/>
            <a:tailEnd/>
          </a:ln>
        </p:spPr>
        <p:txBody>
          <a:bodyPr>
            <a:spAutoFit/>
          </a:bodyPr>
          <a:lstStyle/>
          <a:p>
            <a:r>
              <a:rPr lang="zh-CN" sz="2400" dirty="0">
                <a:solidFill>
                  <a:srgbClr val="1C1C1C"/>
                </a:solidFill>
                <a:latin typeface="微软雅黑" pitchFamily="34" charset="-122"/>
                <a:ea typeface="微软雅黑" pitchFamily="34" charset="-122"/>
                <a:sym typeface="宋体" pitchFamily="2" charset="-122"/>
              </a:rPr>
              <a:t>大数据的</a:t>
            </a:r>
            <a:r>
              <a:rPr lang="zh-CN" altLang="zh-CN" sz="2400" dirty="0">
                <a:solidFill>
                  <a:srgbClr val="1C1C1C"/>
                </a:solidFill>
                <a:latin typeface="微软雅黑" pitchFamily="34" charset="-122"/>
                <a:ea typeface="微软雅黑" pitchFamily="34" charset="-122"/>
                <a:sym typeface="宋体" pitchFamily="2" charset="-122"/>
              </a:rPr>
              <a:t>4V</a:t>
            </a:r>
          </a:p>
          <a:p>
            <a:endParaRPr lang="zh-CN" altLang="zh-CN" sz="2400" dirty="0">
              <a:solidFill>
                <a:srgbClr val="1C1C1C"/>
              </a:solidFill>
              <a:latin typeface="微软雅黑" pitchFamily="34" charset="-122"/>
              <a:ea typeface="微软雅黑" pitchFamily="34" charset="-122"/>
              <a:sym typeface="宋体" pitchFamily="2" charset="-122"/>
            </a:endParaRPr>
          </a:p>
          <a:p>
            <a:r>
              <a:rPr lang="zh-CN" altLang="zh-CN" b="0" dirty="0">
                <a:solidFill>
                  <a:srgbClr val="1C1C1C"/>
                </a:solidFill>
                <a:latin typeface="微软雅黑" pitchFamily="34" charset="-122"/>
                <a:ea typeface="微软雅黑" pitchFamily="34" charset="-122"/>
                <a:sym typeface="宋体" pitchFamily="2" charset="-122"/>
              </a:rPr>
              <a:t>1. </a:t>
            </a:r>
            <a:r>
              <a:rPr lang="zh-CN" b="0" dirty="0">
                <a:solidFill>
                  <a:srgbClr val="1C1C1C"/>
                </a:solidFill>
                <a:latin typeface="微软雅黑" pitchFamily="34" charset="-122"/>
                <a:ea typeface="微软雅黑" pitchFamily="34" charset="-122"/>
                <a:sym typeface="宋体" pitchFamily="2" charset="-122"/>
              </a:rPr>
              <a:t>数据量大</a:t>
            </a:r>
            <a:r>
              <a:rPr lang="zh-CN" altLang="zh-CN" b="0" dirty="0">
                <a:solidFill>
                  <a:srgbClr val="1C1C1C"/>
                </a:solidFill>
                <a:latin typeface="微软雅黑" pitchFamily="34" charset="-122"/>
                <a:ea typeface="微软雅黑" pitchFamily="34" charset="-122"/>
                <a:sym typeface="宋体" pitchFamily="2" charset="-122"/>
              </a:rPr>
              <a:t>(Volume)</a:t>
            </a:r>
          </a:p>
          <a:p>
            <a:r>
              <a:rPr lang="zh-CN" altLang="zh-CN" b="0" dirty="0">
                <a:solidFill>
                  <a:srgbClr val="1C1C1C"/>
                </a:solidFill>
                <a:latin typeface="微软雅黑" pitchFamily="34" charset="-122"/>
                <a:ea typeface="微软雅黑" pitchFamily="34" charset="-122"/>
                <a:sym typeface="宋体" pitchFamily="2" charset="-122"/>
              </a:rPr>
              <a:t>2. </a:t>
            </a:r>
            <a:r>
              <a:rPr lang="zh-CN" b="0" dirty="0">
                <a:solidFill>
                  <a:srgbClr val="1C1C1C"/>
                </a:solidFill>
                <a:latin typeface="微软雅黑" pitchFamily="34" charset="-122"/>
                <a:ea typeface="微软雅黑" pitchFamily="34" charset="-122"/>
                <a:sym typeface="宋体" pitchFamily="2" charset="-122"/>
              </a:rPr>
              <a:t>速度快</a:t>
            </a:r>
            <a:r>
              <a:rPr lang="zh-CN" altLang="zh-CN" b="0" dirty="0">
                <a:solidFill>
                  <a:srgbClr val="1C1C1C"/>
                </a:solidFill>
                <a:latin typeface="微软雅黑" pitchFamily="34" charset="-122"/>
                <a:ea typeface="微软雅黑" pitchFamily="34" charset="-122"/>
                <a:sym typeface="宋体" pitchFamily="2" charset="-122"/>
              </a:rPr>
              <a:t>(Velocity)</a:t>
            </a:r>
          </a:p>
          <a:p>
            <a:r>
              <a:rPr lang="zh-CN" altLang="zh-CN" b="0" dirty="0">
                <a:solidFill>
                  <a:srgbClr val="1C1C1C"/>
                </a:solidFill>
                <a:latin typeface="微软雅黑" pitchFamily="34" charset="-122"/>
                <a:ea typeface="微软雅黑" pitchFamily="34" charset="-122"/>
                <a:sym typeface="宋体" pitchFamily="2" charset="-122"/>
              </a:rPr>
              <a:t>3. </a:t>
            </a:r>
            <a:r>
              <a:rPr lang="zh-CN" b="0" dirty="0">
                <a:solidFill>
                  <a:srgbClr val="1C1C1C"/>
                </a:solidFill>
                <a:latin typeface="微软雅黑" pitchFamily="34" charset="-122"/>
                <a:ea typeface="微软雅黑" pitchFamily="34" charset="-122"/>
                <a:sym typeface="宋体" pitchFamily="2" charset="-122"/>
              </a:rPr>
              <a:t>类型多</a:t>
            </a:r>
            <a:r>
              <a:rPr lang="zh-CN" altLang="zh-CN" b="0" dirty="0">
                <a:solidFill>
                  <a:srgbClr val="1C1C1C"/>
                </a:solidFill>
                <a:latin typeface="微软雅黑" pitchFamily="34" charset="-122"/>
                <a:ea typeface="微软雅黑" pitchFamily="34" charset="-122"/>
                <a:sym typeface="宋体" pitchFamily="2" charset="-122"/>
              </a:rPr>
              <a:t>(Variety)</a:t>
            </a:r>
          </a:p>
          <a:p>
            <a:r>
              <a:rPr lang="zh-CN" altLang="zh-CN" b="0" dirty="0">
                <a:solidFill>
                  <a:srgbClr val="1C1C1C"/>
                </a:solidFill>
                <a:latin typeface="微软雅黑" pitchFamily="34" charset="-122"/>
                <a:ea typeface="微软雅黑" pitchFamily="34" charset="-122"/>
                <a:sym typeface="宋体" pitchFamily="2" charset="-122"/>
              </a:rPr>
              <a:t>4. </a:t>
            </a:r>
            <a:r>
              <a:rPr lang="zh-CN" b="0" dirty="0">
                <a:solidFill>
                  <a:srgbClr val="1C1C1C"/>
                </a:solidFill>
                <a:latin typeface="微软雅黑" pitchFamily="34" charset="-122"/>
                <a:ea typeface="微软雅黑" pitchFamily="34" charset="-122"/>
                <a:sym typeface="宋体" pitchFamily="2" charset="-122"/>
              </a:rPr>
              <a:t>价值密度低</a:t>
            </a:r>
            <a:r>
              <a:rPr lang="zh-CN" altLang="zh-CN" b="0" dirty="0" smtClean="0">
                <a:solidFill>
                  <a:srgbClr val="1C1C1C"/>
                </a:solidFill>
                <a:latin typeface="微软雅黑" pitchFamily="34" charset="-122"/>
                <a:ea typeface="微软雅黑" pitchFamily="34" charset="-122"/>
                <a:sym typeface="宋体" pitchFamily="2" charset="-122"/>
              </a:rPr>
              <a:t>(</a:t>
            </a:r>
            <a:r>
              <a:rPr lang="en-US" altLang="zh-CN" b="0" dirty="0" smtClean="0"/>
              <a:t>Veracity</a:t>
            </a:r>
            <a:r>
              <a:rPr lang="zh-CN" altLang="zh-CN" b="0" dirty="0" smtClean="0">
                <a:solidFill>
                  <a:srgbClr val="1C1C1C"/>
                </a:solidFill>
                <a:latin typeface="微软雅黑" pitchFamily="34" charset="-122"/>
                <a:ea typeface="微软雅黑" pitchFamily="34" charset="-122"/>
                <a:sym typeface="宋体" pitchFamily="2" charset="-122"/>
              </a:rPr>
              <a:t>)</a:t>
            </a:r>
            <a:endParaRPr lang="zh-CN" altLang="zh-CN" b="0" dirty="0">
              <a:solidFill>
                <a:srgbClr val="1C1C1C"/>
              </a:solidFill>
              <a:latin typeface="微软雅黑" pitchFamily="34" charset="-122"/>
              <a:ea typeface="微软雅黑" pitchFamily="34" charset="-122"/>
              <a:sym typeface="宋体" pitchFamily="2" charset="-122"/>
            </a:endParaRPr>
          </a:p>
        </p:txBody>
      </p:sp>
      <p:sp>
        <p:nvSpPr>
          <p:cNvPr id="10" name="Line 5"/>
          <p:cNvSpPr>
            <a:spLocks noGrp="1" noChangeShapeType="1"/>
          </p:cNvSpPr>
          <p:nvPr/>
        </p:nvSpPr>
        <p:spPr bwMode="auto">
          <a:xfrm>
            <a:off x="784027" y="1502940"/>
            <a:ext cx="0" cy="3787775"/>
          </a:xfrm>
          <a:prstGeom prst="line">
            <a:avLst/>
          </a:prstGeom>
          <a:noFill/>
          <a:ln w="57150">
            <a:solidFill>
              <a:srgbClr val="4B8069"/>
            </a:solidFill>
            <a:round/>
            <a:headEnd/>
            <a:tailEnd type="oval" w="med" len="med"/>
          </a:ln>
        </p:spPr>
        <p:txBody>
          <a:bodyPr anchor="ctr"/>
          <a:lstStyle/>
          <a:p>
            <a:endParaRPr lang="zh-CN" altLang="en-US"/>
          </a:p>
        </p:txBody>
      </p:sp>
      <p:sp>
        <p:nvSpPr>
          <p:cNvPr id="11" name="Oval 6"/>
          <p:cNvSpPr>
            <a:spLocks noChangeArrowheads="1"/>
          </p:cNvSpPr>
          <p:nvPr/>
        </p:nvSpPr>
        <p:spPr bwMode="auto">
          <a:xfrm>
            <a:off x="3494224" y="3281833"/>
            <a:ext cx="179388" cy="180975"/>
          </a:xfrm>
          <a:prstGeom prst="ellipse">
            <a:avLst/>
          </a:prstGeom>
          <a:solidFill>
            <a:srgbClr val="FF0000">
              <a:alpha val="70195"/>
            </a:srgbClr>
          </a:solidFill>
          <a:ln w="9525">
            <a:noFill/>
            <a:round/>
            <a:headEnd/>
            <a:tailEnd/>
          </a:ln>
        </p:spPr>
        <p:txBody>
          <a:bodyPr anchor="ctr"/>
          <a:lstStyle/>
          <a:p>
            <a:endParaRPr lang="zh-CN" altLang="en-US"/>
          </a:p>
        </p:txBody>
      </p:sp>
      <p:pic>
        <p:nvPicPr>
          <p:cNvPr id="12" name="Picture 7" descr="nn"/>
          <p:cNvPicPr>
            <a:picLocks noChangeAspect="1" noChangeArrowheads="1"/>
          </p:cNvPicPr>
          <p:nvPr/>
        </p:nvPicPr>
        <p:blipFill>
          <a:blip r:embed="rId5" cstate="print"/>
          <a:srcRect/>
          <a:stretch>
            <a:fillRect/>
          </a:stretch>
        </p:blipFill>
        <p:spPr bwMode="auto">
          <a:xfrm>
            <a:off x="1735274" y="3606378"/>
            <a:ext cx="6546850" cy="2774950"/>
          </a:xfrm>
          <a:prstGeom prst="rect">
            <a:avLst/>
          </a:prstGeom>
          <a:noFill/>
          <a:ln w="9525">
            <a:noFill/>
            <a:miter lim="800000"/>
            <a:headEnd/>
            <a:tailEnd/>
          </a:ln>
        </p:spPr>
      </p:pic>
      <p:sp>
        <p:nvSpPr>
          <p:cNvPr id="13" name="Rectangle 8"/>
          <p:cNvSpPr>
            <a:spLocks noChangeArrowheads="1"/>
          </p:cNvSpPr>
          <p:nvPr/>
        </p:nvSpPr>
        <p:spPr bwMode="auto">
          <a:xfrm>
            <a:off x="1768612" y="3606824"/>
            <a:ext cx="6513512" cy="2762250"/>
          </a:xfrm>
          <a:prstGeom prst="rect">
            <a:avLst/>
          </a:prstGeom>
          <a:gradFill rotWithShape="0">
            <a:gsLst>
              <a:gs pos="0">
                <a:srgbClr val="4B8069">
                  <a:alpha val="784"/>
                </a:srgbClr>
              </a:gs>
              <a:gs pos="100000">
                <a:srgbClr val="4B8069">
                  <a:alpha val="65000"/>
                </a:srgbClr>
              </a:gs>
            </a:gsLst>
            <a:lin ang="5400000" scaled="1"/>
          </a:gradFill>
          <a:ln w="9525">
            <a:noFill/>
            <a:miter lim="800000"/>
            <a:headEnd/>
            <a:tailEnd/>
          </a:ln>
        </p:spPr>
        <p:txBody>
          <a:bodyPr>
            <a:spAutoFit/>
          </a:bodyPr>
          <a:lstStyle/>
          <a:p>
            <a:endParaRPr lang="zh-CN" altLang="en-US"/>
          </a:p>
        </p:txBody>
      </p:sp>
    </p:spTree>
    <p:extLst>
      <p:ext uri="{BB962C8B-B14F-4D97-AF65-F5344CB8AC3E}">
        <p14:creationId xmlns:p14="http://schemas.microsoft.com/office/powerpoint/2010/main" val="30597235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107</a:t>
            </a:fld>
            <a:endParaRPr lang="zh-CN" altLang="en-US"/>
          </a:p>
        </p:txBody>
      </p:sp>
      <p:sp>
        <p:nvSpPr>
          <p:cNvPr id="15" name="标题 1"/>
          <p:cNvSpPr txBox="1">
            <a:spLocks noChangeArrowheads="1"/>
          </p:cNvSpPr>
          <p:nvPr/>
        </p:nvSpPr>
        <p:spPr>
          <a:xfrm>
            <a:off x="766440" y="953616"/>
            <a:ext cx="4681538" cy="633413"/>
          </a:xfrm>
          <a:prstGeom prst="rect">
            <a:avLst/>
          </a:prstGeo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sz="3200" b="1" smtClean="0">
                <a:solidFill>
                  <a:schemeClr val="bg1"/>
                </a:solidFill>
                <a:ea typeface="微软雅黑" pitchFamily="34" charset="-122"/>
              </a:rPr>
              <a:t>商用大数据生态圈</a:t>
            </a:r>
          </a:p>
        </p:txBody>
      </p:sp>
      <p:sp>
        <p:nvSpPr>
          <p:cNvPr id="16" name="Line 3"/>
          <p:cNvSpPr>
            <a:spLocks noGrp="1" noChangeShapeType="1"/>
          </p:cNvSpPr>
          <p:nvPr/>
        </p:nvSpPr>
        <p:spPr bwMode="auto">
          <a:xfrm>
            <a:off x="537840" y="1599729"/>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17" name="Text Box 4"/>
          <p:cNvSpPr txBox="1">
            <a:spLocks noChangeArrowheads="1"/>
          </p:cNvSpPr>
          <p:nvPr/>
        </p:nvSpPr>
        <p:spPr bwMode="auto">
          <a:xfrm>
            <a:off x="926778" y="1701329"/>
            <a:ext cx="6850062" cy="457200"/>
          </a:xfrm>
          <a:prstGeom prst="rect">
            <a:avLst/>
          </a:prstGeom>
          <a:noFill/>
          <a:ln w="9525">
            <a:noFill/>
            <a:miter lim="800000"/>
            <a:headEnd/>
            <a:tailEnd/>
          </a:ln>
        </p:spPr>
        <p:txBody>
          <a:bodyPr>
            <a:spAutoFit/>
          </a:bodyPr>
          <a:lstStyle/>
          <a:p>
            <a:r>
              <a:rPr lang="zh-CN" sz="2400" dirty="0">
                <a:solidFill>
                  <a:srgbClr val="1C1C1C"/>
                </a:solidFill>
                <a:latin typeface="微软雅黑" pitchFamily="34" charset="-122"/>
                <a:ea typeface="微软雅黑" pitchFamily="34" charset="-122"/>
                <a:sym typeface="宋体" pitchFamily="2" charset="-122"/>
              </a:rPr>
              <a:t>一体机数据库</a:t>
            </a:r>
            <a:r>
              <a:rPr lang="zh-CN" altLang="zh-CN" sz="2400" dirty="0">
                <a:solidFill>
                  <a:srgbClr val="1C1C1C"/>
                </a:solidFill>
                <a:latin typeface="微软雅黑" pitchFamily="34" charset="-122"/>
                <a:ea typeface="微软雅黑" pitchFamily="34" charset="-122"/>
                <a:sym typeface="宋体" pitchFamily="2" charset="-122"/>
              </a:rPr>
              <a:t>/</a:t>
            </a:r>
            <a:r>
              <a:rPr lang="zh-CN" sz="2400" dirty="0">
                <a:solidFill>
                  <a:srgbClr val="1C1C1C"/>
                </a:solidFill>
                <a:latin typeface="微软雅黑" pitchFamily="34" charset="-122"/>
                <a:ea typeface="微软雅黑" pitchFamily="34" charset="-122"/>
                <a:sym typeface="宋体" pitchFamily="2" charset="-122"/>
              </a:rPr>
              <a:t>数据仓库</a:t>
            </a:r>
            <a:r>
              <a:rPr lang="zh-CN" altLang="zh-CN" sz="2400" dirty="0">
                <a:solidFill>
                  <a:srgbClr val="1C1C1C"/>
                </a:solidFill>
                <a:latin typeface="微软雅黑" pitchFamily="34" charset="-122"/>
                <a:ea typeface="微软雅黑" pitchFamily="34" charset="-122"/>
                <a:sym typeface="宋体" pitchFamily="2" charset="-122"/>
              </a:rPr>
              <a:t>:</a:t>
            </a:r>
            <a:endParaRPr lang="zh-CN" altLang="zh-CN" b="0" dirty="0">
              <a:solidFill>
                <a:srgbClr val="1C1C1C"/>
              </a:solidFill>
              <a:latin typeface="微软雅黑" pitchFamily="34" charset="-122"/>
              <a:ea typeface="微软雅黑" pitchFamily="34" charset="-122"/>
              <a:sym typeface="宋体" pitchFamily="2" charset="-122"/>
            </a:endParaRPr>
          </a:p>
        </p:txBody>
      </p:sp>
      <p:sp>
        <p:nvSpPr>
          <p:cNvPr id="18" name="Line 5"/>
          <p:cNvSpPr>
            <a:spLocks noGrp="1" noChangeShapeType="1"/>
          </p:cNvSpPr>
          <p:nvPr/>
        </p:nvSpPr>
        <p:spPr bwMode="auto">
          <a:xfrm>
            <a:off x="782315" y="1585441"/>
            <a:ext cx="0" cy="3787775"/>
          </a:xfrm>
          <a:prstGeom prst="line">
            <a:avLst/>
          </a:prstGeom>
          <a:noFill/>
          <a:ln w="57150">
            <a:solidFill>
              <a:srgbClr val="4B8069"/>
            </a:solidFill>
            <a:round/>
            <a:headEnd/>
            <a:tailEnd type="oval" w="med" len="med"/>
          </a:ln>
        </p:spPr>
        <p:txBody>
          <a:bodyPr anchor="ctr"/>
          <a:lstStyle/>
          <a:p>
            <a:endParaRPr lang="zh-CN" altLang="en-US"/>
          </a:p>
        </p:txBody>
      </p:sp>
      <p:sp>
        <p:nvSpPr>
          <p:cNvPr id="19" name="Text Box 17"/>
          <p:cNvSpPr txBox="1">
            <a:spLocks noChangeArrowheads="1"/>
          </p:cNvSpPr>
          <p:nvPr/>
        </p:nvSpPr>
        <p:spPr bwMode="auto">
          <a:xfrm>
            <a:off x="972815" y="2836391"/>
            <a:ext cx="6850063" cy="457200"/>
          </a:xfrm>
          <a:prstGeom prst="rect">
            <a:avLst/>
          </a:prstGeom>
          <a:noFill/>
          <a:ln w="9525">
            <a:noFill/>
            <a:miter lim="800000"/>
            <a:headEnd/>
            <a:tailEnd/>
          </a:ln>
        </p:spPr>
        <p:txBody>
          <a:bodyPr>
            <a:spAutoFit/>
          </a:bodyPr>
          <a:lstStyle/>
          <a:p>
            <a:r>
              <a:rPr lang="zh-CN" sz="2400" dirty="0" smtClean="0">
                <a:solidFill>
                  <a:srgbClr val="1C1C1C"/>
                </a:solidFill>
                <a:latin typeface="微软雅黑" pitchFamily="34" charset="-122"/>
                <a:ea typeface="微软雅黑" pitchFamily="34" charset="-122"/>
                <a:sym typeface="宋体" pitchFamily="2" charset="-122"/>
              </a:rPr>
              <a:t>数据</a:t>
            </a:r>
            <a:r>
              <a:rPr lang="zh-CN" sz="2400" dirty="0">
                <a:solidFill>
                  <a:srgbClr val="1C1C1C"/>
                </a:solidFill>
                <a:latin typeface="微软雅黑" pitchFamily="34" charset="-122"/>
                <a:ea typeface="微软雅黑" pitchFamily="34" charset="-122"/>
                <a:sym typeface="宋体" pitchFamily="2" charset="-122"/>
              </a:rPr>
              <a:t>仓库</a:t>
            </a:r>
            <a:r>
              <a:rPr lang="zh-CN" altLang="zh-CN" sz="2400" dirty="0">
                <a:solidFill>
                  <a:srgbClr val="1C1C1C"/>
                </a:solidFill>
                <a:latin typeface="微软雅黑" pitchFamily="34" charset="-122"/>
                <a:ea typeface="微软雅黑" pitchFamily="34" charset="-122"/>
                <a:sym typeface="宋体" pitchFamily="2" charset="-122"/>
              </a:rPr>
              <a:t>:</a:t>
            </a:r>
            <a:endParaRPr lang="zh-CN" altLang="zh-CN" b="0" dirty="0">
              <a:solidFill>
                <a:srgbClr val="1C1C1C"/>
              </a:solidFill>
              <a:latin typeface="微软雅黑" pitchFamily="34" charset="-122"/>
              <a:ea typeface="微软雅黑" pitchFamily="34" charset="-122"/>
              <a:sym typeface="宋体" pitchFamily="2" charset="-122"/>
            </a:endParaRPr>
          </a:p>
        </p:txBody>
      </p:sp>
      <p:sp>
        <p:nvSpPr>
          <p:cNvPr id="20" name="Text Box 40"/>
          <p:cNvSpPr txBox="1">
            <a:spLocks noChangeArrowheads="1"/>
          </p:cNvSpPr>
          <p:nvPr/>
        </p:nvSpPr>
        <p:spPr bwMode="auto">
          <a:xfrm>
            <a:off x="1031553" y="4023841"/>
            <a:ext cx="6850062" cy="457200"/>
          </a:xfrm>
          <a:prstGeom prst="rect">
            <a:avLst/>
          </a:prstGeom>
          <a:noFill/>
          <a:ln w="9525">
            <a:noFill/>
            <a:miter lim="800000"/>
            <a:headEnd/>
            <a:tailEnd/>
          </a:ln>
        </p:spPr>
        <p:txBody>
          <a:bodyPr>
            <a:spAutoFit/>
          </a:bodyPr>
          <a:lstStyle/>
          <a:p>
            <a:r>
              <a:rPr lang="zh-CN" sz="2400" dirty="0" smtClean="0">
                <a:solidFill>
                  <a:srgbClr val="1C1C1C"/>
                </a:solidFill>
                <a:latin typeface="微软雅黑" pitchFamily="34" charset="-122"/>
                <a:ea typeface="微软雅黑" pitchFamily="34" charset="-122"/>
                <a:sym typeface="宋体" pitchFamily="2" charset="-122"/>
              </a:rPr>
              <a:t>数据</a:t>
            </a:r>
            <a:r>
              <a:rPr lang="zh-CN" sz="2400" dirty="0">
                <a:solidFill>
                  <a:srgbClr val="1C1C1C"/>
                </a:solidFill>
                <a:latin typeface="微软雅黑" pitchFamily="34" charset="-122"/>
                <a:ea typeface="微软雅黑" pitchFamily="34" charset="-122"/>
                <a:sym typeface="宋体" pitchFamily="2" charset="-122"/>
              </a:rPr>
              <a:t>集市</a:t>
            </a:r>
            <a:r>
              <a:rPr lang="zh-CN" altLang="zh-CN" sz="2400" dirty="0">
                <a:solidFill>
                  <a:srgbClr val="1C1C1C"/>
                </a:solidFill>
                <a:latin typeface="微软雅黑" pitchFamily="34" charset="-122"/>
                <a:ea typeface="微软雅黑" pitchFamily="34" charset="-122"/>
                <a:sym typeface="宋体" pitchFamily="2" charset="-122"/>
              </a:rPr>
              <a:t>:</a:t>
            </a:r>
            <a:endParaRPr lang="zh-CN" altLang="zh-CN" b="0" dirty="0">
              <a:solidFill>
                <a:srgbClr val="1C1C1C"/>
              </a:solidFill>
              <a:latin typeface="微软雅黑" pitchFamily="34" charset="-122"/>
              <a:ea typeface="微软雅黑" pitchFamily="34" charset="-122"/>
              <a:sym typeface="宋体" pitchFamily="2" charset="-122"/>
            </a:endParaRPr>
          </a:p>
        </p:txBody>
      </p:sp>
      <p:sp>
        <p:nvSpPr>
          <p:cNvPr id="21" name="Oval 55"/>
          <p:cNvSpPr>
            <a:spLocks noChangeArrowheads="1"/>
          </p:cNvSpPr>
          <p:nvPr/>
        </p:nvSpPr>
        <p:spPr bwMode="auto">
          <a:xfrm>
            <a:off x="5904148" y="4625429"/>
            <a:ext cx="179388" cy="180975"/>
          </a:xfrm>
          <a:prstGeom prst="ellipse">
            <a:avLst/>
          </a:prstGeom>
          <a:solidFill>
            <a:srgbClr val="FF0000">
              <a:alpha val="70195"/>
            </a:srgbClr>
          </a:solidFill>
          <a:ln w="9525">
            <a:noFill/>
            <a:round/>
            <a:headEnd/>
            <a:tailEnd/>
          </a:ln>
        </p:spPr>
        <p:txBody>
          <a:bodyPr anchor="ctr"/>
          <a:lstStyle/>
          <a:p>
            <a:endParaRPr lang="zh-CN" altLang="en-US"/>
          </a:p>
        </p:txBody>
      </p:sp>
      <p:sp>
        <p:nvSpPr>
          <p:cNvPr id="22" name="Rectangle 19"/>
          <p:cNvSpPr/>
          <p:nvPr/>
        </p:nvSpPr>
        <p:spPr>
          <a:xfrm>
            <a:off x="1043608" y="2141153"/>
            <a:ext cx="6660740" cy="369332"/>
          </a:xfrm>
          <a:prstGeom prst="rect">
            <a:avLst/>
          </a:prstGeom>
        </p:spPr>
        <p:txBody>
          <a:bodyPr wrap="square">
            <a:spAutoFit/>
          </a:bodyPr>
          <a:lstStyle/>
          <a:p>
            <a:pPr lvl="0">
              <a:spcBef>
                <a:spcPct val="20000"/>
              </a:spcBef>
            </a:pPr>
            <a:r>
              <a:rPr lang="zh-CN" altLang="zh-CN" b="0" dirty="0" smtClean="0">
                <a:latin typeface="微软雅黑" pitchFamily="34" charset="-122"/>
                <a:ea typeface="微软雅黑" pitchFamily="34" charset="-122"/>
                <a:sym typeface="Calibri" pitchFamily="34" charset="0"/>
              </a:rPr>
              <a:t>IBM PureData(Netezza), Oracle Exadata, SAP Hana等等</a:t>
            </a:r>
          </a:p>
        </p:txBody>
      </p:sp>
      <p:sp>
        <p:nvSpPr>
          <p:cNvPr id="23" name="Rectangle 20"/>
          <p:cNvSpPr/>
          <p:nvPr/>
        </p:nvSpPr>
        <p:spPr>
          <a:xfrm>
            <a:off x="1079612" y="3293281"/>
            <a:ext cx="6804756" cy="369332"/>
          </a:xfrm>
          <a:prstGeom prst="rect">
            <a:avLst/>
          </a:prstGeom>
        </p:spPr>
        <p:txBody>
          <a:bodyPr wrap="square">
            <a:spAutoFit/>
          </a:bodyPr>
          <a:lstStyle/>
          <a:p>
            <a:pPr lvl="0">
              <a:spcBef>
                <a:spcPct val="20000"/>
              </a:spcBef>
            </a:pPr>
            <a:r>
              <a:rPr lang="zh-CN" altLang="en-US" b="0" dirty="0" smtClean="0">
                <a:latin typeface="微软雅黑" pitchFamily="34" charset="-122"/>
                <a:ea typeface="微软雅黑" pitchFamily="34" charset="-122"/>
                <a:sym typeface="Calibri" pitchFamily="34" charset="0"/>
              </a:rPr>
              <a:t>Teradata AsterData,   </a:t>
            </a:r>
            <a:r>
              <a:rPr lang="en-US" altLang="zh-CN" b="0" dirty="0" smtClean="0">
                <a:latin typeface="微软雅黑" pitchFamily="34" charset="-122"/>
                <a:ea typeface="微软雅黑" pitchFamily="34" charset="-122"/>
                <a:sym typeface="Calibri" pitchFamily="34" charset="0"/>
              </a:rPr>
              <a:t> </a:t>
            </a:r>
            <a:r>
              <a:rPr lang="zh-CN" altLang="en-US" b="0" dirty="0" smtClean="0">
                <a:latin typeface="微软雅黑" pitchFamily="34" charset="-122"/>
                <a:ea typeface="微软雅黑" pitchFamily="34" charset="-122"/>
                <a:sym typeface="Calibri" pitchFamily="34" charset="0"/>
              </a:rPr>
              <a:t>EMC GreenPlum,    HP Vertica    等等</a:t>
            </a:r>
          </a:p>
        </p:txBody>
      </p:sp>
      <p:sp>
        <p:nvSpPr>
          <p:cNvPr id="24" name="Rectangle 21"/>
          <p:cNvSpPr/>
          <p:nvPr/>
        </p:nvSpPr>
        <p:spPr>
          <a:xfrm>
            <a:off x="1079612" y="4553421"/>
            <a:ext cx="6588732" cy="369332"/>
          </a:xfrm>
          <a:prstGeom prst="rect">
            <a:avLst/>
          </a:prstGeom>
        </p:spPr>
        <p:txBody>
          <a:bodyPr wrap="square">
            <a:spAutoFit/>
          </a:bodyPr>
          <a:lstStyle/>
          <a:p>
            <a:pPr lvl="0">
              <a:spcBef>
                <a:spcPct val="20000"/>
              </a:spcBef>
            </a:pPr>
            <a:r>
              <a:rPr lang="zh-CN" altLang="zh-CN" b="0" dirty="0" smtClean="0">
                <a:latin typeface="微软雅黑" pitchFamily="34" charset="-122"/>
                <a:ea typeface="微软雅黑" pitchFamily="34" charset="-122"/>
                <a:sym typeface="Calibri" pitchFamily="34" charset="0"/>
              </a:rPr>
              <a:t>QlikView、  Tableau   Yonghong Data Mart  等等</a:t>
            </a:r>
          </a:p>
        </p:txBody>
      </p:sp>
    </p:spTree>
    <p:extLst>
      <p:ext uri="{BB962C8B-B14F-4D97-AF65-F5344CB8AC3E}">
        <p14:creationId xmlns:p14="http://schemas.microsoft.com/office/powerpoint/2010/main" val="26247942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108</a:t>
            </a:fld>
            <a:endParaRPr lang="zh-CN" altLang="en-US"/>
          </a:p>
        </p:txBody>
      </p:sp>
      <p:sp>
        <p:nvSpPr>
          <p:cNvPr id="7" name="标题 1"/>
          <p:cNvSpPr txBox="1">
            <a:spLocks noChangeArrowheads="1"/>
          </p:cNvSpPr>
          <p:nvPr/>
        </p:nvSpPr>
        <p:spPr>
          <a:xfrm>
            <a:off x="765249" y="984349"/>
            <a:ext cx="4681538" cy="633413"/>
          </a:xfrm>
          <a:prstGeom prst="rect">
            <a:avLst/>
          </a:prstGeo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sz="3200" b="1" smtClean="0">
                <a:solidFill>
                  <a:schemeClr val="bg1"/>
                </a:solidFill>
                <a:ea typeface="微软雅黑" pitchFamily="34" charset="-122"/>
              </a:rPr>
              <a:t>开源大数据生态圈</a:t>
            </a:r>
          </a:p>
        </p:txBody>
      </p:sp>
      <p:sp>
        <p:nvSpPr>
          <p:cNvPr id="8" name="Oval 2"/>
          <p:cNvSpPr>
            <a:spLocks noChangeArrowheads="1"/>
          </p:cNvSpPr>
          <p:nvPr/>
        </p:nvSpPr>
        <p:spPr bwMode="auto">
          <a:xfrm>
            <a:off x="2270199" y="1703487"/>
            <a:ext cx="5391150" cy="801687"/>
          </a:xfrm>
          <a:prstGeom prst="ellipse">
            <a:avLst/>
          </a:prstGeom>
          <a:gradFill rotWithShape="0">
            <a:gsLst>
              <a:gs pos="0">
                <a:srgbClr val="4B8069"/>
              </a:gs>
              <a:gs pos="100000">
                <a:srgbClr val="4B8069"/>
              </a:gs>
            </a:gsLst>
            <a:lin ang="5400000" scaled="1"/>
          </a:gradFill>
          <a:ln w="9525">
            <a:noFill/>
            <a:round/>
            <a:headEnd/>
            <a:tailEnd/>
          </a:ln>
        </p:spPr>
        <p:txBody>
          <a:bodyPr>
            <a:spAutoFit/>
          </a:bodyPr>
          <a:lstStyle/>
          <a:p>
            <a:endParaRPr lang="zh-CN" altLang="en-US"/>
          </a:p>
        </p:txBody>
      </p:sp>
      <p:sp>
        <p:nvSpPr>
          <p:cNvPr id="9" name="Line 4"/>
          <p:cNvSpPr>
            <a:spLocks noGrp="1" noChangeShapeType="1"/>
          </p:cNvSpPr>
          <p:nvPr/>
        </p:nvSpPr>
        <p:spPr bwMode="auto">
          <a:xfrm>
            <a:off x="536649" y="1630462"/>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10" name="Text Box 5"/>
          <p:cNvSpPr txBox="1">
            <a:spLocks noChangeArrowheads="1"/>
          </p:cNvSpPr>
          <p:nvPr/>
        </p:nvSpPr>
        <p:spPr bwMode="auto">
          <a:xfrm>
            <a:off x="925587" y="1846362"/>
            <a:ext cx="6850062" cy="1006475"/>
          </a:xfrm>
          <a:prstGeom prst="rect">
            <a:avLst/>
          </a:prstGeom>
          <a:noFill/>
          <a:ln w="9525">
            <a:noFill/>
            <a:miter lim="800000"/>
            <a:headEnd/>
            <a:tailEnd/>
          </a:ln>
        </p:spPr>
        <p:txBody>
          <a:bodyPr>
            <a:spAutoFit/>
          </a:bodyPr>
          <a:lstStyle/>
          <a:p>
            <a:r>
              <a:rPr lang="zh-CN" sz="2400" dirty="0">
                <a:solidFill>
                  <a:srgbClr val="1C1C1C"/>
                </a:solidFill>
                <a:latin typeface="微软雅黑" pitchFamily="34" charset="-122"/>
                <a:ea typeface="微软雅黑" pitchFamily="34" charset="-122"/>
                <a:sym typeface="宋体" pitchFamily="2" charset="-122"/>
              </a:rPr>
              <a:t>几个另类：</a:t>
            </a:r>
            <a:r>
              <a:rPr lang="zh-CN" altLang="zh-CN" sz="2400" dirty="0">
                <a:solidFill>
                  <a:schemeClr val="bg1"/>
                </a:solidFill>
                <a:latin typeface="微软雅黑" pitchFamily="34" charset="-122"/>
                <a:ea typeface="微软雅黑" pitchFamily="34" charset="-122"/>
                <a:sym typeface="宋体" pitchFamily="2" charset="-122"/>
              </a:rPr>
              <a:t>MySQL, MonetDB, PostgreSQL</a:t>
            </a:r>
          </a:p>
          <a:p>
            <a:endParaRPr lang="zh-CN" altLang="zh-CN" b="0" dirty="0">
              <a:solidFill>
                <a:srgbClr val="1C1C1C"/>
              </a:solidFill>
              <a:latin typeface="微软雅黑" pitchFamily="34" charset="-122"/>
              <a:ea typeface="微软雅黑" pitchFamily="34" charset="-122"/>
              <a:sym typeface="宋体" pitchFamily="2" charset="-122"/>
            </a:endParaRPr>
          </a:p>
          <a:p>
            <a:endParaRPr lang="zh-CN" altLang="zh-CN" b="0" dirty="0">
              <a:solidFill>
                <a:srgbClr val="1C1C1C"/>
              </a:solidFill>
              <a:latin typeface="微软雅黑" pitchFamily="34" charset="-122"/>
              <a:ea typeface="微软雅黑" pitchFamily="34" charset="-122"/>
              <a:sym typeface="宋体" pitchFamily="2" charset="-122"/>
            </a:endParaRPr>
          </a:p>
        </p:txBody>
      </p:sp>
      <p:sp>
        <p:nvSpPr>
          <p:cNvPr id="11" name="Line 6"/>
          <p:cNvSpPr>
            <a:spLocks noGrp="1" noChangeShapeType="1"/>
          </p:cNvSpPr>
          <p:nvPr/>
        </p:nvSpPr>
        <p:spPr bwMode="auto">
          <a:xfrm>
            <a:off x="781124" y="1616174"/>
            <a:ext cx="0" cy="3787775"/>
          </a:xfrm>
          <a:prstGeom prst="line">
            <a:avLst/>
          </a:prstGeom>
          <a:noFill/>
          <a:ln w="57150">
            <a:solidFill>
              <a:srgbClr val="4B8069"/>
            </a:solidFill>
            <a:round/>
            <a:headEnd/>
            <a:tailEnd type="oval" w="med" len="med"/>
          </a:ln>
        </p:spPr>
        <p:txBody>
          <a:bodyPr anchor="ctr"/>
          <a:lstStyle/>
          <a:p>
            <a:endParaRPr lang="zh-CN" altLang="en-US"/>
          </a:p>
        </p:txBody>
      </p:sp>
      <p:sp>
        <p:nvSpPr>
          <p:cNvPr id="12" name="Text Box 7"/>
          <p:cNvSpPr txBox="1">
            <a:spLocks noChangeArrowheads="1"/>
          </p:cNvSpPr>
          <p:nvPr/>
        </p:nvSpPr>
        <p:spPr bwMode="auto">
          <a:xfrm>
            <a:off x="1012899" y="5080099"/>
            <a:ext cx="6848475" cy="365125"/>
          </a:xfrm>
          <a:prstGeom prst="rect">
            <a:avLst/>
          </a:prstGeom>
          <a:noFill/>
          <a:ln w="9525">
            <a:noFill/>
            <a:miter lim="800000"/>
            <a:headEnd/>
            <a:tailEnd/>
          </a:ln>
        </p:spPr>
        <p:txBody>
          <a:bodyPr>
            <a:spAutoFit/>
          </a:bodyPr>
          <a:lstStyle/>
          <a:p>
            <a:r>
              <a:rPr lang="zh-CN" b="0">
                <a:solidFill>
                  <a:srgbClr val="1C1C1C"/>
                </a:solidFill>
                <a:latin typeface="微软雅黑" pitchFamily="34" charset="-122"/>
                <a:ea typeface="微软雅黑" pitchFamily="34" charset="-122"/>
                <a:sym typeface="宋体" pitchFamily="2" charset="-122"/>
              </a:rPr>
              <a:t>想过打造属于自己的</a:t>
            </a:r>
            <a:r>
              <a:rPr lang="zh-CN" altLang="zh-CN" b="0">
                <a:solidFill>
                  <a:srgbClr val="1C1C1C"/>
                </a:solidFill>
                <a:latin typeface="微软雅黑" pitchFamily="34" charset="-122"/>
                <a:ea typeface="微软雅黑" pitchFamily="34" charset="-122"/>
                <a:sym typeface="宋体" pitchFamily="2" charset="-122"/>
              </a:rPr>
              <a:t>MPP </a:t>
            </a:r>
            <a:r>
              <a:rPr lang="zh-CN" b="0">
                <a:solidFill>
                  <a:srgbClr val="1C1C1C"/>
                </a:solidFill>
                <a:latin typeface="微软雅黑" pitchFamily="34" charset="-122"/>
                <a:ea typeface="微软雅黑" pitchFamily="34" charset="-122"/>
                <a:sym typeface="宋体" pitchFamily="2" charset="-122"/>
              </a:rPr>
              <a:t>数据仓库吗？</a:t>
            </a:r>
          </a:p>
        </p:txBody>
      </p:sp>
      <p:pic>
        <p:nvPicPr>
          <p:cNvPr id="13" name="Picture 8"/>
          <p:cNvPicPr>
            <a:picLocks noChangeAspect="1" noChangeArrowheads="1"/>
          </p:cNvPicPr>
          <p:nvPr/>
        </p:nvPicPr>
        <p:blipFill>
          <a:blip r:embed="rId5" cstate="print"/>
          <a:srcRect/>
          <a:stretch>
            <a:fillRect/>
          </a:stretch>
        </p:blipFill>
        <p:spPr bwMode="auto">
          <a:xfrm>
            <a:off x="2952824" y="3394174"/>
            <a:ext cx="2727325" cy="1516063"/>
          </a:xfrm>
          <a:prstGeom prst="rect">
            <a:avLst/>
          </a:prstGeom>
          <a:noFill/>
          <a:ln w="9525">
            <a:noFill/>
            <a:miter lim="800000"/>
            <a:headEnd/>
            <a:tailEnd/>
          </a:ln>
        </p:spPr>
      </p:pic>
      <p:pic>
        <p:nvPicPr>
          <p:cNvPr id="14" name="Picture 9"/>
          <p:cNvPicPr>
            <a:picLocks noChangeAspect="1" noChangeArrowheads="1"/>
          </p:cNvPicPr>
          <p:nvPr/>
        </p:nvPicPr>
        <p:blipFill>
          <a:blip r:embed="rId6" cstate="print"/>
          <a:srcRect/>
          <a:stretch>
            <a:fillRect/>
          </a:stretch>
        </p:blipFill>
        <p:spPr bwMode="auto">
          <a:xfrm>
            <a:off x="5699199" y="3384649"/>
            <a:ext cx="2689225" cy="1520825"/>
          </a:xfrm>
          <a:prstGeom prst="rect">
            <a:avLst/>
          </a:prstGeom>
          <a:noFill/>
          <a:ln w="9525">
            <a:noFill/>
            <a:miter lim="800000"/>
            <a:headEnd/>
            <a:tailEnd/>
          </a:ln>
        </p:spPr>
      </p:pic>
      <p:pic>
        <p:nvPicPr>
          <p:cNvPr id="15" name="Picture 10"/>
          <p:cNvPicPr>
            <a:picLocks noChangeAspect="1" noChangeArrowheads="1"/>
          </p:cNvPicPr>
          <p:nvPr/>
        </p:nvPicPr>
        <p:blipFill>
          <a:blip r:embed="rId7" cstate="print"/>
          <a:srcRect/>
          <a:stretch>
            <a:fillRect/>
          </a:stretch>
        </p:blipFill>
        <p:spPr bwMode="auto">
          <a:xfrm>
            <a:off x="887487" y="3398937"/>
            <a:ext cx="2035175" cy="1525587"/>
          </a:xfrm>
          <a:prstGeom prst="rect">
            <a:avLst/>
          </a:prstGeom>
          <a:noFill/>
          <a:ln w="9525">
            <a:noFill/>
            <a:miter lim="800000"/>
            <a:headEnd/>
            <a:tailEnd/>
          </a:ln>
        </p:spPr>
      </p:pic>
      <p:sp>
        <p:nvSpPr>
          <p:cNvPr id="16" name="Oval 11"/>
          <p:cNvSpPr>
            <a:spLocks noChangeArrowheads="1"/>
          </p:cNvSpPr>
          <p:nvPr/>
        </p:nvSpPr>
        <p:spPr bwMode="auto">
          <a:xfrm>
            <a:off x="2689299" y="4649887"/>
            <a:ext cx="179388" cy="179387"/>
          </a:xfrm>
          <a:prstGeom prst="ellipse">
            <a:avLst/>
          </a:prstGeom>
          <a:solidFill>
            <a:srgbClr val="FF0000">
              <a:alpha val="70195"/>
            </a:srgbClr>
          </a:solidFill>
          <a:ln w="9525">
            <a:noFill/>
            <a:round/>
            <a:headEnd/>
            <a:tailEnd/>
          </a:ln>
        </p:spPr>
        <p:txBody>
          <a:bodyPr anchor="ctr"/>
          <a:lstStyle/>
          <a:p>
            <a:endParaRPr lang="zh-CN" altLang="en-US"/>
          </a:p>
        </p:txBody>
      </p:sp>
      <p:sp>
        <p:nvSpPr>
          <p:cNvPr id="17" name="Oval 12"/>
          <p:cNvSpPr>
            <a:spLocks noChangeArrowheads="1"/>
          </p:cNvSpPr>
          <p:nvPr/>
        </p:nvSpPr>
        <p:spPr bwMode="auto">
          <a:xfrm>
            <a:off x="5596012" y="4637187"/>
            <a:ext cx="179387" cy="179387"/>
          </a:xfrm>
          <a:prstGeom prst="ellipse">
            <a:avLst/>
          </a:prstGeom>
          <a:solidFill>
            <a:srgbClr val="FF0000">
              <a:alpha val="70195"/>
            </a:srgbClr>
          </a:solidFill>
          <a:ln w="9525">
            <a:noFill/>
            <a:round/>
            <a:headEnd/>
            <a:tailEnd/>
          </a:ln>
        </p:spPr>
        <p:txBody>
          <a:bodyPr anchor="ctr"/>
          <a:lstStyle/>
          <a:p>
            <a:endParaRPr lang="zh-CN" altLang="en-US"/>
          </a:p>
        </p:txBody>
      </p:sp>
    </p:spTree>
    <p:extLst>
      <p:ext uri="{BB962C8B-B14F-4D97-AF65-F5344CB8AC3E}">
        <p14:creationId xmlns:p14="http://schemas.microsoft.com/office/powerpoint/2010/main" val="42665968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标题 1"/>
          <p:cNvSpPr>
            <a:spLocks noGrp="1" noChangeArrowheads="1"/>
          </p:cNvSpPr>
          <p:nvPr>
            <p:ph type="ctrTitle"/>
          </p:nvPr>
        </p:nvSpPr>
        <p:spPr>
          <a:xfrm>
            <a:off x="865149" y="953616"/>
            <a:ext cx="4681538" cy="633413"/>
          </a:xfr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p>
            <a:pPr marL="0" indent="0" eaLnBrk="1" hangingPunct="1"/>
            <a:r>
              <a:rPr lang="zh-CN" sz="3200" b="1" smtClean="0">
                <a:solidFill>
                  <a:schemeClr val="bg1"/>
                </a:solidFill>
                <a:ea typeface="微软雅黑" pitchFamily="34" charset="-122"/>
              </a:rPr>
              <a:t>商用前端生态圈</a:t>
            </a:r>
          </a:p>
        </p:txBody>
      </p:sp>
      <p:sp>
        <p:nvSpPr>
          <p:cNvPr id="29698" name="Slide Number Placeholder 5"/>
          <p:cNvSpPr>
            <a:spLocks noGrp="1"/>
          </p:cNvSpPr>
          <p:nvPr>
            <p:ph type="sldNum" sz="quarter" idx="12"/>
          </p:nvPr>
        </p:nvSpPr>
        <p:spPr>
          <a:noFill/>
        </p:spPr>
        <p:txBody>
          <a:bodyPr/>
          <a:lstStyle/>
          <a:p>
            <a:fld id="{8F3192BD-DB53-4738-86E1-8D7183B27A16}" type="slidenum">
              <a:rPr lang="zh-CN" altLang="zh-CN" smtClean="0"/>
              <a:pPr/>
              <a:t>109</a:t>
            </a:fld>
            <a:endParaRPr lang="zh-CN" altLang="zh-CN" sz="1800" smtClean="0">
              <a:solidFill>
                <a:schemeClr val="tx1"/>
              </a:solidFill>
            </a:endParaRPr>
          </a:p>
        </p:txBody>
      </p:sp>
      <p:sp>
        <p:nvSpPr>
          <p:cNvPr id="29700" name="Line 3"/>
          <p:cNvSpPr>
            <a:spLocks noGrp="1" noChangeShapeType="1"/>
          </p:cNvSpPr>
          <p:nvPr/>
        </p:nvSpPr>
        <p:spPr bwMode="auto">
          <a:xfrm>
            <a:off x="636549" y="1599729"/>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29701" name="Text Box 4"/>
          <p:cNvSpPr txBox="1">
            <a:spLocks noChangeArrowheads="1"/>
          </p:cNvSpPr>
          <p:nvPr/>
        </p:nvSpPr>
        <p:spPr bwMode="auto">
          <a:xfrm>
            <a:off x="1025487" y="1701329"/>
            <a:ext cx="6850062" cy="457200"/>
          </a:xfrm>
          <a:prstGeom prst="rect">
            <a:avLst/>
          </a:prstGeom>
          <a:noFill/>
          <a:ln w="9525">
            <a:noFill/>
            <a:miter lim="800000"/>
            <a:headEnd/>
            <a:tailEnd/>
          </a:ln>
        </p:spPr>
        <p:txBody>
          <a:bodyPr>
            <a:spAutoFit/>
          </a:bodyPr>
          <a:lstStyle/>
          <a:p>
            <a:r>
              <a:rPr lang="zh-CN" sz="2400" dirty="0">
                <a:solidFill>
                  <a:srgbClr val="1C1C1C"/>
                </a:solidFill>
                <a:latin typeface="微软雅黑" pitchFamily="34" charset="-122"/>
                <a:ea typeface="微软雅黑" pitchFamily="34" charset="-122"/>
                <a:sym typeface="宋体" pitchFamily="2" charset="-122"/>
              </a:rPr>
              <a:t>统计分析和数据挖掘</a:t>
            </a:r>
            <a:r>
              <a:rPr lang="zh-CN" altLang="zh-CN" sz="2400" dirty="0">
                <a:solidFill>
                  <a:srgbClr val="1C1C1C"/>
                </a:solidFill>
                <a:latin typeface="微软雅黑" pitchFamily="34" charset="-122"/>
                <a:ea typeface="微软雅黑" pitchFamily="34" charset="-122"/>
                <a:sym typeface="宋体" pitchFamily="2" charset="-122"/>
              </a:rPr>
              <a:t>:</a:t>
            </a:r>
            <a:endParaRPr lang="zh-CN" altLang="zh-CN" b="0" dirty="0">
              <a:solidFill>
                <a:srgbClr val="1C1C1C"/>
              </a:solidFill>
              <a:latin typeface="微软雅黑" pitchFamily="34" charset="-122"/>
              <a:ea typeface="微软雅黑" pitchFamily="34" charset="-122"/>
              <a:sym typeface="宋体" pitchFamily="2" charset="-122"/>
            </a:endParaRPr>
          </a:p>
        </p:txBody>
      </p:sp>
      <p:sp>
        <p:nvSpPr>
          <p:cNvPr id="29702" name="Line 5"/>
          <p:cNvSpPr>
            <a:spLocks noGrp="1" noChangeShapeType="1"/>
          </p:cNvSpPr>
          <p:nvPr/>
        </p:nvSpPr>
        <p:spPr bwMode="auto">
          <a:xfrm>
            <a:off x="881024" y="1585441"/>
            <a:ext cx="0" cy="3787775"/>
          </a:xfrm>
          <a:prstGeom prst="line">
            <a:avLst/>
          </a:prstGeom>
          <a:noFill/>
          <a:ln w="57150">
            <a:solidFill>
              <a:srgbClr val="4B8069"/>
            </a:solidFill>
            <a:round/>
            <a:headEnd/>
            <a:tailEnd type="oval" w="med" len="med"/>
          </a:ln>
        </p:spPr>
        <p:txBody>
          <a:bodyPr anchor="ctr"/>
          <a:lstStyle/>
          <a:p>
            <a:endParaRPr lang="zh-CN" altLang="en-US"/>
          </a:p>
        </p:txBody>
      </p:sp>
      <p:graphicFrame>
        <p:nvGraphicFramePr>
          <p:cNvPr id="31750" name="Group 6"/>
          <p:cNvGraphicFramePr>
            <a:graphicFrameLocks noGrp="1"/>
          </p:cNvGraphicFramePr>
          <p:nvPr>
            <p:extLst>
              <p:ext uri="{D42A27DB-BD31-4B8C-83A1-F6EECF244321}">
                <p14:modId xmlns:p14="http://schemas.microsoft.com/office/powerpoint/2010/main" val="1795510822"/>
              </p:ext>
            </p:extLst>
          </p:nvPr>
        </p:nvGraphicFramePr>
        <p:xfrm>
          <a:off x="1112799" y="2263760"/>
          <a:ext cx="6669088" cy="705485"/>
        </p:xfrm>
        <a:graphic>
          <a:graphicData uri="http://schemas.openxmlformats.org/drawingml/2006/table">
            <a:tbl>
              <a:tblPr/>
              <a:tblGrid>
                <a:gridCol w="1100138"/>
                <a:gridCol w="5568950"/>
              </a:tblGrid>
              <a:tr h="339725">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sz="1400" b="0" i="0" u="none" strike="noStrike" cap="none" normalizeH="0" baseline="0" dirty="0" smtClean="0">
                          <a:ln>
                            <a:noFill/>
                          </a:ln>
                          <a:solidFill>
                            <a:schemeClr val="bg1"/>
                          </a:solidFill>
                          <a:effectLst/>
                          <a:latin typeface="Calibri" pitchFamily="34" charset="0"/>
                          <a:ea typeface="微软雅黑" pitchFamily="34" charset="-122"/>
                          <a:sym typeface="Calibri" pitchFamily="34" charset="0"/>
                        </a:rPr>
                        <a:t>国外</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4B8069"/>
                        </a:gs>
                        <a:gs pos="100000">
                          <a:srgbClr val="4B806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altLang="zh-CN" sz="1400" b="0" i="0" u="none" strike="noStrike" cap="none" normalizeH="0" baseline="0" smtClean="0">
                          <a:ln>
                            <a:noFill/>
                          </a:ln>
                          <a:solidFill>
                            <a:schemeClr val="tx1"/>
                          </a:solidFill>
                          <a:effectLst/>
                          <a:latin typeface="微软雅黑" pitchFamily="34" charset="-122"/>
                          <a:ea typeface="微软雅黑" pitchFamily="34" charset="-122"/>
                          <a:sym typeface="Calibri" pitchFamily="34" charset="0"/>
                        </a:rPr>
                        <a:t>SAS</a:t>
                      </a:r>
                      <a:r>
                        <a:rPr kumimoji="0" lang="zh-CN" sz="1400" b="0" i="0" u="none" strike="noStrike" cap="none" normalizeH="0" baseline="0" smtClean="0">
                          <a:ln>
                            <a:noFill/>
                          </a:ln>
                          <a:solidFill>
                            <a:schemeClr val="tx1"/>
                          </a:solidFill>
                          <a:effectLst/>
                          <a:latin typeface="微软雅黑" pitchFamily="34" charset="-122"/>
                          <a:ea typeface="微软雅黑" pitchFamily="34" charset="-122"/>
                          <a:sym typeface="Calibri" pitchFamily="34" charset="0"/>
                        </a:rPr>
                        <a:t>，</a:t>
                      </a:r>
                      <a:r>
                        <a:rPr kumimoji="0" lang="zh-CN" altLang="zh-CN" sz="1400" b="0" i="0" u="none" strike="noStrike" cap="none" normalizeH="0" baseline="0" smtClean="0">
                          <a:ln>
                            <a:noFill/>
                          </a:ln>
                          <a:solidFill>
                            <a:schemeClr val="tx1"/>
                          </a:solidFill>
                          <a:effectLst/>
                          <a:latin typeface="微软雅黑" pitchFamily="34" charset="-122"/>
                          <a:ea typeface="微软雅黑" pitchFamily="34" charset="-122"/>
                          <a:sym typeface="Calibri" pitchFamily="34" charset="0"/>
                        </a:rPr>
                        <a:t>SPSS</a:t>
                      </a:r>
                      <a:r>
                        <a:rPr kumimoji="0" lang="zh-CN" sz="1400" b="0" i="0" u="none" strike="noStrike" cap="none" normalizeH="0" baseline="0" smtClean="0">
                          <a:ln>
                            <a:noFill/>
                          </a:ln>
                          <a:solidFill>
                            <a:schemeClr val="tx1"/>
                          </a:solidFill>
                          <a:effectLst/>
                          <a:latin typeface="微软雅黑" pitchFamily="34" charset="-122"/>
                          <a:ea typeface="微软雅黑" pitchFamily="34" charset="-122"/>
                          <a:sym typeface="Calibri" pitchFamily="34" charset="0"/>
                        </a:rPr>
                        <a:t>等等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sz="1400" b="0" i="0" u="none" strike="noStrike" cap="none" normalizeH="0" baseline="0" dirty="0" smtClean="0">
                          <a:ln>
                            <a:noFill/>
                          </a:ln>
                          <a:solidFill>
                            <a:schemeClr val="bg1"/>
                          </a:solidFill>
                          <a:effectLst/>
                          <a:latin typeface="Calibri" pitchFamily="34" charset="0"/>
                          <a:ea typeface="微软雅黑" pitchFamily="34" charset="-122"/>
                          <a:sym typeface="Calibri" pitchFamily="34" charset="0"/>
                        </a:rPr>
                        <a:t>国内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4B8069"/>
                        </a:gs>
                        <a:gs pos="100000">
                          <a:srgbClr val="4B806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zh-CN" altLang="zh-CN" sz="1800" b="0" i="0" u="none" strike="noStrike" cap="none" normalizeH="0" baseline="0" dirty="0" smtClean="0">
                        <a:ln>
                          <a:noFill/>
                        </a:ln>
                        <a:effectLst/>
                        <a:latin typeface="微软雅黑" pitchFamily="34" charset="-122"/>
                        <a:ea typeface="微软雅黑" pitchFamily="34" charset="-122"/>
                        <a:sym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14" name="Text Box 17"/>
          <p:cNvSpPr txBox="1">
            <a:spLocks noChangeArrowheads="1"/>
          </p:cNvSpPr>
          <p:nvPr/>
        </p:nvSpPr>
        <p:spPr bwMode="auto">
          <a:xfrm>
            <a:off x="1034305" y="3005249"/>
            <a:ext cx="6850063" cy="457200"/>
          </a:xfrm>
          <a:prstGeom prst="rect">
            <a:avLst/>
          </a:prstGeom>
          <a:noFill/>
          <a:ln w="9525">
            <a:noFill/>
            <a:miter lim="800000"/>
            <a:headEnd/>
            <a:tailEnd/>
          </a:ln>
        </p:spPr>
        <p:txBody>
          <a:bodyPr>
            <a:spAutoFit/>
          </a:bodyPr>
          <a:lstStyle/>
          <a:p>
            <a:r>
              <a:rPr lang="zh-CN" sz="2400" dirty="0">
                <a:solidFill>
                  <a:srgbClr val="1C1C1C"/>
                </a:solidFill>
                <a:latin typeface="微软雅黑" pitchFamily="34" charset="-122"/>
                <a:ea typeface="微软雅黑" pitchFamily="34" charset="-122"/>
                <a:sym typeface="宋体" pitchFamily="2" charset="-122"/>
              </a:rPr>
              <a:t>展现分析</a:t>
            </a:r>
            <a:r>
              <a:rPr lang="zh-CN" altLang="zh-CN" sz="2400" dirty="0">
                <a:solidFill>
                  <a:srgbClr val="1C1C1C"/>
                </a:solidFill>
                <a:latin typeface="微软雅黑" pitchFamily="34" charset="-122"/>
                <a:ea typeface="微软雅黑" pitchFamily="34" charset="-122"/>
                <a:sym typeface="宋体" pitchFamily="2" charset="-122"/>
              </a:rPr>
              <a:t>:</a:t>
            </a:r>
            <a:endParaRPr lang="zh-CN" altLang="zh-CN" b="0" dirty="0">
              <a:solidFill>
                <a:srgbClr val="1C1C1C"/>
              </a:solidFill>
              <a:latin typeface="微软雅黑" pitchFamily="34" charset="-122"/>
              <a:ea typeface="微软雅黑" pitchFamily="34" charset="-122"/>
              <a:sym typeface="宋体" pitchFamily="2" charset="-122"/>
            </a:endParaRPr>
          </a:p>
        </p:txBody>
      </p:sp>
      <p:graphicFrame>
        <p:nvGraphicFramePr>
          <p:cNvPr id="31762" name="Group 18"/>
          <p:cNvGraphicFramePr>
            <a:graphicFrameLocks noGrp="1"/>
          </p:cNvGraphicFramePr>
          <p:nvPr>
            <p:extLst>
              <p:ext uri="{D42A27DB-BD31-4B8C-83A1-F6EECF244321}">
                <p14:modId xmlns:p14="http://schemas.microsoft.com/office/powerpoint/2010/main" val="506937528"/>
              </p:ext>
            </p:extLst>
          </p:nvPr>
        </p:nvGraphicFramePr>
        <p:xfrm>
          <a:off x="1144549" y="3537420"/>
          <a:ext cx="6670675" cy="1016001"/>
        </p:xfrm>
        <a:graphic>
          <a:graphicData uri="http://schemas.openxmlformats.org/drawingml/2006/table">
            <a:tbl>
              <a:tblPr/>
              <a:tblGrid>
                <a:gridCol w="1100138"/>
                <a:gridCol w="5570537"/>
              </a:tblGrid>
              <a:tr h="338138">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sz="1400" b="0" i="0" u="none" strike="noStrike" cap="none" normalizeH="0" baseline="0" dirty="0" smtClean="0">
                          <a:ln>
                            <a:noFill/>
                          </a:ln>
                          <a:solidFill>
                            <a:schemeClr val="bg1"/>
                          </a:solidFill>
                          <a:effectLst/>
                          <a:latin typeface="Calibri" pitchFamily="34" charset="0"/>
                          <a:ea typeface="微软雅黑" pitchFamily="34" charset="-122"/>
                          <a:sym typeface="Calibri" pitchFamily="34" charset="0"/>
                        </a:rPr>
                        <a:t>国外</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4B8069"/>
                        </a:gs>
                        <a:gs pos="100000">
                          <a:srgbClr val="4B806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altLang="zh-CN" sz="1400" b="0" i="0" u="none" strike="noStrike" cap="none" normalizeH="0" baseline="0" smtClean="0">
                          <a:ln>
                            <a:noFill/>
                          </a:ln>
                          <a:solidFill>
                            <a:schemeClr val="tx1"/>
                          </a:solidFill>
                          <a:effectLst/>
                          <a:latin typeface="微软雅黑" pitchFamily="34" charset="-122"/>
                          <a:ea typeface="微软雅黑" pitchFamily="34" charset="-122"/>
                          <a:sym typeface="Calibri" pitchFamily="34" charset="0"/>
                        </a:rPr>
                        <a:t>Cognos, BO, Microsoft, Oracle, Microstrategy</a:t>
                      </a:r>
                      <a:r>
                        <a:rPr kumimoji="0" lang="zh-CN" sz="1400" b="0" i="0" u="none" strike="noStrike" cap="none" normalizeH="0" baseline="0" smtClean="0">
                          <a:ln>
                            <a:noFill/>
                          </a:ln>
                          <a:solidFill>
                            <a:schemeClr val="tx1"/>
                          </a:solidFill>
                          <a:effectLst/>
                          <a:latin typeface="微软雅黑" pitchFamily="34" charset="-122"/>
                          <a:ea typeface="微软雅黑" pitchFamily="34" charset="-122"/>
                          <a:sym typeface="Calibri" pitchFamily="34" charset="0"/>
                        </a:rPr>
                        <a:t>等等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altLang="zh-CN" sz="1400" b="0" i="0" u="none" strike="noStrike" cap="none" normalizeH="0" baseline="0" dirty="0" smtClean="0">
                          <a:ln>
                            <a:noFill/>
                          </a:ln>
                          <a:solidFill>
                            <a:schemeClr val="tx1"/>
                          </a:solidFill>
                          <a:effectLst/>
                          <a:latin typeface="微软雅黑" pitchFamily="34" charset="-122"/>
                          <a:ea typeface="微软雅黑" pitchFamily="34" charset="-122"/>
                          <a:sym typeface="Calibri" pitchFamily="34" charset="0"/>
                        </a:rPr>
                        <a:t>QlikView,Tableau, Spotfire</a:t>
                      </a:r>
                      <a:r>
                        <a:rPr kumimoji="0" lang="zh-CN" sz="1400" b="0" i="0" u="none" strike="noStrike" cap="none" normalizeH="0" baseline="0" dirty="0" smtClean="0">
                          <a:ln>
                            <a:noFill/>
                          </a:ln>
                          <a:solidFill>
                            <a:schemeClr val="tx1"/>
                          </a:solidFill>
                          <a:effectLst/>
                          <a:latin typeface="微软雅黑" pitchFamily="34" charset="-122"/>
                          <a:ea typeface="微软雅黑" pitchFamily="34" charset="-122"/>
                          <a:sym typeface="Calibri" pitchFamily="34" charset="0"/>
                        </a:rPr>
                        <a:t>等等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sz="1400" b="0" i="0" u="none" strike="noStrike" kern="1200" cap="none" normalizeH="0" baseline="0" dirty="0" smtClean="0">
                          <a:ln>
                            <a:noFill/>
                          </a:ln>
                          <a:solidFill>
                            <a:schemeClr val="bg1"/>
                          </a:solidFill>
                          <a:effectLst/>
                          <a:latin typeface="Calibri" pitchFamily="34" charset="0"/>
                          <a:ea typeface="微软雅黑" pitchFamily="34" charset="-122"/>
                          <a:cs typeface="+mn-cs"/>
                          <a:sym typeface="Calibri" pitchFamily="34" charset="0"/>
                        </a:rPr>
                        <a:t>国内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4B8069"/>
                        </a:gs>
                        <a:gs pos="100000">
                          <a:srgbClr val="4B806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altLang="zh-CN" sz="1400" b="0" i="0" u="none" strike="noStrike" cap="none" normalizeH="0" baseline="0" dirty="0" smtClean="0">
                          <a:ln>
                            <a:noFill/>
                          </a:ln>
                          <a:solidFill>
                            <a:schemeClr val="tx1"/>
                          </a:solidFill>
                          <a:effectLst/>
                          <a:latin typeface="微软雅黑" pitchFamily="34" charset="-122"/>
                          <a:ea typeface="微软雅黑" pitchFamily="34" charset="-122"/>
                          <a:sym typeface="Calibri" pitchFamily="34" charset="0"/>
                        </a:rPr>
                        <a:t>SmartBI, Yonghong Z-Suite, CellSoft</a:t>
                      </a:r>
                      <a:r>
                        <a:rPr kumimoji="0" lang="zh-CN" sz="1400" b="0" i="0" u="none" strike="noStrike" cap="none" normalizeH="0" baseline="0" dirty="0" smtClean="0">
                          <a:ln>
                            <a:noFill/>
                          </a:ln>
                          <a:solidFill>
                            <a:schemeClr val="tx1"/>
                          </a:solidFill>
                          <a:effectLst/>
                          <a:latin typeface="微软雅黑" pitchFamily="34" charset="-122"/>
                          <a:ea typeface="微软雅黑" pitchFamily="34" charset="-122"/>
                          <a:sym typeface="Calibri" pitchFamily="34" charset="0"/>
                        </a:rPr>
                        <a:t>等等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28" name="Oval 34"/>
          <p:cNvSpPr>
            <a:spLocks noChangeArrowheads="1"/>
          </p:cNvSpPr>
          <p:nvPr/>
        </p:nvSpPr>
        <p:spPr bwMode="auto">
          <a:xfrm>
            <a:off x="5835612" y="4266021"/>
            <a:ext cx="179387" cy="179388"/>
          </a:xfrm>
          <a:prstGeom prst="ellipse">
            <a:avLst/>
          </a:prstGeom>
          <a:solidFill>
            <a:srgbClr val="FF0000">
              <a:alpha val="70195"/>
            </a:srgbClr>
          </a:solidFill>
          <a:ln w="9525">
            <a:noFill/>
            <a:round/>
            <a:headEnd/>
            <a:tailEnd/>
          </a:ln>
        </p:spPr>
        <p:txBody>
          <a:bodyPr anchor="ctr"/>
          <a:lstStyle/>
          <a:p>
            <a:endParaRPr lang="zh-CN" altLang="en-US"/>
          </a:p>
        </p:txBody>
      </p:sp>
      <p:grpSp>
        <p:nvGrpSpPr>
          <p:cNvPr id="29729" name="Group 35"/>
          <p:cNvGrpSpPr>
            <a:grpSpLocks/>
          </p:cNvGrpSpPr>
          <p:nvPr/>
        </p:nvGrpSpPr>
        <p:grpSpPr bwMode="auto">
          <a:xfrm>
            <a:off x="6546812" y="3642841"/>
            <a:ext cx="582612" cy="182563"/>
            <a:chOff x="0" y="0"/>
            <a:chExt cx="917" cy="287"/>
          </a:xfrm>
        </p:grpSpPr>
        <p:sp>
          <p:nvSpPr>
            <p:cNvPr id="29730" name="Oval 36"/>
            <p:cNvSpPr>
              <a:spLocks noChangeArrowheads="1"/>
            </p:cNvSpPr>
            <p:nvPr/>
          </p:nvSpPr>
          <p:spPr bwMode="auto">
            <a:xfrm>
              <a:off x="0" y="0"/>
              <a:ext cx="282" cy="283"/>
            </a:xfrm>
            <a:prstGeom prst="ellipse">
              <a:avLst/>
            </a:prstGeom>
            <a:solidFill>
              <a:srgbClr val="FF0000">
                <a:alpha val="70195"/>
              </a:srgbClr>
            </a:solidFill>
            <a:ln w="9525">
              <a:noFill/>
              <a:round/>
              <a:headEnd/>
              <a:tailEnd/>
            </a:ln>
          </p:spPr>
          <p:txBody>
            <a:bodyPr anchor="ctr"/>
            <a:lstStyle/>
            <a:p>
              <a:endParaRPr lang="zh-CN" altLang="en-US"/>
            </a:p>
          </p:txBody>
        </p:sp>
        <p:sp>
          <p:nvSpPr>
            <p:cNvPr id="29731" name="Oval 37"/>
            <p:cNvSpPr>
              <a:spLocks noChangeArrowheads="1"/>
            </p:cNvSpPr>
            <p:nvPr/>
          </p:nvSpPr>
          <p:spPr bwMode="auto">
            <a:xfrm>
              <a:off x="307" y="3"/>
              <a:ext cx="283" cy="282"/>
            </a:xfrm>
            <a:prstGeom prst="ellipse">
              <a:avLst/>
            </a:prstGeom>
            <a:solidFill>
              <a:srgbClr val="FF0000">
                <a:alpha val="70195"/>
              </a:srgbClr>
            </a:solidFill>
            <a:ln w="9525">
              <a:noFill/>
              <a:round/>
              <a:headEnd/>
              <a:tailEnd/>
            </a:ln>
          </p:spPr>
          <p:txBody>
            <a:bodyPr anchor="ctr"/>
            <a:lstStyle/>
            <a:p>
              <a:endParaRPr lang="zh-CN" altLang="en-US"/>
            </a:p>
          </p:txBody>
        </p:sp>
        <p:sp>
          <p:nvSpPr>
            <p:cNvPr id="29732" name="Oval 38"/>
            <p:cNvSpPr>
              <a:spLocks noChangeArrowheads="1"/>
            </p:cNvSpPr>
            <p:nvPr/>
          </p:nvSpPr>
          <p:spPr bwMode="auto">
            <a:xfrm>
              <a:off x="635" y="5"/>
              <a:ext cx="282" cy="283"/>
            </a:xfrm>
            <a:prstGeom prst="ellipse">
              <a:avLst/>
            </a:prstGeom>
            <a:solidFill>
              <a:srgbClr val="FF0000">
                <a:alpha val="70195"/>
              </a:srgbClr>
            </a:solidFill>
            <a:ln w="9525">
              <a:noFill/>
              <a:round/>
              <a:headEnd/>
              <a:tailEnd/>
            </a:ln>
          </p:spPr>
          <p:txBody>
            <a:bodyPr anchor="ctr"/>
            <a:lstStyle/>
            <a:p>
              <a:endParaRPr lang="zh-CN" altLang="en-US"/>
            </a:p>
          </p:txBody>
        </p:sp>
      </p:gr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Tree>
    <p:extLst>
      <p:ext uri="{BB962C8B-B14F-4D97-AF65-F5344CB8AC3E}">
        <p14:creationId xmlns:p14="http://schemas.microsoft.com/office/powerpoint/2010/main" val="2376846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商业智能概述</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概念</a:t>
            </a:r>
            <a:endParaRPr lang="en-US" altLang="zh-CN" dirty="0" smtClean="0"/>
          </a:p>
          <a:p>
            <a:r>
              <a:rPr lang="zh-CN" altLang="en-US" dirty="0" smtClean="0"/>
              <a:t>目标</a:t>
            </a:r>
            <a:endParaRPr lang="en-US" altLang="zh-CN" dirty="0" smtClean="0"/>
          </a:p>
          <a:p>
            <a:r>
              <a:rPr lang="zh-CN" altLang="en-US" dirty="0" smtClean="0"/>
              <a:t>应用</a:t>
            </a:r>
            <a:endParaRPr lang="en-US" altLang="zh-CN" dirty="0" smtClean="0"/>
          </a:p>
          <a:p>
            <a:r>
              <a:rPr lang="zh-CN" altLang="en-US" dirty="0"/>
              <a:t>分类</a:t>
            </a:r>
            <a:endParaRPr lang="en-US" altLang="zh-CN" dirty="0" smtClean="0"/>
          </a:p>
          <a:p>
            <a:r>
              <a:rPr lang="zh-CN" altLang="en-US" dirty="0" smtClean="0"/>
              <a:t>层次</a:t>
            </a:r>
            <a:endParaRPr lang="en-US" altLang="zh-CN" dirty="0" smtClean="0"/>
          </a:p>
          <a:p>
            <a:r>
              <a:rPr lang="zh-CN" altLang="en-US" dirty="0" smtClean="0"/>
              <a:t>步骤</a:t>
            </a:r>
            <a:endParaRPr lang="en-US" altLang="zh-CN" dirty="0" smtClean="0"/>
          </a:p>
          <a:p>
            <a:r>
              <a:rPr lang="zh-CN" altLang="en-US" dirty="0" smtClean="0"/>
              <a:t>技术</a:t>
            </a:r>
            <a:endParaRPr lang="en-US" altLang="zh-CN" dirty="0" smtClean="0"/>
          </a:p>
          <a:p>
            <a:r>
              <a:rPr lang="zh-CN" altLang="en-US" dirty="0" smtClean="0"/>
              <a:t>问题</a:t>
            </a:r>
            <a:endParaRPr lang="en-US" altLang="zh-CN" dirty="0" smtClean="0"/>
          </a:p>
          <a:p>
            <a:r>
              <a:rPr lang="zh-CN" altLang="en-US" dirty="0" smtClean="0"/>
              <a:t>国内形状</a:t>
            </a:r>
            <a:endParaRPr lang="en-US" altLang="zh-CN" dirty="0" smtClean="0"/>
          </a:p>
          <a:p>
            <a:endParaRPr lang="en-US" altLang="zh-CN" dirty="0" smtClean="0"/>
          </a:p>
          <a:p>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11</a:t>
            </a:fld>
            <a:endParaRPr lang="zh-CN" altLang="en-US"/>
          </a:p>
        </p:txBody>
      </p:sp>
    </p:spTree>
    <p:extLst>
      <p:ext uri="{BB962C8B-B14F-4D97-AF65-F5344CB8AC3E}">
        <p14:creationId xmlns:p14="http://schemas.microsoft.com/office/powerpoint/2010/main" val="31875408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标题 1"/>
          <p:cNvSpPr>
            <a:spLocks noGrp="1" noChangeArrowheads="1"/>
          </p:cNvSpPr>
          <p:nvPr>
            <p:ph type="ctrTitle"/>
          </p:nvPr>
        </p:nvSpPr>
        <p:spPr>
          <a:xfrm>
            <a:off x="1129780" y="908720"/>
            <a:ext cx="5556250" cy="633413"/>
          </a:xfr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p>
            <a:pPr marL="0" indent="0" eaLnBrk="1" hangingPunct="1"/>
            <a:r>
              <a:rPr lang="zh-CN" sz="3200" b="1" smtClean="0">
                <a:solidFill>
                  <a:schemeClr val="bg1"/>
                </a:solidFill>
                <a:ea typeface="微软雅黑" pitchFamily="34" charset="-122"/>
              </a:rPr>
              <a:t>大数据</a:t>
            </a:r>
            <a:r>
              <a:rPr lang="zh-CN" altLang="zh-CN" sz="3200" b="1" smtClean="0">
                <a:solidFill>
                  <a:schemeClr val="bg1"/>
                </a:solidFill>
                <a:ea typeface="微软雅黑" pitchFamily="34" charset="-122"/>
              </a:rPr>
              <a:t>BI</a:t>
            </a:r>
            <a:r>
              <a:rPr lang="zh-CN" sz="3200" b="1" smtClean="0">
                <a:solidFill>
                  <a:schemeClr val="bg1"/>
                </a:solidFill>
                <a:ea typeface="微软雅黑" pitchFamily="34" charset="-122"/>
              </a:rPr>
              <a:t>系统的底层技术</a:t>
            </a:r>
          </a:p>
        </p:txBody>
      </p:sp>
      <p:sp>
        <p:nvSpPr>
          <p:cNvPr id="30722" name="Slide Number Placeholder 5"/>
          <p:cNvSpPr>
            <a:spLocks noGrp="1"/>
          </p:cNvSpPr>
          <p:nvPr>
            <p:ph type="sldNum" sz="quarter" idx="12"/>
          </p:nvPr>
        </p:nvSpPr>
        <p:spPr>
          <a:noFill/>
        </p:spPr>
        <p:txBody>
          <a:bodyPr/>
          <a:lstStyle/>
          <a:p>
            <a:fld id="{A143F221-CB2C-4097-AC35-3A9EA3762DFF}" type="slidenum">
              <a:rPr lang="zh-CN" altLang="zh-CN" smtClean="0"/>
              <a:pPr/>
              <a:t>110</a:t>
            </a:fld>
            <a:endParaRPr lang="zh-CN" altLang="zh-CN" sz="1800" smtClean="0">
              <a:solidFill>
                <a:schemeClr val="tx1"/>
              </a:solidFill>
            </a:endParaRPr>
          </a:p>
        </p:txBody>
      </p:sp>
      <p:sp>
        <p:nvSpPr>
          <p:cNvPr id="30724" name="Line 3"/>
          <p:cNvSpPr>
            <a:spLocks noGrp="1" noChangeShapeType="1"/>
          </p:cNvSpPr>
          <p:nvPr/>
        </p:nvSpPr>
        <p:spPr bwMode="auto">
          <a:xfrm>
            <a:off x="899592" y="1554833"/>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30725" name="Text Box 4"/>
          <p:cNvSpPr txBox="1">
            <a:spLocks noChangeArrowheads="1"/>
          </p:cNvSpPr>
          <p:nvPr/>
        </p:nvSpPr>
        <p:spPr bwMode="auto">
          <a:xfrm>
            <a:off x="1286942" y="1656433"/>
            <a:ext cx="6661150" cy="2195512"/>
          </a:xfrm>
          <a:prstGeom prst="rect">
            <a:avLst/>
          </a:prstGeom>
          <a:noFill/>
          <a:ln w="9525">
            <a:noFill/>
            <a:miter lim="800000"/>
            <a:headEnd/>
            <a:tailEnd/>
          </a:ln>
        </p:spPr>
        <p:txBody>
          <a:bodyPr>
            <a:spAutoFit/>
          </a:bodyPr>
          <a:lstStyle/>
          <a:p>
            <a:r>
              <a:rPr lang="zh-CN" altLang="en-US" sz="2400">
                <a:solidFill>
                  <a:srgbClr val="1C1C1C"/>
                </a:solidFill>
                <a:latin typeface="微软雅黑" pitchFamily="34" charset="-122"/>
                <a:ea typeface="微软雅黑" pitchFamily="34" charset="-122"/>
                <a:sym typeface="宋体" pitchFamily="2" charset="-122"/>
              </a:rPr>
              <a:t>必要的底层技术</a:t>
            </a:r>
          </a:p>
          <a:p>
            <a:endParaRPr lang="zh-CN" altLang="en-US" sz="2400">
              <a:solidFill>
                <a:srgbClr val="1C1C1C"/>
              </a:solidFill>
              <a:latin typeface="微软雅黑" pitchFamily="34" charset="-122"/>
              <a:ea typeface="微软雅黑" pitchFamily="34" charset="-122"/>
              <a:sym typeface="宋体" pitchFamily="2" charset="-122"/>
            </a:endParaRPr>
          </a:p>
          <a:p>
            <a:r>
              <a:rPr lang="zh-CN" altLang="en-US" b="0">
                <a:solidFill>
                  <a:srgbClr val="1C1C1C"/>
                </a:solidFill>
                <a:latin typeface="微软雅黑" pitchFamily="34" charset="-122"/>
                <a:ea typeface="微软雅黑" pitchFamily="34" charset="-122"/>
                <a:sym typeface="宋体" pitchFamily="2" charset="-122"/>
              </a:rPr>
              <a:t>1. 分布式计算</a:t>
            </a:r>
          </a:p>
          <a:p>
            <a:r>
              <a:rPr lang="zh-CN" altLang="en-US" b="0">
                <a:solidFill>
                  <a:srgbClr val="1C1C1C"/>
                </a:solidFill>
                <a:latin typeface="微软雅黑" pitchFamily="34" charset="-122"/>
                <a:ea typeface="微软雅黑" pitchFamily="34" charset="-122"/>
                <a:sym typeface="宋体" pitchFamily="2" charset="-122"/>
              </a:rPr>
              <a:t>2. 分布式通信</a:t>
            </a:r>
          </a:p>
          <a:p>
            <a:r>
              <a:rPr lang="zh-CN" altLang="en-US" b="0">
                <a:solidFill>
                  <a:srgbClr val="1C1C1C"/>
                </a:solidFill>
                <a:latin typeface="微软雅黑" pitchFamily="34" charset="-122"/>
                <a:ea typeface="微软雅黑" pitchFamily="34" charset="-122"/>
                <a:sym typeface="宋体" pitchFamily="2" charset="-122"/>
              </a:rPr>
              <a:t>3. 内存计算</a:t>
            </a:r>
          </a:p>
          <a:p>
            <a:r>
              <a:rPr lang="zh-CN" altLang="en-US" b="0">
                <a:solidFill>
                  <a:srgbClr val="1C1C1C"/>
                </a:solidFill>
                <a:latin typeface="微软雅黑" pitchFamily="34" charset="-122"/>
                <a:ea typeface="微软雅黑" pitchFamily="34" charset="-122"/>
                <a:sym typeface="宋体" pitchFamily="2" charset="-122"/>
              </a:rPr>
              <a:t>4. 列存储</a:t>
            </a:r>
          </a:p>
          <a:p>
            <a:r>
              <a:rPr lang="zh-CN" altLang="en-US" b="0">
                <a:solidFill>
                  <a:srgbClr val="1C1C1C"/>
                </a:solidFill>
                <a:latin typeface="微软雅黑" pitchFamily="34" charset="-122"/>
                <a:ea typeface="微软雅黑" pitchFamily="34" charset="-122"/>
                <a:sym typeface="宋体" pitchFamily="2" charset="-122"/>
              </a:rPr>
              <a:t>5. 库内计算 </a:t>
            </a:r>
          </a:p>
        </p:txBody>
      </p:sp>
      <p:sp>
        <p:nvSpPr>
          <p:cNvPr id="30726" name="Line 5"/>
          <p:cNvSpPr>
            <a:spLocks noGrp="1" noChangeShapeType="1"/>
          </p:cNvSpPr>
          <p:nvPr/>
        </p:nvSpPr>
        <p:spPr bwMode="auto">
          <a:xfrm>
            <a:off x="1144067" y="1540545"/>
            <a:ext cx="0" cy="3787775"/>
          </a:xfrm>
          <a:prstGeom prst="line">
            <a:avLst/>
          </a:prstGeom>
          <a:noFill/>
          <a:ln w="57150">
            <a:solidFill>
              <a:srgbClr val="4B8069"/>
            </a:solidFill>
            <a:round/>
            <a:headEnd/>
            <a:tailEnd type="oval" w="med" len="med"/>
          </a:ln>
        </p:spPr>
        <p:txBody>
          <a:bodyPr anchor="ctr"/>
          <a:lstStyle/>
          <a:p>
            <a:endParaRPr lang="zh-CN" altLang="en-US"/>
          </a:p>
        </p:txBody>
      </p:sp>
      <p:pic>
        <p:nvPicPr>
          <p:cNvPr id="30727" name="Picture 6"/>
          <p:cNvPicPr preferRelativeResize="0">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125267" y="2473995"/>
            <a:ext cx="4854575" cy="3614738"/>
          </a:xfrm>
          <a:prstGeom prst="rect">
            <a:avLst/>
          </a:prstGeom>
          <a:noFill/>
          <a:ln w="9525">
            <a:noFill/>
            <a:miter lim="800000"/>
            <a:headEnd/>
            <a:tailEnd/>
          </a:ln>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317" y="260648"/>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Tree>
    <p:extLst>
      <p:ext uri="{BB962C8B-B14F-4D97-AF65-F5344CB8AC3E}">
        <p14:creationId xmlns:p14="http://schemas.microsoft.com/office/powerpoint/2010/main" val="170197268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2" name="标题 1"/>
          <p:cNvSpPr>
            <a:spLocks noGrp="1" noChangeArrowheads="1"/>
          </p:cNvSpPr>
          <p:nvPr>
            <p:ph type="ctrTitle"/>
          </p:nvPr>
        </p:nvSpPr>
        <p:spPr>
          <a:xfrm>
            <a:off x="813891" y="764704"/>
            <a:ext cx="4681538" cy="633413"/>
          </a:xfr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p>
            <a:pPr marL="0" indent="0" eaLnBrk="1" hangingPunct="1"/>
            <a:r>
              <a:rPr lang="zh-CN" altLang="en-US" sz="3200" b="1" smtClean="0">
                <a:solidFill>
                  <a:schemeClr val="bg1"/>
                </a:solidFill>
                <a:ea typeface="微软雅黑" pitchFamily="34" charset="-122"/>
              </a:rPr>
              <a:t>建设大数据BI系统的思考</a:t>
            </a:r>
          </a:p>
        </p:txBody>
      </p:sp>
      <p:sp>
        <p:nvSpPr>
          <p:cNvPr id="5130" name="Slide Number Placeholder 5"/>
          <p:cNvSpPr>
            <a:spLocks noGrp="1"/>
          </p:cNvSpPr>
          <p:nvPr>
            <p:ph type="sldNum" sz="quarter" idx="12"/>
          </p:nvPr>
        </p:nvSpPr>
        <p:spPr>
          <a:noFill/>
        </p:spPr>
        <p:txBody>
          <a:bodyPr/>
          <a:lstStyle/>
          <a:p>
            <a:fld id="{8B1F8B75-C60D-42B7-B062-D4421F78B6DC}" type="slidenum">
              <a:rPr lang="zh-CN" altLang="zh-CN" smtClean="0"/>
              <a:pPr/>
              <a:t>111</a:t>
            </a:fld>
            <a:endParaRPr lang="zh-CN" altLang="zh-CN" sz="1800" smtClean="0">
              <a:solidFill>
                <a:schemeClr val="tx1"/>
              </a:solidFill>
            </a:endParaRPr>
          </a:p>
        </p:txBody>
      </p:sp>
      <p:sp>
        <p:nvSpPr>
          <p:cNvPr id="5133" name="Line 4"/>
          <p:cNvSpPr>
            <a:spLocks noGrp="1" noChangeShapeType="1"/>
          </p:cNvSpPr>
          <p:nvPr/>
        </p:nvSpPr>
        <p:spPr bwMode="auto">
          <a:xfrm>
            <a:off x="585291" y="1410817"/>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5134" name="Text Box 5"/>
          <p:cNvSpPr txBox="1">
            <a:spLocks noChangeArrowheads="1"/>
          </p:cNvSpPr>
          <p:nvPr/>
        </p:nvSpPr>
        <p:spPr bwMode="auto">
          <a:xfrm>
            <a:off x="972641" y="1512417"/>
            <a:ext cx="6661150" cy="2195512"/>
          </a:xfrm>
          <a:prstGeom prst="rect">
            <a:avLst/>
          </a:prstGeom>
          <a:noFill/>
          <a:ln w="9525">
            <a:noFill/>
            <a:miter lim="800000"/>
            <a:headEnd/>
            <a:tailEnd/>
          </a:ln>
        </p:spPr>
        <p:txBody>
          <a:bodyPr>
            <a:spAutoFit/>
          </a:bodyPr>
          <a:lstStyle/>
          <a:p>
            <a:r>
              <a:rPr lang="zh-CN" sz="2400" dirty="0">
                <a:solidFill>
                  <a:srgbClr val="1C1C1C"/>
                </a:solidFill>
                <a:latin typeface="微软雅黑" pitchFamily="34" charset="-122"/>
                <a:ea typeface="微软雅黑" pitchFamily="34" charset="-122"/>
                <a:sym typeface="宋体" pitchFamily="2" charset="-122"/>
              </a:rPr>
              <a:t>大数据</a:t>
            </a:r>
            <a:r>
              <a:rPr lang="zh-CN" altLang="zh-CN" sz="2400" dirty="0">
                <a:solidFill>
                  <a:srgbClr val="1C1C1C"/>
                </a:solidFill>
                <a:latin typeface="微软雅黑" pitchFamily="34" charset="-122"/>
                <a:ea typeface="微软雅黑" pitchFamily="34" charset="-122"/>
                <a:sym typeface="宋体" pitchFamily="2" charset="-122"/>
              </a:rPr>
              <a:t>BI</a:t>
            </a:r>
            <a:r>
              <a:rPr lang="zh-CN" sz="2400" dirty="0">
                <a:solidFill>
                  <a:srgbClr val="1C1C1C"/>
                </a:solidFill>
                <a:latin typeface="微软雅黑" pitchFamily="34" charset="-122"/>
                <a:ea typeface="微软雅黑" pitchFamily="34" charset="-122"/>
                <a:sym typeface="宋体" pitchFamily="2" charset="-122"/>
              </a:rPr>
              <a:t>系统并不仅仅是数据展现</a:t>
            </a:r>
          </a:p>
          <a:p>
            <a:endParaRPr lang="zh-CN" altLang="zh-CN" sz="2400" dirty="0">
              <a:solidFill>
                <a:srgbClr val="1C1C1C"/>
              </a:solidFill>
              <a:latin typeface="微软雅黑" pitchFamily="34" charset="-122"/>
              <a:ea typeface="微软雅黑" pitchFamily="34" charset="-122"/>
              <a:sym typeface="宋体" pitchFamily="2" charset="-122"/>
            </a:endParaRPr>
          </a:p>
          <a:p>
            <a:r>
              <a:rPr lang="zh-CN" altLang="zh-CN" b="0" dirty="0">
                <a:solidFill>
                  <a:srgbClr val="1C1C1C"/>
                </a:solidFill>
                <a:latin typeface="微软雅黑" pitchFamily="34" charset="-122"/>
                <a:ea typeface="微软雅黑" pitchFamily="34" charset="-122"/>
                <a:sym typeface="宋体" pitchFamily="2" charset="-122"/>
              </a:rPr>
              <a:t>1. </a:t>
            </a:r>
            <a:r>
              <a:rPr lang="zh-CN" b="0" dirty="0">
                <a:solidFill>
                  <a:srgbClr val="1C1C1C"/>
                </a:solidFill>
                <a:latin typeface="微软雅黑" pitchFamily="34" charset="-122"/>
                <a:ea typeface="微软雅黑" pitchFamily="34" charset="-122"/>
                <a:sym typeface="宋体" pitchFamily="2" charset="-122"/>
              </a:rPr>
              <a:t>要能够掌握情况、分析问题、找到答案</a:t>
            </a:r>
          </a:p>
          <a:p>
            <a:r>
              <a:rPr lang="zh-CN" altLang="zh-CN" b="0" dirty="0">
                <a:solidFill>
                  <a:srgbClr val="1C1C1C"/>
                </a:solidFill>
                <a:latin typeface="微软雅黑" pitchFamily="34" charset="-122"/>
                <a:ea typeface="微软雅黑" pitchFamily="34" charset="-122"/>
                <a:sym typeface="宋体" pitchFamily="2" charset="-122"/>
              </a:rPr>
              <a:t>2. 前端系统的交互和分析能力要强大：过滤(Filter)、钻取(Drill)、刷取(Brush)、缩放(Zoom)、关联(Associate)、变换(Transform)、动态计算（Dynamic Calculation）、链接(Link)</a:t>
            </a:r>
          </a:p>
          <a:p>
            <a:r>
              <a:rPr lang="zh-CN" altLang="zh-CN" b="0" dirty="0">
                <a:solidFill>
                  <a:srgbClr val="1C1C1C"/>
                </a:solidFill>
                <a:latin typeface="微软雅黑" pitchFamily="34" charset="-122"/>
                <a:ea typeface="微软雅黑" pitchFamily="34" charset="-122"/>
                <a:sym typeface="宋体" pitchFamily="2" charset="-122"/>
              </a:rPr>
              <a:t>3. </a:t>
            </a:r>
            <a:r>
              <a:rPr lang="zh-CN" b="0" dirty="0">
                <a:solidFill>
                  <a:srgbClr val="1C1C1C"/>
                </a:solidFill>
                <a:latin typeface="微软雅黑" pitchFamily="34" charset="-122"/>
                <a:ea typeface="微软雅黑" pitchFamily="34" charset="-122"/>
                <a:sym typeface="宋体" pitchFamily="2" charset="-122"/>
              </a:rPr>
              <a:t>数据挖掘、预测将变成重要的需求</a:t>
            </a:r>
          </a:p>
        </p:txBody>
      </p:sp>
      <p:sp>
        <p:nvSpPr>
          <p:cNvPr id="5135" name="Line 6"/>
          <p:cNvSpPr>
            <a:spLocks noGrp="1" noChangeShapeType="1"/>
          </p:cNvSpPr>
          <p:nvPr/>
        </p:nvSpPr>
        <p:spPr bwMode="auto">
          <a:xfrm>
            <a:off x="829766" y="1396529"/>
            <a:ext cx="0" cy="3787775"/>
          </a:xfrm>
          <a:prstGeom prst="line">
            <a:avLst/>
          </a:prstGeom>
          <a:noFill/>
          <a:ln w="57150">
            <a:solidFill>
              <a:srgbClr val="4B8069"/>
            </a:solidFill>
            <a:round/>
            <a:headEnd/>
            <a:tailEnd type="oval" w="med" len="med"/>
          </a:ln>
        </p:spPr>
        <p:txBody>
          <a:bodyPr anchor="ctr"/>
          <a:lstStyle/>
          <a:p>
            <a:endParaRPr lang="zh-CN" altLang="en-US"/>
          </a:p>
        </p:txBody>
      </p:sp>
      <p:graphicFrame>
        <p:nvGraphicFramePr>
          <p:cNvPr id="5122" name="Object 7"/>
          <p:cNvGraphicFramePr>
            <a:graphicFrameLocks/>
          </p:cNvGraphicFramePr>
          <p:nvPr>
            <p:extLst>
              <p:ext uri="{D42A27DB-BD31-4B8C-83A1-F6EECF244321}">
                <p14:modId xmlns:p14="http://schemas.microsoft.com/office/powerpoint/2010/main" val="3290780492"/>
              </p:ext>
            </p:extLst>
          </p:nvPr>
        </p:nvGraphicFramePr>
        <p:xfrm>
          <a:off x="1437779" y="3760317"/>
          <a:ext cx="3419475" cy="600075"/>
        </p:xfrm>
        <a:graphic>
          <a:graphicData uri="http://schemas.openxmlformats.org/presentationml/2006/ole">
            <mc:AlternateContent xmlns:mc="http://schemas.openxmlformats.org/markup-compatibility/2006">
              <mc:Choice xmlns:v="urn:schemas-microsoft-com:vml" Requires="v">
                <p:oleObj spid="_x0000_s7014" r:id="rId4" imgW="3124397" imgH="600437" progId="PBrush">
                  <p:embed/>
                </p:oleObj>
              </mc:Choice>
              <mc:Fallback>
                <p:oleObj r:id="rId4" imgW="3124397" imgH="600437" progId="PBrush">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7779" y="3760317"/>
                        <a:ext cx="3419475"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8"/>
          <p:cNvGraphicFramePr>
            <a:graphicFrameLocks/>
          </p:cNvGraphicFramePr>
          <p:nvPr>
            <p:extLst>
              <p:ext uri="{D42A27DB-BD31-4B8C-83A1-F6EECF244321}">
                <p14:modId xmlns:p14="http://schemas.microsoft.com/office/powerpoint/2010/main" val="2613374519"/>
              </p:ext>
            </p:extLst>
          </p:nvPr>
        </p:nvGraphicFramePr>
        <p:xfrm>
          <a:off x="4896941" y="3768254"/>
          <a:ext cx="3419475" cy="728663"/>
        </p:xfrm>
        <a:graphic>
          <a:graphicData uri="http://schemas.openxmlformats.org/presentationml/2006/ole">
            <mc:AlternateContent xmlns:mc="http://schemas.openxmlformats.org/markup-compatibility/2006">
              <mc:Choice xmlns:v="urn:schemas-microsoft-com:vml" Requires="v">
                <p:oleObj spid="_x0000_s7015" name="BMP 图像" r:id="rId6" imgW="3048437" imgH="638597" progId="PBrush">
                  <p:embed/>
                </p:oleObj>
              </mc:Choice>
              <mc:Fallback>
                <p:oleObj name="BMP 图像" r:id="rId6" imgW="3048437" imgH="638597" progId="PBrush">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6941" y="3768254"/>
                        <a:ext cx="34194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9"/>
          <p:cNvGraphicFramePr>
            <a:graphicFrameLocks/>
          </p:cNvGraphicFramePr>
          <p:nvPr>
            <p:extLst>
              <p:ext uri="{D42A27DB-BD31-4B8C-83A1-F6EECF244321}">
                <p14:modId xmlns:p14="http://schemas.microsoft.com/office/powerpoint/2010/main" val="3972460870"/>
              </p:ext>
            </p:extLst>
          </p:nvPr>
        </p:nvGraphicFramePr>
        <p:xfrm>
          <a:off x="1439366" y="4466754"/>
          <a:ext cx="3419475" cy="561975"/>
        </p:xfrm>
        <a:graphic>
          <a:graphicData uri="http://schemas.openxmlformats.org/presentationml/2006/ole">
            <mc:AlternateContent xmlns:mc="http://schemas.openxmlformats.org/markup-compatibility/2006">
              <mc:Choice xmlns:v="urn:schemas-microsoft-com:vml" Requires="v">
                <p:oleObj spid="_x0000_s7016" r:id="rId8" imgW="3067517" imgH="562277" progId="PBrush">
                  <p:embed/>
                </p:oleObj>
              </mc:Choice>
              <mc:Fallback>
                <p:oleObj r:id="rId8" imgW="3067517" imgH="562277" progId="PBrush">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9366" y="4466754"/>
                        <a:ext cx="3419475"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10"/>
          <p:cNvGraphicFramePr>
            <a:graphicFrameLocks/>
          </p:cNvGraphicFramePr>
          <p:nvPr>
            <p:extLst>
              <p:ext uri="{D42A27DB-BD31-4B8C-83A1-F6EECF244321}">
                <p14:modId xmlns:p14="http://schemas.microsoft.com/office/powerpoint/2010/main" val="3129819272"/>
              </p:ext>
            </p:extLst>
          </p:nvPr>
        </p:nvGraphicFramePr>
        <p:xfrm>
          <a:off x="4896941" y="4592167"/>
          <a:ext cx="3419475" cy="1066800"/>
        </p:xfrm>
        <a:graphic>
          <a:graphicData uri="http://schemas.openxmlformats.org/presentationml/2006/ole">
            <mc:AlternateContent xmlns:mc="http://schemas.openxmlformats.org/markup-compatibility/2006">
              <mc:Choice xmlns:v="urn:schemas-microsoft-com:vml" Requires="v">
                <p:oleObj spid="_x0000_s7017" r:id="rId10" imgW="3067517" imgH="1066997" progId="PBrush">
                  <p:embed/>
                </p:oleObj>
              </mc:Choice>
              <mc:Fallback>
                <p:oleObj r:id="rId10" imgW="3067517" imgH="1066997" progId="PBrush">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6941" y="4592167"/>
                        <a:ext cx="3419475"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11"/>
          <p:cNvGraphicFramePr>
            <a:graphicFrameLocks/>
          </p:cNvGraphicFramePr>
          <p:nvPr>
            <p:extLst>
              <p:ext uri="{D42A27DB-BD31-4B8C-83A1-F6EECF244321}">
                <p14:modId xmlns:p14="http://schemas.microsoft.com/office/powerpoint/2010/main" val="516783384"/>
              </p:ext>
            </p:extLst>
          </p:nvPr>
        </p:nvGraphicFramePr>
        <p:xfrm>
          <a:off x="1437779" y="5122392"/>
          <a:ext cx="3419475" cy="619125"/>
        </p:xfrm>
        <a:graphic>
          <a:graphicData uri="http://schemas.openxmlformats.org/presentationml/2006/ole">
            <mc:AlternateContent xmlns:mc="http://schemas.openxmlformats.org/markup-compatibility/2006">
              <mc:Choice xmlns:v="urn:schemas-microsoft-com:vml" Requires="v">
                <p:oleObj spid="_x0000_s7018" r:id="rId12" imgW="3076877" imgH="619517" progId="PBrush">
                  <p:embed/>
                </p:oleObj>
              </mc:Choice>
              <mc:Fallback>
                <p:oleObj r:id="rId12" imgW="3076877" imgH="619517" progId="PBrush">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7779" y="5122392"/>
                        <a:ext cx="3419475"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12"/>
          <p:cNvGraphicFramePr>
            <a:graphicFrameLocks/>
          </p:cNvGraphicFramePr>
          <p:nvPr>
            <p:extLst>
              <p:ext uri="{D42A27DB-BD31-4B8C-83A1-F6EECF244321}">
                <p14:modId xmlns:p14="http://schemas.microsoft.com/office/powerpoint/2010/main" val="2970972390"/>
              </p:ext>
            </p:extLst>
          </p:nvPr>
        </p:nvGraphicFramePr>
        <p:xfrm>
          <a:off x="1380803" y="5838354"/>
          <a:ext cx="3419475" cy="504825"/>
        </p:xfrm>
        <a:graphic>
          <a:graphicData uri="http://schemas.openxmlformats.org/presentationml/2006/ole">
            <mc:AlternateContent xmlns:mc="http://schemas.openxmlformats.org/markup-compatibility/2006">
              <mc:Choice xmlns:v="urn:schemas-microsoft-com:vml" Requires="v">
                <p:oleObj spid="_x0000_s7019" r:id="rId14" imgW="3038717" imgH="505037" progId="PBrush">
                  <p:embed/>
                </p:oleObj>
              </mc:Choice>
              <mc:Fallback>
                <p:oleObj r:id="rId14" imgW="3038717" imgH="505037" progId="PBrush">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80803" y="5838354"/>
                        <a:ext cx="341947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8" name="Object 13"/>
          <p:cNvGraphicFramePr>
            <a:graphicFrameLocks/>
          </p:cNvGraphicFramePr>
          <p:nvPr>
            <p:extLst>
              <p:ext uri="{D42A27DB-BD31-4B8C-83A1-F6EECF244321}">
                <p14:modId xmlns:p14="http://schemas.microsoft.com/office/powerpoint/2010/main" val="2161595167"/>
              </p:ext>
            </p:extLst>
          </p:nvPr>
        </p:nvGraphicFramePr>
        <p:xfrm>
          <a:off x="4855840" y="5765329"/>
          <a:ext cx="3419475" cy="584200"/>
        </p:xfrm>
        <a:graphic>
          <a:graphicData uri="http://schemas.openxmlformats.org/presentationml/2006/ole">
            <mc:AlternateContent xmlns:mc="http://schemas.openxmlformats.org/markup-compatibility/2006">
              <mc:Choice xmlns:v="urn:schemas-microsoft-com:vml" Requires="v">
                <p:oleObj spid="_x0000_s7020" r:id="rId16" imgW="3038717" imgH="524117" progId="PBrush">
                  <p:embed/>
                </p:oleObj>
              </mc:Choice>
              <mc:Fallback>
                <p:oleObj r:id="rId16" imgW="3038717" imgH="524117" progId="PBrush">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55840" y="5765329"/>
                        <a:ext cx="3419475"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6" name="Text Box 14"/>
          <p:cNvSpPr txBox="1">
            <a:spLocks noChangeArrowheads="1"/>
          </p:cNvSpPr>
          <p:nvPr/>
        </p:nvSpPr>
        <p:spPr bwMode="auto">
          <a:xfrm>
            <a:off x="906140" y="3752379"/>
            <a:ext cx="457200" cy="2582863"/>
          </a:xfrm>
          <a:prstGeom prst="rect">
            <a:avLst/>
          </a:prstGeom>
          <a:solidFill>
            <a:srgbClr val="4B8069">
              <a:alpha val="70000"/>
            </a:srgbClr>
          </a:solidFill>
          <a:ln w="9525">
            <a:noFill/>
            <a:miter lim="800000"/>
            <a:headEnd/>
            <a:tailEnd/>
          </a:ln>
        </p:spPr>
        <p:txBody>
          <a:bodyPr vert="eaVert" anchor="ctr">
            <a:spAutoFit/>
          </a:bodyPr>
          <a:lstStyle/>
          <a:p>
            <a:pPr algn="ctr" fontAlgn="ctr"/>
            <a:r>
              <a:rPr lang="zh-CN" b="0" dirty="0">
                <a:solidFill>
                  <a:srgbClr val="DDDDDD"/>
                </a:solidFill>
                <a:latin typeface="微软雅黑" pitchFamily="34" charset="-122"/>
                <a:ea typeface="微软雅黑" pitchFamily="34" charset="-122"/>
              </a:rPr>
              <a:t>中美日 </a:t>
            </a:r>
            <a:r>
              <a:rPr lang="zh-CN" altLang="zh-CN" b="0" dirty="0">
                <a:solidFill>
                  <a:srgbClr val="DDDDDD"/>
                </a:solidFill>
                <a:latin typeface="微软雅黑" pitchFamily="34" charset="-122"/>
                <a:ea typeface="微软雅黑" pitchFamily="34" charset="-122"/>
              </a:rPr>
              <a:t>BI</a:t>
            </a:r>
            <a:r>
              <a:rPr lang="zh-CN" b="0" dirty="0">
                <a:solidFill>
                  <a:srgbClr val="DDDDDD"/>
                </a:solidFill>
                <a:latin typeface="微软雅黑" pitchFamily="34" charset="-122"/>
                <a:ea typeface="微软雅黑" pitchFamily="34" charset="-122"/>
              </a:rPr>
              <a:t>系统建设目的</a:t>
            </a:r>
          </a:p>
        </p:txBody>
      </p:sp>
      <p:sp>
        <p:nvSpPr>
          <p:cNvPr id="5137" name="Oval 15"/>
          <p:cNvSpPr>
            <a:spLocks noChangeArrowheads="1"/>
          </p:cNvSpPr>
          <p:nvPr/>
        </p:nvSpPr>
        <p:spPr bwMode="auto">
          <a:xfrm>
            <a:off x="4788991" y="3803179"/>
            <a:ext cx="179388" cy="179388"/>
          </a:xfrm>
          <a:prstGeom prst="ellipse">
            <a:avLst/>
          </a:prstGeom>
          <a:solidFill>
            <a:srgbClr val="FF0000">
              <a:alpha val="70195"/>
            </a:srgbClr>
          </a:solidFill>
          <a:ln w="9525">
            <a:noFill/>
            <a:round/>
            <a:headEnd/>
            <a:tailEnd/>
          </a:ln>
        </p:spPr>
        <p:txBody>
          <a:bodyPr anchor="ctr"/>
          <a:lstStyle/>
          <a:p>
            <a:endParaRPr lang="zh-CN" altLang="en-US"/>
          </a:p>
        </p:txBody>
      </p:sp>
      <p:pic>
        <p:nvPicPr>
          <p:cNvPr id="16" name="图片 1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7"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Tree>
    <p:extLst>
      <p:ext uri="{BB962C8B-B14F-4D97-AF65-F5344CB8AC3E}">
        <p14:creationId xmlns:p14="http://schemas.microsoft.com/office/powerpoint/2010/main" val="28113654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标题 1"/>
          <p:cNvSpPr>
            <a:spLocks noGrp="1" noChangeArrowheads="1"/>
          </p:cNvSpPr>
          <p:nvPr>
            <p:ph type="ctrTitle"/>
          </p:nvPr>
        </p:nvSpPr>
        <p:spPr>
          <a:xfrm>
            <a:off x="1128192" y="1025624"/>
            <a:ext cx="4681538" cy="633413"/>
          </a:xfr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p>
            <a:pPr marL="0" indent="0" eaLnBrk="1" hangingPunct="1"/>
            <a:r>
              <a:rPr lang="zh-CN" altLang="en-US" sz="3200" b="1" dirty="0" smtClean="0">
                <a:solidFill>
                  <a:schemeClr val="bg1"/>
                </a:solidFill>
                <a:ea typeface="微软雅黑" pitchFamily="34" charset="-122"/>
              </a:rPr>
              <a:t>建设大数据BI系统的思考</a:t>
            </a:r>
          </a:p>
        </p:txBody>
      </p:sp>
      <p:sp>
        <p:nvSpPr>
          <p:cNvPr id="39938" name="Slide Number Placeholder 5"/>
          <p:cNvSpPr>
            <a:spLocks noGrp="1"/>
          </p:cNvSpPr>
          <p:nvPr>
            <p:ph type="sldNum" sz="quarter" idx="12"/>
          </p:nvPr>
        </p:nvSpPr>
        <p:spPr>
          <a:noFill/>
        </p:spPr>
        <p:txBody>
          <a:bodyPr/>
          <a:lstStyle/>
          <a:p>
            <a:fld id="{E74B3220-CA98-49EF-ACA0-9412722DDD52}" type="slidenum">
              <a:rPr lang="zh-CN" altLang="zh-CN" smtClean="0"/>
              <a:pPr/>
              <a:t>112</a:t>
            </a:fld>
            <a:endParaRPr lang="zh-CN" altLang="zh-CN" sz="1800" smtClean="0">
              <a:solidFill>
                <a:schemeClr val="tx1"/>
              </a:solidFill>
            </a:endParaRPr>
          </a:p>
        </p:txBody>
      </p:sp>
      <p:sp>
        <p:nvSpPr>
          <p:cNvPr id="39941" name="Line 4"/>
          <p:cNvSpPr>
            <a:spLocks noGrp="1" noChangeShapeType="1"/>
          </p:cNvSpPr>
          <p:nvPr/>
        </p:nvSpPr>
        <p:spPr bwMode="auto">
          <a:xfrm>
            <a:off x="899592" y="1671737"/>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39942" name="Text Box 5"/>
          <p:cNvSpPr txBox="1">
            <a:spLocks noChangeArrowheads="1"/>
          </p:cNvSpPr>
          <p:nvPr/>
        </p:nvSpPr>
        <p:spPr bwMode="auto">
          <a:xfrm>
            <a:off x="1288530" y="1773337"/>
            <a:ext cx="6638925" cy="2103437"/>
          </a:xfrm>
          <a:prstGeom prst="rect">
            <a:avLst/>
          </a:prstGeom>
          <a:gradFill rotWithShape="0">
            <a:gsLst>
              <a:gs pos="0">
                <a:srgbClr val="4B8069">
                  <a:alpha val="59608"/>
                </a:srgbClr>
              </a:gs>
              <a:gs pos="100000">
                <a:srgbClr val="4B8069"/>
              </a:gs>
            </a:gsLst>
            <a:lin ang="5400000" scaled="1"/>
          </a:gradFill>
          <a:ln w="9525">
            <a:noFill/>
            <a:miter lim="800000"/>
            <a:headEnd/>
            <a:tailEnd/>
          </a:ln>
        </p:spPr>
        <p:txBody>
          <a:bodyPr>
            <a:spAutoFit/>
          </a:bodyPr>
          <a:lstStyle/>
          <a:p>
            <a:r>
              <a:rPr lang="zh-CN" sz="2000" dirty="0">
                <a:solidFill>
                  <a:schemeClr val="bg1"/>
                </a:solidFill>
                <a:latin typeface="微软雅黑" pitchFamily="34" charset="-122"/>
                <a:ea typeface="微软雅黑" pitchFamily="34" charset="-122"/>
                <a:sym typeface="宋体" pitchFamily="2" charset="-122"/>
              </a:rPr>
              <a:t>性能 </a:t>
            </a:r>
            <a:r>
              <a:rPr lang="zh-CN" altLang="zh-CN" sz="2000" dirty="0">
                <a:solidFill>
                  <a:schemeClr val="bg1"/>
                </a:solidFill>
                <a:latin typeface="微软雅黑" pitchFamily="34" charset="-122"/>
                <a:ea typeface="微软雅黑" pitchFamily="34" charset="-122"/>
                <a:sym typeface="宋体" pitchFamily="2" charset="-122"/>
              </a:rPr>
              <a:t>— </a:t>
            </a:r>
            <a:r>
              <a:rPr lang="zh-CN" sz="2000" dirty="0">
                <a:solidFill>
                  <a:schemeClr val="bg1"/>
                </a:solidFill>
                <a:latin typeface="微软雅黑" pitchFamily="34" charset="-122"/>
                <a:ea typeface="微软雅黑" pitchFamily="34" charset="-122"/>
                <a:sym typeface="宋体" pitchFamily="2" charset="-122"/>
              </a:rPr>
              <a:t>最重要的功能？</a:t>
            </a:r>
          </a:p>
          <a:p>
            <a:endParaRPr lang="zh-CN" altLang="zh-CN" b="0" dirty="0">
              <a:solidFill>
                <a:schemeClr val="bg1"/>
              </a:solidFill>
              <a:latin typeface="微软雅黑" pitchFamily="34" charset="-122"/>
              <a:ea typeface="微软雅黑" pitchFamily="34" charset="-122"/>
              <a:sym typeface="宋体" pitchFamily="2" charset="-122"/>
            </a:endParaRPr>
          </a:p>
          <a:p>
            <a:r>
              <a:rPr lang="zh-CN" altLang="zh-CN" b="0" dirty="0">
                <a:solidFill>
                  <a:schemeClr val="bg1"/>
                </a:solidFill>
                <a:latin typeface="微软雅黑" pitchFamily="34" charset="-122"/>
                <a:ea typeface="微软雅黑" pitchFamily="34" charset="-122"/>
                <a:sym typeface="宋体" pitchFamily="2" charset="-122"/>
              </a:rPr>
              <a:t>1. </a:t>
            </a:r>
            <a:r>
              <a:rPr lang="zh-CN" b="0" dirty="0">
                <a:solidFill>
                  <a:schemeClr val="bg1"/>
                </a:solidFill>
                <a:latin typeface="微软雅黑" pitchFamily="34" charset="-122"/>
                <a:ea typeface="微软雅黑" pitchFamily="34" charset="-122"/>
                <a:sym typeface="宋体" pitchFamily="2" charset="-122"/>
              </a:rPr>
              <a:t>性能需要衡量交付一个</a:t>
            </a:r>
            <a:r>
              <a:rPr lang="zh-CN" altLang="zh-CN" b="0" dirty="0">
                <a:solidFill>
                  <a:schemeClr val="bg1"/>
                </a:solidFill>
                <a:latin typeface="微软雅黑" pitchFamily="34" charset="-122"/>
                <a:ea typeface="微软雅黑" pitchFamily="34" charset="-122"/>
                <a:sym typeface="宋体" pitchFamily="2" charset="-122"/>
              </a:rPr>
              <a:t>BI</a:t>
            </a:r>
            <a:r>
              <a:rPr lang="zh-CN" b="0" dirty="0">
                <a:solidFill>
                  <a:schemeClr val="bg1"/>
                </a:solidFill>
                <a:latin typeface="微软雅黑" pitchFamily="34" charset="-122"/>
                <a:ea typeface="微软雅黑" pitchFamily="34" charset="-122"/>
                <a:sym typeface="宋体" pitchFamily="2" charset="-122"/>
              </a:rPr>
              <a:t>应用的整体周期及难易程度</a:t>
            </a:r>
          </a:p>
          <a:p>
            <a:r>
              <a:rPr lang="zh-CN" altLang="zh-CN" b="0" dirty="0">
                <a:solidFill>
                  <a:schemeClr val="bg1"/>
                </a:solidFill>
                <a:latin typeface="微软雅黑" pitchFamily="34" charset="-122"/>
                <a:ea typeface="微软雅黑" pitchFamily="34" charset="-122"/>
                <a:sym typeface="宋体" pitchFamily="2" charset="-122"/>
              </a:rPr>
              <a:t>2. </a:t>
            </a:r>
            <a:r>
              <a:rPr lang="zh-CN" b="0" dirty="0">
                <a:solidFill>
                  <a:schemeClr val="bg1"/>
                </a:solidFill>
                <a:latin typeface="微软雅黑" pitchFamily="34" charset="-122"/>
                <a:ea typeface="微软雅黑" pitchFamily="34" charset="-122"/>
                <a:sym typeface="宋体" pitchFamily="2" charset="-122"/>
              </a:rPr>
              <a:t>谨慎采用 </a:t>
            </a:r>
            <a:r>
              <a:rPr lang="zh-CN" altLang="zh-CN" b="0" dirty="0">
                <a:solidFill>
                  <a:schemeClr val="bg1"/>
                </a:solidFill>
                <a:latin typeface="微软雅黑" pitchFamily="34" charset="-122"/>
                <a:ea typeface="微软雅黑" pitchFamily="34" charset="-122"/>
                <a:sym typeface="宋体" pitchFamily="2" charset="-122"/>
              </a:rPr>
              <a:t>Cache</a:t>
            </a:r>
            <a:r>
              <a:rPr lang="zh-CN" b="0" dirty="0">
                <a:solidFill>
                  <a:schemeClr val="bg1"/>
                </a:solidFill>
                <a:latin typeface="微软雅黑" pitchFamily="34" charset="-122"/>
                <a:ea typeface="微软雅黑" pitchFamily="34" charset="-122"/>
                <a:sym typeface="宋体" pitchFamily="2" charset="-122"/>
              </a:rPr>
              <a:t>、</a:t>
            </a:r>
            <a:r>
              <a:rPr lang="zh-CN" altLang="zh-CN" b="0" dirty="0">
                <a:solidFill>
                  <a:schemeClr val="bg1"/>
                </a:solidFill>
                <a:latin typeface="微软雅黑" pitchFamily="34" charset="-122"/>
                <a:ea typeface="微软雅黑" pitchFamily="34" charset="-122"/>
                <a:sym typeface="宋体" pitchFamily="2" charset="-122"/>
              </a:rPr>
              <a:t>Preaggregation</a:t>
            </a:r>
            <a:r>
              <a:rPr lang="zh-CN" b="0" dirty="0">
                <a:solidFill>
                  <a:schemeClr val="bg1"/>
                </a:solidFill>
                <a:latin typeface="微软雅黑" pitchFamily="34" charset="-122"/>
                <a:ea typeface="微软雅黑" pitchFamily="34" charset="-122"/>
                <a:sym typeface="宋体" pitchFamily="2" charset="-122"/>
              </a:rPr>
              <a:t>等不合乎直觉的技术：优化效果不稳定；难以管理，可能失去控制</a:t>
            </a:r>
          </a:p>
          <a:p>
            <a:r>
              <a:rPr lang="zh-CN" altLang="zh-CN" b="0" dirty="0">
                <a:solidFill>
                  <a:schemeClr val="bg1"/>
                </a:solidFill>
                <a:latin typeface="微软雅黑" pitchFamily="34" charset="-122"/>
                <a:ea typeface="微软雅黑" pitchFamily="34" charset="-122"/>
                <a:sym typeface="宋体" pitchFamily="2" charset="-122"/>
              </a:rPr>
              <a:t>3. </a:t>
            </a:r>
            <a:r>
              <a:rPr lang="zh-CN" b="0" dirty="0">
                <a:solidFill>
                  <a:schemeClr val="bg1"/>
                </a:solidFill>
                <a:latin typeface="微软雅黑" pitchFamily="34" charset="-122"/>
                <a:ea typeface="微软雅黑" pitchFamily="34" charset="-122"/>
                <a:sym typeface="宋体" pitchFamily="2" charset="-122"/>
              </a:rPr>
              <a:t>性能最好不以牺牲粒度</a:t>
            </a:r>
            <a:r>
              <a:rPr lang="zh-CN" altLang="zh-CN" b="0" dirty="0">
                <a:solidFill>
                  <a:schemeClr val="bg1"/>
                </a:solidFill>
                <a:latin typeface="微软雅黑" pitchFamily="34" charset="-122"/>
                <a:ea typeface="微软雅黑" pitchFamily="34" charset="-122"/>
                <a:sym typeface="宋体" pitchFamily="2" charset="-122"/>
              </a:rPr>
              <a:t>(Granularity)</a:t>
            </a:r>
            <a:r>
              <a:rPr lang="zh-CN" b="0" dirty="0">
                <a:solidFill>
                  <a:schemeClr val="bg1"/>
                </a:solidFill>
                <a:latin typeface="微软雅黑" pitchFamily="34" charset="-122"/>
                <a:ea typeface="微软雅黑" pitchFamily="34" charset="-122"/>
                <a:sym typeface="宋体" pitchFamily="2" charset="-122"/>
              </a:rPr>
              <a:t>达到：粒度越细越好</a:t>
            </a:r>
          </a:p>
          <a:p>
            <a:r>
              <a:rPr lang="zh-CN" altLang="zh-CN" b="0" dirty="0">
                <a:solidFill>
                  <a:schemeClr val="bg1"/>
                </a:solidFill>
                <a:latin typeface="微软雅黑" pitchFamily="34" charset="-122"/>
                <a:ea typeface="微软雅黑" pitchFamily="34" charset="-122"/>
                <a:sym typeface="宋体" pitchFamily="2" charset="-122"/>
              </a:rPr>
              <a:t>4. </a:t>
            </a:r>
            <a:r>
              <a:rPr lang="zh-CN" b="0" dirty="0">
                <a:solidFill>
                  <a:schemeClr val="bg1"/>
                </a:solidFill>
                <a:latin typeface="微软雅黑" pitchFamily="34" charset="-122"/>
                <a:ea typeface="微软雅黑" pitchFamily="34" charset="-122"/>
                <a:sym typeface="宋体" pitchFamily="2" charset="-122"/>
              </a:rPr>
              <a:t>海量数据，实时处理</a:t>
            </a:r>
          </a:p>
        </p:txBody>
      </p:sp>
      <p:sp>
        <p:nvSpPr>
          <p:cNvPr id="39943" name="Line 6"/>
          <p:cNvSpPr>
            <a:spLocks noGrp="1" noChangeShapeType="1"/>
          </p:cNvSpPr>
          <p:nvPr/>
        </p:nvSpPr>
        <p:spPr bwMode="auto">
          <a:xfrm>
            <a:off x="1144067" y="1657449"/>
            <a:ext cx="0" cy="3787775"/>
          </a:xfrm>
          <a:prstGeom prst="line">
            <a:avLst/>
          </a:prstGeom>
          <a:noFill/>
          <a:ln w="57150">
            <a:solidFill>
              <a:srgbClr val="4B8069"/>
            </a:solidFill>
            <a:round/>
            <a:headEnd/>
            <a:tailEnd type="oval" w="med" len="med"/>
          </a:ln>
        </p:spPr>
        <p:txBody>
          <a:bodyPr anchor="ctr"/>
          <a:lstStyle/>
          <a:p>
            <a:endParaRPr lang="zh-CN" altLang="en-US"/>
          </a:p>
        </p:txBody>
      </p:sp>
      <p:sp>
        <p:nvSpPr>
          <p:cNvPr id="39944" name="Oval 7"/>
          <p:cNvSpPr>
            <a:spLocks noChangeArrowheads="1"/>
          </p:cNvSpPr>
          <p:nvPr/>
        </p:nvSpPr>
        <p:spPr bwMode="auto">
          <a:xfrm>
            <a:off x="7983017" y="3333849"/>
            <a:ext cx="179388" cy="179388"/>
          </a:xfrm>
          <a:prstGeom prst="ellipse">
            <a:avLst/>
          </a:prstGeom>
          <a:solidFill>
            <a:srgbClr val="FF0000">
              <a:alpha val="70195"/>
            </a:srgbClr>
          </a:solidFill>
          <a:ln w="9525">
            <a:noFill/>
            <a:round/>
            <a:headEnd/>
            <a:tailEnd/>
          </a:ln>
        </p:spPr>
        <p:txBody>
          <a:bodyPr anchor="ctr"/>
          <a:lstStyle/>
          <a:p>
            <a:endParaRPr lang="zh-CN" altLang="en-US"/>
          </a:p>
        </p:txBody>
      </p:sp>
      <p:sp>
        <p:nvSpPr>
          <p:cNvPr id="39945" name="Oval 8"/>
          <p:cNvSpPr>
            <a:spLocks noChangeArrowheads="1"/>
          </p:cNvSpPr>
          <p:nvPr/>
        </p:nvSpPr>
        <p:spPr bwMode="auto">
          <a:xfrm>
            <a:off x="7981430" y="2478187"/>
            <a:ext cx="179387" cy="179387"/>
          </a:xfrm>
          <a:prstGeom prst="ellipse">
            <a:avLst/>
          </a:prstGeom>
          <a:solidFill>
            <a:srgbClr val="FF0000">
              <a:alpha val="70195"/>
            </a:srgbClr>
          </a:solidFill>
          <a:ln w="9525">
            <a:noFill/>
            <a:round/>
            <a:headEnd/>
            <a:tailEnd/>
          </a:ln>
        </p:spPr>
        <p:txBody>
          <a:bodyPr anchor="ctr"/>
          <a:lstStyle/>
          <a:p>
            <a:endParaRPr lang="zh-CN" altLang="en-US"/>
          </a:p>
        </p:txBody>
      </p:sp>
      <p:sp>
        <p:nvSpPr>
          <p:cNvPr id="39946" name="Oval 9"/>
          <p:cNvSpPr>
            <a:spLocks noChangeArrowheads="1"/>
          </p:cNvSpPr>
          <p:nvPr/>
        </p:nvSpPr>
        <p:spPr bwMode="auto">
          <a:xfrm>
            <a:off x="7981430" y="2898874"/>
            <a:ext cx="179387" cy="179388"/>
          </a:xfrm>
          <a:prstGeom prst="ellipse">
            <a:avLst/>
          </a:prstGeom>
          <a:solidFill>
            <a:srgbClr val="FF0000">
              <a:alpha val="70195"/>
            </a:srgbClr>
          </a:solidFill>
          <a:ln w="9525">
            <a:noFill/>
            <a:round/>
            <a:headEnd/>
            <a:tailEnd/>
          </a:ln>
        </p:spPr>
        <p:txBody>
          <a:bodyPr anchor="ctr"/>
          <a:lstStyle/>
          <a:p>
            <a:endParaRPr lang="zh-CN" altLang="en-US"/>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3862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标题 1"/>
          <p:cNvSpPr>
            <a:spLocks noGrp="1" noChangeArrowheads="1"/>
          </p:cNvSpPr>
          <p:nvPr>
            <p:ph type="ctrTitle"/>
          </p:nvPr>
        </p:nvSpPr>
        <p:spPr>
          <a:xfrm>
            <a:off x="943867" y="909315"/>
            <a:ext cx="4681538" cy="633413"/>
          </a:xfr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p>
            <a:pPr marL="0" indent="0" eaLnBrk="1" hangingPunct="1"/>
            <a:r>
              <a:rPr lang="zh-CN" altLang="en-US" sz="3200" b="1" smtClean="0">
                <a:solidFill>
                  <a:schemeClr val="bg1"/>
                </a:solidFill>
                <a:ea typeface="微软雅黑" pitchFamily="34" charset="-122"/>
              </a:rPr>
              <a:t>建设大数据BI系统的思考</a:t>
            </a:r>
          </a:p>
        </p:txBody>
      </p:sp>
      <p:sp>
        <p:nvSpPr>
          <p:cNvPr id="40962" name="Slide Number Placeholder 5"/>
          <p:cNvSpPr>
            <a:spLocks noGrp="1"/>
          </p:cNvSpPr>
          <p:nvPr>
            <p:ph type="sldNum" sz="quarter" idx="12"/>
          </p:nvPr>
        </p:nvSpPr>
        <p:spPr>
          <a:noFill/>
        </p:spPr>
        <p:txBody>
          <a:bodyPr/>
          <a:lstStyle/>
          <a:p>
            <a:fld id="{A8FA3380-057E-40D9-8DAE-D668EA307401}" type="slidenum">
              <a:rPr lang="zh-CN" altLang="zh-CN" smtClean="0"/>
              <a:pPr/>
              <a:t>113</a:t>
            </a:fld>
            <a:endParaRPr lang="zh-CN" altLang="zh-CN" sz="1800" smtClean="0">
              <a:solidFill>
                <a:schemeClr val="tx1"/>
              </a:solidFill>
            </a:endParaRPr>
          </a:p>
        </p:txBody>
      </p:sp>
      <p:sp>
        <p:nvSpPr>
          <p:cNvPr id="40964" name="Line 3"/>
          <p:cNvSpPr>
            <a:spLocks noGrp="1" noChangeShapeType="1"/>
          </p:cNvSpPr>
          <p:nvPr/>
        </p:nvSpPr>
        <p:spPr bwMode="auto">
          <a:xfrm>
            <a:off x="715267" y="1555428"/>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40965" name="Text Box 4"/>
          <p:cNvSpPr txBox="1">
            <a:spLocks noChangeArrowheads="1"/>
          </p:cNvSpPr>
          <p:nvPr/>
        </p:nvSpPr>
        <p:spPr bwMode="auto">
          <a:xfrm>
            <a:off x="1104205" y="1657028"/>
            <a:ext cx="6945312" cy="1371600"/>
          </a:xfrm>
          <a:prstGeom prst="rect">
            <a:avLst/>
          </a:prstGeom>
          <a:noFill/>
          <a:ln w="9525">
            <a:noFill/>
            <a:miter lim="800000"/>
            <a:headEnd/>
            <a:tailEnd/>
          </a:ln>
        </p:spPr>
        <p:txBody>
          <a:bodyPr>
            <a:spAutoFit/>
          </a:bodyPr>
          <a:lstStyle/>
          <a:p>
            <a:r>
              <a:rPr lang="zh-CN" sz="2400">
                <a:solidFill>
                  <a:srgbClr val="1C1C1C"/>
                </a:solidFill>
                <a:latin typeface="微软雅黑" pitchFamily="34" charset="-122"/>
                <a:ea typeface="微软雅黑" pitchFamily="34" charset="-122"/>
                <a:sym typeface="宋体" pitchFamily="2" charset="-122"/>
              </a:rPr>
              <a:t>建设方向</a:t>
            </a:r>
          </a:p>
          <a:p>
            <a:endParaRPr lang="zh-CN" altLang="zh-CN" sz="2400">
              <a:solidFill>
                <a:srgbClr val="1C1C1C"/>
              </a:solidFill>
              <a:latin typeface="微软雅黑" pitchFamily="34" charset="-122"/>
              <a:ea typeface="微软雅黑" pitchFamily="34" charset="-122"/>
              <a:sym typeface="宋体" pitchFamily="2" charset="-122"/>
            </a:endParaRPr>
          </a:p>
          <a:p>
            <a:r>
              <a:rPr lang="zh-CN" altLang="zh-CN" b="0">
                <a:solidFill>
                  <a:srgbClr val="1C1C1C"/>
                </a:solidFill>
                <a:latin typeface="微软雅黑" pitchFamily="34" charset="-122"/>
                <a:ea typeface="微软雅黑" pitchFamily="34" charset="-122"/>
                <a:sym typeface="宋体" pitchFamily="2" charset="-122"/>
              </a:rPr>
              <a:t>1. </a:t>
            </a:r>
            <a:r>
              <a:rPr lang="zh-CN" b="0">
                <a:solidFill>
                  <a:srgbClr val="1C1C1C"/>
                </a:solidFill>
                <a:latin typeface="微软雅黑" pitchFamily="34" charset="-122"/>
                <a:ea typeface="微软雅黑" pitchFamily="34" charset="-122"/>
                <a:sym typeface="宋体" pitchFamily="2" charset="-122"/>
              </a:rPr>
              <a:t>业务驱动优于数据驱动</a:t>
            </a:r>
          </a:p>
          <a:p>
            <a:r>
              <a:rPr lang="zh-CN" altLang="zh-CN" b="0">
                <a:solidFill>
                  <a:srgbClr val="1C1C1C"/>
                </a:solidFill>
                <a:latin typeface="微软雅黑" pitchFamily="34" charset="-122"/>
                <a:ea typeface="微软雅黑" pitchFamily="34" charset="-122"/>
                <a:sym typeface="宋体" pitchFamily="2" charset="-122"/>
              </a:rPr>
              <a:t>2. </a:t>
            </a:r>
            <a:r>
              <a:rPr lang="zh-CN" b="0">
                <a:solidFill>
                  <a:srgbClr val="1C1C1C"/>
                </a:solidFill>
                <a:latin typeface="微软雅黑" pitchFamily="34" charset="-122"/>
                <a:ea typeface="微软雅黑" pitchFamily="34" charset="-122"/>
                <a:sym typeface="宋体" pitchFamily="2" charset="-122"/>
              </a:rPr>
              <a:t>自助式</a:t>
            </a:r>
            <a:r>
              <a:rPr lang="zh-CN" altLang="zh-CN" sz="1400" b="0">
                <a:solidFill>
                  <a:srgbClr val="1C1C1C"/>
                </a:solidFill>
                <a:latin typeface="微软雅黑" pitchFamily="34" charset="-122"/>
                <a:ea typeface="微软雅黑" pitchFamily="34" charset="-122"/>
                <a:sym typeface="宋体" pitchFamily="2" charset="-122"/>
              </a:rPr>
              <a:t>(Self-Service)</a:t>
            </a:r>
            <a:r>
              <a:rPr lang="zh-CN" b="0">
                <a:solidFill>
                  <a:srgbClr val="1C1C1C"/>
                </a:solidFill>
                <a:latin typeface="微软雅黑" pitchFamily="34" charset="-122"/>
                <a:ea typeface="微软雅黑" pitchFamily="34" charset="-122"/>
                <a:sym typeface="宋体" pitchFamily="2" charset="-122"/>
              </a:rPr>
              <a:t>的大数据</a:t>
            </a:r>
            <a:r>
              <a:rPr lang="zh-CN" altLang="zh-CN" b="0">
                <a:solidFill>
                  <a:srgbClr val="1C1C1C"/>
                </a:solidFill>
                <a:latin typeface="微软雅黑" pitchFamily="34" charset="-122"/>
                <a:ea typeface="微软雅黑" pitchFamily="34" charset="-122"/>
                <a:sym typeface="宋体" pitchFamily="2" charset="-122"/>
              </a:rPr>
              <a:t>BI</a:t>
            </a:r>
            <a:r>
              <a:rPr lang="zh-CN" b="0">
                <a:solidFill>
                  <a:srgbClr val="1C1C1C"/>
                </a:solidFill>
                <a:latin typeface="微软雅黑" pitchFamily="34" charset="-122"/>
                <a:ea typeface="微软雅黑" pitchFamily="34" charset="-122"/>
                <a:sym typeface="宋体" pitchFamily="2" charset="-122"/>
              </a:rPr>
              <a:t>系统</a:t>
            </a:r>
            <a:endParaRPr lang="zh-CN" b="0"/>
          </a:p>
        </p:txBody>
      </p:sp>
      <p:sp>
        <p:nvSpPr>
          <p:cNvPr id="40966" name="Line 5"/>
          <p:cNvSpPr>
            <a:spLocks noGrp="1" noChangeShapeType="1"/>
          </p:cNvSpPr>
          <p:nvPr/>
        </p:nvSpPr>
        <p:spPr bwMode="auto">
          <a:xfrm>
            <a:off x="959742" y="1541140"/>
            <a:ext cx="0" cy="3787775"/>
          </a:xfrm>
          <a:prstGeom prst="line">
            <a:avLst/>
          </a:prstGeom>
          <a:noFill/>
          <a:ln w="57150">
            <a:solidFill>
              <a:srgbClr val="4B8069"/>
            </a:solidFill>
            <a:round/>
            <a:headEnd/>
            <a:tailEnd type="oval" w="med" len="med"/>
          </a:ln>
        </p:spPr>
        <p:txBody>
          <a:bodyPr anchor="ctr"/>
          <a:lstStyle/>
          <a:p>
            <a:endParaRPr lang="zh-CN" altLang="en-US"/>
          </a:p>
        </p:txBody>
      </p:sp>
      <p:pic>
        <p:nvPicPr>
          <p:cNvPr id="40967" name="Picture 6"/>
          <p:cNvPicPr>
            <a:picLocks noChangeAspect="1" noChangeArrowheads="1"/>
          </p:cNvPicPr>
          <p:nvPr/>
        </p:nvPicPr>
        <p:blipFill>
          <a:blip r:embed="rId3" cstate="print"/>
          <a:srcRect/>
          <a:stretch>
            <a:fillRect/>
          </a:stretch>
        </p:blipFill>
        <p:spPr bwMode="auto">
          <a:xfrm>
            <a:off x="5731767" y="3214836"/>
            <a:ext cx="3160713" cy="3238500"/>
          </a:xfrm>
          <a:prstGeom prst="rect">
            <a:avLst/>
          </a:prstGeom>
          <a:noFill/>
          <a:ln w="9525">
            <a:noFill/>
            <a:miter lim="800000"/>
            <a:headEnd/>
            <a:tailEnd/>
          </a:ln>
        </p:spPr>
      </p:pic>
      <p:pic>
        <p:nvPicPr>
          <p:cNvPr id="40968" name="Picture 7"/>
          <p:cNvPicPr>
            <a:picLocks noChangeAspect="1" noChangeArrowheads="1"/>
          </p:cNvPicPr>
          <p:nvPr/>
        </p:nvPicPr>
        <p:blipFill>
          <a:blip r:embed="rId4" cstate="print"/>
          <a:srcRect/>
          <a:stretch>
            <a:fillRect/>
          </a:stretch>
        </p:blipFill>
        <p:spPr bwMode="auto">
          <a:xfrm>
            <a:off x="1067692" y="3176972"/>
            <a:ext cx="4665663" cy="3238500"/>
          </a:xfrm>
          <a:prstGeom prst="rect">
            <a:avLst/>
          </a:prstGeom>
          <a:noFill/>
          <a:ln w="9525">
            <a:noFill/>
            <a:miter lim="800000"/>
            <a:headEnd/>
            <a:tailEnd/>
          </a:ln>
        </p:spPr>
      </p:pic>
      <p:sp>
        <p:nvSpPr>
          <p:cNvPr id="40969" name="Oval 8"/>
          <p:cNvSpPr>
            <a:spLocks noChangeArrowheads="1"/>
          </p:cNvSpPr>
          <p:nvPr/>
        </p:nvSpPr>
        <p:spPr bwMode="auto">
          <a:xfrm>
            <a:off x="4890392" y="2753990"/>
            <a:ext cx="180975" cy="180975"/>
          </a:xfrm>
          <a:prstGeom prst="ellipse">
            <a:avLst/>
          </a:prstGeom>
          <a:solidFill>
            <a:srgbClr val="FF0000">
              <a:alpha val="70195"/>
            </a:srgbClr>
          </a:solidFill>
          <a:ln w="9525">
            <a:noFill/>
            <a:round/>
            <a:headEnd/>
            <a:tailEnd/>
          </a:ln>
        </p:spPr>
        <p:txBody>
          <a:bodyPr anchor="ctr"/>
          <a:lstStyle/>
          <a:p>
            <a:endParaRPr lang="zh-CN" altLang="en-US"/>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Tree>
    <p:extLst>
      <p:ext uri="{BB962C8B-B14F-4D97-AF65-F5344CB8AC3E}">
        <p14:creationId xmlns:p14="http://schemas.microsoft.com/office/powerpoint/2010/main" val="23218797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标题 1"/>
          <p:cNvSpPr>
            <a:spLocks noGrp="1" noChangeArrowheads="1"/>
          </p:cNvSpPr>
          <p:nvPr>
            <p:ph type="ctrTitle"/>
          </p:nvPr>
        </p:nvSpPr>
        <p:spPr>
          <a:xfrm>
            <a:off x="1085552" y="953616"/>
            <a:ext cx="4681538" cy="633413"/>
          </a:xfr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p>
            <a:pPr marL="0" indent="0" eaLnBrk="1" hangingPunct="1"/>
            <a:r>
              <a:rPr lang="zh-CN" altLang="en-US" sz="3200" b="1" smtClean="0">
                <a:solidFill>
                  <a:schemeClr val="bg1"/>
                </a:solidFill>
                <a:ea typeface="微软雅黑" pitchFamily="34" charset="-122"/>
              </a:rPr>
              <a:t>建设大数据BI系统的思考</a:t>
            </a:r>
          </a:p>
        </p:txBody>
      </p:sp>
      <p:sp>
        <p:nvSpPr>
          <p:cNvPr id="41986" name="Slide Number Placeholder 5"/>
          <p:cNvSpPr>
            <a:spLocks noGrp="1"/>
          </p:cNvSpPr>
          <p:nvPr>
            <p:ph type="sldNum" sz="quarter" idx="12"/>
          </p:nvPr>
        </p:nvSpPr>
        <p:spPr>
          <a:noFill/>
        </p:spPr>
        <p:txBody>
          <a:bodyPr/>
          <a:lstStyle/>
          <a:p>
            <a:fld id="{543637AD-E84F-4826-92A2-0BA25A0D5E19}" type="slidenum">
              <a:rPr lang="zh-CN" altLang="zh-CN" smtClean="0"/>
              <a:pPr/>
              <a:t>114</a:t>
            </a:fld>
            <a:endParaRPr lang="zh-CN" altLang="zh-CN" sz="1800" smtClean="0">
              <a:solidFill>
                <a:schemeClr val="tx1"/>
              </a:solidFill>
            </a:endParaRPr>
          </a:p>
        </p:txBody>
      </p:sp>
      <p:sp>
        <p:nvSpPr>
          <p:cNvPr id="41987" name="Rectangle 2"/>
          <p:cNvSpPr>
            <a:spLocks noChangeArrowheads="1"/>
          </p:cNvSpPr>
          <p:nvPr/>
        </p:nvSpPr>
        <p:spPr bwMode="auto">
          <a:xfrm>
            <a:off x="1146696" y="2340570"/>
            <a:ext cx="7097712" cy="2428875"/>
          </a:xfrm>
          <a:prstGeom prst="rect">
            <a:avLst/>
          </a:prstGeom>
          <a:gradFill rotWithShape="0">
            <a:gsLst>
              <a:gs pos="0">
                <a:srgbClr val="4B8069"/>
              </a:gs>
              <a:gs pos="100000">
                <a:srgbClr val="4B8069"/>
              </a:gs>
            </a:gsLst>
            <a:lin ang="5400000" scaled="1"/>
          </a:gradFill>
          <a:ln w="9525">
            <a:noFill/>
            <a:miter lim="800000"/>
            <a:headEnd/>
            <a:tailEnd/>
          </a:ln>
        </p:spPr>
        <p:txBody>
          <a:bodyPr>
            <a:spAutoFit/>
          </a:bodyPr>
          <a:lstStyle/>
          <a:p>
            <a:endParaRPr lang="zh-CN" altLang="en-US"/>
          </a:p>
        </p:txBody>
      </p:sp>
      <p:sp>
        <p:nvSpPr>
          <p:cNvPr id="41989" name="Line 4"/>
          <p:cNvSpPr>
            <a:spLocks noGrp="1" noChangeShapeType="1"/>
          </p:cNvSpPr>
          <p:nvPr/>
        </p:nvSpPr>
        <p:spPr bwMode="auto">
          <a:xfrm>
            <a:off x="856952" y="1599729"/>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41990" name="Text Box 5"/>
          <p:cNvSpPr txBox="1">
            <a:spLocks noChangeArrowheads="1"/>
          </p:cNvSpPr>
          <p:nvPr/>
        </p:nvSpPr>
        <p:spPr bwMode="auto">
          <a:xfrm>
            <a:off x="1222164" y="1701329"/>
            <a:ext cx="6945312" cy="3017837"/>
          </a:xfrm>
          <a:prstGeom prst="rect">
            <a:avLst/>
          </a:prstGeom>
          <a:noFill/>
          <a:ln w="9525">
            <a:noFill/>
            <a:miter lim="800000"/>
            <a:headEnd/>
            <a:tailEnd/>
          </a:ln>
        </p:spPr>
        <p:txBody>
          <a:bodyPr>
            <a:spAutoFit/>
          </a:bodyPr>
          <a:lstStyle/>
          <a:p>
            <a:r>
              <a:rPr lang="zh-CN" sz="2400" dirty="0">
                <a:solidFill>
                  <a:srgbClr val="1C1C1C"/>
                </a:solidFill>
                <a:latin typeface="微软雅黑" pitchFamily="34" charset="-122"/>
                <a:ea typeface="微软雅黑" pitchFamily="34" charset="-122"/>
                <a:sym typeface="宋体" pitchFamily="2" charset="-122"/>
              </a:rPr>
              <a:t>建设原则</a:t>
            </a:r>
          </a:p>
          <a:p>
            <a:endParaRPr lang="zh-CN" altLang="zh-CN" sz="2400" dirty="0">
              <a:solidFill>
                <a:srgbClr val="1C1C1C"/>
              </a:solidFill>
              <a:latin typeface="微软雅黑" pitchFamily="34" charset="-122"/>
              <a:ea typeface="微软雅黑" pitchFamily="34" charset="-122"/>
              <a:sym typeface="宋体" pitchFamily="2" charset="-122"/>
            </a:endParaRPr>
          </a:p>
          <a:p>
            <a:r>
              <a:rPr lang="zh-CN" altLang="zh-CN" b="0" dirty="0">
                <a:solidFill>
                  <a:schemeClr val="bg1"/>
                </a:solidFill>
                <a:latin typeface="微软雅黑" pitchFamily="34" charset="-122"/>
                <a:ea typeface="微软雅黑" pitchFamily="34" charset="-122"/>
                <a:sym typeface="宋体" pitchFamily="2" charset="-122"/>
              </a:rPr>
              <a:t>1. </a:t>
            </a:r>
            <a:r>
              <a:rPr lang="zh-CN" b="0" dirty="0">
                <a:solidFill>
                  <a:schemeClr val="bg1"/>
                </a:solidFill>
                <a:latin typeface="微软雅黑" pitchFamily="34" charset="-122"/>
                <a:ea typeface="微软雅黑" pitchFamily="34" charset="-122"/>
                <a:sym typeface="宋体" pitchFamily="2" charset="-122"/>
              </a:rPr>
              <a:t>敏捷开发原则（</a:t>
            </a:r>
            <a:r>
              <a:rPr lang="zh-CN" altLang="zh-CN" b="0" dirty="0">
                <a:solidFill>
                  <a:schemeClr val="bg1"/>
                </a:solidFill>
                <a:latin typeface="微软雅黑" pitchFamily="34" charset="-122"/>
                <a:ea typeface="微软雅黑" pitchFamily="34" charset="-122"/>
                <a:sym typeface="宋体" pitchFamily="2" charset="-122"/>
              </a:rPr>
              <a:t>ADP</a:t>
            </a:r>
            <a:r>
              <a:rPr lang="zh-CN" b="0" dirty="0">
                <a:solidFill>
                  <a:schemeClr val="bg1"/>
                </a:solidFill>
                <a:latin typeface="微软雅黑" pitchFamily="34" charset="-122"/>
                <a:ea typeface="微软雅黑" pitchFamily="34" charset="-122"/>
                <a:sym typeface="宋体" pitchFamily="2" charset="-122"/>
              </a:rPr>
              <a:t>）：</a:t>
            </a:r>
            <a:r>
              <a:rPr lang="zh-CN" altLang="zh-CN" sz="1400" b="0" dirty="0">
                <a:solidFill>
                  <a:schemeClr val="bg1"/>
                </a:solidFill>
                <a:latin typeface="微软雅黑" pitchFamily="34" charset="-122"/>
                <a:ea typeface="微软雅黑" pitchFamily="34" charset="-122"/>
                <a:sym typeface="宋体" pitchFamily="2" charset="-122"/>
              </a:rPr>
              <a:t>Agile Development Principle. </a:t>
            </a:r>
            <a:r>
              <a:rPr lang="zh-CN" b="0" dirty="0">
                <a:solidFill>
                  <a:schemeClr val="bg1"/>
                </a:solidFill>
                <a:latin typeface="微软雅黑" pitchFamily="34" charset="-122"/>
                <a:ea typeface="微软雅黑" pitchFamily="34" charset="-122"/>
                <a:sym typeface="宋体" pitchFamily="2" charset="-122"/>
              </a:rPr>
              <a:t>好系统不是一蹴而就，先切入进去再持续迭代</a:t>
            </a:r>
          </a:p>
          <a:p>
            <a:r>
              <a:rPr lang="zh-CN" altLang="zh-CN" b="0" dirty="0">
                <a:solidFill>
                  <a:schemeClr val="bg1"/>
                </a:solidFill>
                <a:latin typeface="微软雅黑" pitchFamily="34" charset="-122"/>
                <a:ea typeface="微软雅黑" pitchFamily="34" charset="-122"/>
                <a:sym typeface="宋体" pitchFamily="2" charset="-122"/>
              </a:rPr>
              <a:t>2. </a:t>
            </a:r>
            <a:r>
              <a:rPr lang="zh-CN" b="0" dirty="0">
                <a:solidFill>
                  <a:schemeClr val="bg1"/>
                </a:solidFill>
                <a:latin typeface="微软雅黑" pitchFamily="34" charset="-122"/>
                <a:ea typeface="微软雅黑" pitchFamily="34" charset="-122"/>
                <a:sym typeface="宋体" pitchFamily="2" charset="-122"/>
              </a:rPr>
              <a:t>开闭原则（</a:t>
            </a:r>
            <a:r>
              <a:rPr lang="zh-CN" altLang="zh-CN" b="0" dirty="0">
                <a:solidFill>
                  <a:schemeClr val="bg1"/>
                </a:solidFill>
                <a:latin typeface="微软雅黑" pitchFamily="34" charset="-122"/>
                <a:ea typeface="微软雅黑" pitchFamily="34" charset="-122"/>
                <a:sym typeface="宋体" pitchFamily="2" charset="-122"/>
              </a:rPr>
              <a:t>OCP</a:t>
            </a:r>
            <a:r>
              <a:rPr lang="zh-CN" b="0" dirty="0">
                <a:solidFill>
                  <a:schemeClr val="bg1"/>
                </a:solidFill>
                <a:latin typeface="微软雅黑" pitchFamily="34" charset="-122"/>
                <a:ea typeface="微软雅黑" pitchFamily="34" charset="-122"/>
                <a:sym typeface="宋体" pitchFamily="2" charset="-122"/>
              </a:rPr>
              <a:t>）：</a:t>
            </a:r>
            <a:r>
              <a:rPr lang="zh-CN" altLang="zh-CN" sz="1400" b="0" dirty="0">
                <a:solidFill>
                  <a:schemeClr val="bg1"/>
                </a:solidFill>
                <a:latin typeface="微软雅黑" pitchFamily="34" charset="-122"/>
                <a:ea typeface="微软雅黑" pitchFamily="34" charset="-122"/>
                <a:sym typeface="宋体" pitchFamily="2" charset="-122"/>
              </a:rPr>
              <a:t>Open to Extension, Close to Modification. </a:t>
            </a:r>
            <a:r>
              <a:rPr lang="zh-CN" b="0" dirty="0">
                <a:solidFill>
                  <a:schemeClr val="bg1"/>
                </a:solidFill>
                <a:latin typeface="微软雅黑" pitchFamily="34" charset="-122"/>
                <a:ea typeface="微软雅黑" pitchFamily="34" charset="-122"/>
                <a:sym typeface="宋体" pitchFamily="2" charset="-122"/>
              </a:rPr>
              <a:t>减少</a:t>
            </a:r>
            <a:r>
              <a:rPr lang="zh-CN" altLang="zh-CN" b="0" dirty="0">
                <a:solidFill>
                  <a:schemeClr val="bg1"/>
                </a:solidFill>
                <a:latin typeface="微软雅黑" pitchFamily="34" charset="-122"/>
                <a:ea typeface="微软雅黑" pitchFamily="34" charset="-122"/>
                <a:sym typeface="宋体" pitchFamily="2" charset="-122"/>
              </a:rPr>
              <a:t>BI</a:t>
            </a:r>
            <a:r>
              <a:rPr lang="zh-CN" b="0" dirty="0">
                <a:solidFill>
                  <a:schemeClr val="bg1"/>
                </a:solidFill>
                <a:latin typeface="微软雅黑" pitchFamily="34" charset="-122"/>
                <a:ea typeface="微软雅黑" pitchFamily="34" charset="-122"/>
                <a:sym typeface="宋体" pitchFamily="2" charset="-122"/>
              </a:rPr>
              <a:t>应用对数据层的污染</a:t>
            </a:r>
          </a:p>
          <a:p>
            <a:r>
              <a:rPr lang="zh-CN" altLang="zh-CN" b="0" dirty="0">
                <a:solidFill>
                  <a:schemeClr val="bg1"/>
                </a:solidFill>
                <a:latin typeface="微软雅黑" pitchFamily="34" charset="-122"/>
                <a:ea typeface="微软雅黑" pitchFamily="34" charset="-122"/>
                <a:sym typeface="宋体" pitchFamily="2" charset="-122"/>
              </a:rPr>
              <a:t>3. </a:t>
            </a:r>
            <a:r>
              <a:rPr lang="zh-CN" b="0" dirty="0">
                <a:solidFill>
                  <a:schemeClr val="bg1"/>
                </a:solidFill>
                <a:latin typeface="微软雅黑" pitchFamily="34" charset="-122"/>
                <a:ea typeface="微软雅黑" pitchFamily="34" charset="-122"/>
                <a:sym typeface="宋体" pitchFamily="2" charset="-122"/>
              </a:rPr>
              <a:t>依赖倒置原则（</a:t>
            </a:r>
            <a:r>
              <a:rPr lang="zh-CN" altLang="zh-CN" b="0" dirty="0">
                <a:solidFill>
                  <a:schemeClr val="bg1"/>
                </a:solidFill>
                <a:latin typeface="微软雅黑" pitchFamily="34" charset="-122"/>
                <a:ea typeface="微软雅黑" pitchFamily="34" charset="-122"/>
                <a:sym typeface="宋体" pitchFamily="2" charset="-122"/>
              </a:rPr>
              <a:t>DIP</a:t>
            </a:r>
            <a:r>
              <a:rPr lang="zh-CN" b="0" dirty="0">
                <a:solidFill>
                  <a:schemeClr val="bg1"/>
                </a:solidFill>
                <a:latin typeface="微软雅黑" pitchFamily="34" charset="-122"/>
                <a:ea typeface="微软雅黑" pitchFamily="34" charset="-122"/>
                <a:sym typeface="宋体" pitchFamily="2" charset="-122"/>
              </a:rPr>
              <a:t>）：</a:t>
            </a:r>
            <a:r>
              <a:rPr lang="zh-CN" altLang="zh-CN" sz="1400" b="0" dirty="0">
                <a:solidFill>
                  <a:schemeClr val="bg1"/>
                </a:solidFill>
                <a:latin typeface="微软雅黑" pitchFamily="34" charset="-122"/>
                <a:ea typeface="微软雅黑" pitchFamily="34" charset="-122"/>
                <a:sym typeface="宋体" pitchFamily="2" charset="-122"/>
              </a:rPr>
              <a:t>Dependency Inversion Principle. </a:t>
            </a:r>
            <a:r>
              <a:rPr lang="zh-CN" b="0" dirty="0">
                <a:solidFill>
                  <a:schemeClr val="bg1"/>
                </a:solidFill>
                <a:latin typeface="微软雅黑" pitchFamily="34" charset="-122"/>
                <a:ea typeface="微软雅黑" pitchFamily="34" charset="-122"/>
                <a:sym typeface="宋体" pitchFamily="2" charset="-122"/>
              </a:rPr>
              <a:t>合理架构，降低数据与应用之间的依赖度</a:t>
            </a:r>
          </a:p>
          <a:p>
            <a:r>
              <a:rPr lang="zh-CN" altLang="zh-CN" b="0" dirty="0">
                <a:solidFill>
                  <a:schemeClr val="bg1"/>
                </a:solidFill>
                <a:latin typeface="微软雅黑" pitchFamily="34" charset="-122"/>
                <a:ea typeface="微软雅黑" pitchFamily="34" charset="-122"/>
                <a:sym typeface="宋体" pitchFamily="2" charset="-122"/>
              </a:rPr>
              <a:t>4. </a:t>
            </a:r>
            <a:r>
              <a:rPr lang="zh-CN" b="0" dirty="0">
                <a:solidFill>
                  <a:schemeClr val="bg1"/>
                </a:solidFill>
                <a:latin typeface="微软雅黑" pitchFamily="34" charset="-122"/>
                <a:ea typeface="微软雅黑" pitchFamily="34" charset="-122"/>
                <a:sym typeface="宋体" pitchFamily="2" charset="-122"/>
              </a:rPr>
              <a:t>里氏替换原则（</a:t>
            </a:r>
            <a:r>
              <a:rPr lang="zh-CN" altLang="zh-CN" b="0" dirty="0">
                <a:solidFill>
                  <a:schemeClr val="bg1"/>
                </a:solidFill>
                <a:latin typeface="微软雅黑" pitchFamily="34" charset="-122"/>
                <a:ea typeface="微软雅黑" pitchFamily="34" charset="-122"/>
                <a:sym typeface="宋体" pitchFamily="2" charset="-122"/>
              </a:rPr>
              <a:t>LSP</a:t>
            </a:r>
            <a:r>
              <a:rPr lang="zh-CN" b="0" dirty="0">
                <a:solidFill>
                  <a:schemeClr val="bg1"/>
                </a:solidFill>
                <a:latin typeface="微软雅黑" pitchFamily="34" charset="-122"/>
                <a:ea typeface="微软雅黑" pitchFamily="34" charset="-122"/>
                <a:sym typeface="宋体" pitchFamily="2" charset="-122"/>
              </a:rPr>
              <a:t>）：</a:t>
            </a:r>
            <a:r>
              <a:rPr lang="zh-CN" altLang="zh-CN" sz="1400" b="0" dirty="0">
                <a:solidFill>
                  <a:schemeClr val="bg1"/>
                </a:solidFill>
                <a:latin typeface="微软雅黑" pitchFamily="34" charset="-122"/>
                <a:ea typeface="微软雅黑" pitchFamily="34" charset="-122"/>
                <a:sym typeface="宋体" pitchFamily="2" charset="-122"/>
              </a:rPr>
              <a:t>Liskov Substitution Principle. </a:t>
            </a:r>
            <a:r>
              <a:rPr lang="zh-CN" b="0" dirty="0">
                <a:solidFill>
                  <a:schemeClr val="bg1"/>
                </a:solidFill>
                <a:latin typeface="微软雅黑" pitchFamily="34" charset="-122"/>
                <a:ea typeface="微软雅黑" pitchFamily="34" charset="-122"/>
                <a:sym typeface="宋体" pitchFamily="2" charset="-122"/>
              </a:rPr>
              <a:t>开放标准，使各模块的替换性好</a:t>
            </a:r>
          </a:p>
        </p:txBody>
      </p:sp>
      <p:sp>
        <p:nvSpPr>
          <p:cNvPr id="41991" name="Line 6"/>
          <p:cNvSpPr>
            <a:spLocks noGrp="1" noChangeShapeType="1"/>
          </p:cNvSpPr>
          <p:nvPr/>
        </p:nvSpPr>
        <p:spPr bwMode="auto">
          <a:xfrm>
            <a:off x="1101427" y="1585441"/>
            <a:ext cx="0" cy="3787775"/>
          </a:xfrm>
          <a:prstGeom prst="line">
            <a:avLst/>
          </a:prstGeom>
          <a:noFill/>
          <a:ln w="57150">
            <a:solidFill>
              <a:srgbClr val="4B8069"/>
            </a:solidFill>
            <a:round/>
            <a:headEnd/>
            <a:tailEnd type="oval" w="med" len="med"/>
          </a:ln>
        </p:spPr>
        <p:txBody>
          <a:bodyPr anchor="ctr"/>
          <a:lstStyle/>
          <a:p>
            <a:endParaRPr lang="zh-CN" altLang="en-US"/>
          </a:p>
        </p:txBody>
      </p:sp>
      <p:sp>
        <p:nvSpPr>
          <p:cNvPr id="41992" name="Oval 7"/>
          <p:cNvSpPr>
            <a:spLocks noChangeArrowheads="1"/>
          </p:cNvSpPr>
          <p:nvPr/>
        </p:nvSpPr>
        <p:spPr bwMode="auto">
          <a:xfrm>
            <a:off x="4376440" y="3885729"/>
            <a:ext cx="179387" cy="179387"/>
          </a:xfrm>
          <a:prstGeom prst="ellipse">
            <a:avLst/>
          </a:prstGeom>
          <a:solidFill>
            <a:srgbClr val="FF0000">
              <a:alpha val="70195"/>
            </a:srgbClr>
          </a:solidFill>
          <a:ln w="9525">
            <a:noFill/>
            <a:round/>
            <a:headEnd/>
            <a:tailEnd/>
          </a:ln>
        </p:spPr>
        <p:txBody>
          <a:bodyPr anchor="ctr"/>
          <a:lstStyle/>
          <a:p>
            <a:endParaRPr lang="zh-CN" altLang="en-US"/>
          </a:p>
        </p:txBody>
      </p:sp>
      <p:sp>
        <p:nvSpPr>
          <p:cNvPr id="41993" name="Oval 8"/>
          <p:cNvSpPr>
            <a:spLocks noChangeArrowheads="1"/>
          </p:cNvSpPr>
          <p:nvPr/>
        </p:nvSpPr>
        <p:spPr bwMode="auto">
          <a:xfrm>
            <a:off x="3457277" y="3342804"/>
            <a:ext cx="180975" cy="179387"/>
          </a:xfrm>
          <a:prstGeom prst="ellipse">
            <a:avLst/>
          </a:prstGeom>
          <a:solidFill>
            <a:srgbClr val="FF0000">
              <a:alpha val="70195"/>
            </a:srgbClr>
          </a:solidFill>
          <a:ln w="9525">
            <a:noFill/>
            <a:round/>
            <a:headEnd/>
            <a:tailEnd/>
          </a:ln>
        </p:spPr>
        <p:txBody>
          <a:bodyPr anchor="ctr"/>
          <a:lstStyle/>
          <a:p>
            <a:endParaRPr lang="zh-CN" altLang="en-US"/>
          </a:p>
        </p:txBody>
      </p:sp>
      <p:sp>
        <p:nvSpPr>
          <p:cNvPr id="41994" name="Oval 9"/>
          <p:cNvSpPr>
            <a:spLocks noChangeArrowheads="1"/>
          </p:cNvSpPr>
          <p:nvPr/>
        </p:nvSpPr>
        <p:spPr bwMode="auto">
          <a:xfrm>
            <a:off x="3239790" y="4447704"/>
            <a:ext cx="179387" cy="179387"/>
          </a:xfrm>
          <a:prstGeom prst="ellipse">
            <a:avLst/>
          </a:prstGeom>
          <a:solidFill>
            <a:srgbClr val="FF0000">
              <a:alpha val="70195"/>
            </a:srgbClr>
          </a:solidFill>
          <a:ln w="9525">
            <a:noFill/>
            <a:round/>
            <a:headEnd/>
            <a:tailEnd/>
          </a:ln>
        </p:spPr>
        <p:txBody>
          <a:bodyPr anchor="ctr"/>
          <a:lstStyle/>
          <a:p>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Tree>
    <p:extLst>
      <p:ext uri="{BB962C8B-B14F-4D97-AF65-F5344CB8AC3E}">
        <p14:creationId xmlns:p14="http://schemas.microsoft.com/office/powerpoint/2010/main" val="348007560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标题 1"/>
          <p:cNvSpPr>
            <a:spLocks noGrp="1" noChangeArrowheads="1"/>
          </p:cNvSpPr>
          <p:nvPr>
            <p:ph type="ctrTitle"/>
          </p:nvPr>
        </p:nvSpPr>
        <p:spPr>
          <a:xfrm>
            <a:off x="994742" y="1052736"/>
            <a:ext cx="4681538" cy="633413"/>
          </a:xfr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p>
            <a:pPr marL="0" indent="0" eaLnBrk="1" hangingPunct="1"/>
            <a:r>
              <a:rPr lang="zh-CN" altLang="en-US" sz="3200" b="1" smtClean="0">
                <a:solidFill>
                  <a:schemeClr val="bg1"/>
                </a:solidFill>
                <a:ea typeface="微软雅黑" pitchFamily="34" charset="-122"/>
              </a:rPr>
              <a:t>建设大数据BI系统的思考</a:t>
            </a:r>
          </a:p>
        </p:txBody>
      </p:sp>
      <p:sp>
        <p:nvSpPr>
          <p:cNvPr id="43010" name="Slide Number Placeholder 5"/>
          <p:cNvSpPr>
            <a:spLocks noGrp="1"/>
          </p:cNvSpPr>
          <p:nvPr>
            <p:ph type="sldNum" sz="quarter" idx="12"/>
          </p:nvPr>
        </p:nvSpPr>
        <p:spPr>
          <a:noFill/>
        </p:spPr>
        <p:txBody>
          <a:bodyPr/>
          <a:lstStyle/>
          <a:p>
            <a:fld id="{D9E0C7F9-5714-4415-93A0-AC5129B49D8D}" type="slidenum">
              <a:rPr lang="zh-CN" altLang="zh-CN" smtClean="0"/>
              <a:pPr/>
              <a:t>115</a:t>
            </a:fld>
            <a:endParaRPr lang="zh-CN" altLang="zh-CN" sz="1800" smtClean="0">
              <a:solidFill>
                <a:schemeClr val="tx1"/>
              </a:solidFill>
            </a:endParaRPr>
          </a:p>
        </p:txBody>
      </p:sp>
      <p:sp>
        <p:nvSpPr>
          <p:cNvPr id="43012" name="Line 3"/>
          <p:cNvSpPr>
            <a:spLocks noGrp="1" noChangeShapeType="1"/>
          </p:cNvSpPr>
          <p:nvPr/>
        </p:nvSpPr>
        <p:spPr bwMode="auto">
          <a:xfrm>
            <a:off x="766142" y="1698849"/>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43013" name="Text Box 4"/>
          <p:cNvSpPr txBox="1">
            <a:spLocks noChangeArrowheads="1"/>
          </p:cNvSpPr>
          <p:nvPr/>
        </p:nvSpPr>
        <p:spPr bwMode="auto">
          <a:xfrm>
            <a:off x="1155080" y="1800449"/>
            <a:ext cx="6945312" cy="457200"/>
          </a:xfrm>
          <a:prstGeom prst="rect">
            <a:avLst/>
          </a:prstGeom>
          <a:noFill/>
          <a:ln w="9525">
            <a:noFill/>
            <a:miter lim="800000"/>
            <a:headEnd/>
            <a:tailEnd/>
          </a:ln>
        </p:spPr>
        <p:txBody>
          <a:bodyPr>
            <a:spAutoFit/>
          </a:bodyPr>
          <a:lstStyle/>
          <a:p>
            <a:r>
              <a:rPr lang="zh-CN" sz="2400">
                <a:solidFill>
                  <a:srgbClr val="1C1C1C"/>
                </a:solidFill>
                <a:latin typeface="微软雅黑" pitchFamily="34" charset="-122"/>
                <a:ea typeface="微软雅黑" pitchFamily="34" charset="-122"/>
                <a:sym typeface="宋体" pitchFamily="2" charset="-122"/>
              </a:rPr>
              <a:t>产品选型</a:t>
            </a:r>
            <a:endParaRPr lang="zh-CN" b="0"/>
          </a:p>
        </p:txBody>
      </p:sp>
      <p:sp>
        <p:nvSpPr>
          <p:cNvPr id="43014" name="Line 5"/>
          <p:cNvSpPr>
            <a:spLocks noGrp="1" noChangeShapeType="1"/>
          </p:cNvSpPr>
          <p:nvPr/>
        </p:nvSpPr>
        <p:spPr bwMode="auto">
          <a:xfrm>
            <a:off x="1010617" y="1684561"/>
            <a:ext cx="0" cy="3787775"/>
          </a:xfrm>
          <a:prstGeom prst="line">
            <a:avLst/>
          </a:prstGeom>
          <a:noFill/>
          <a:ln w="57150">
            <a:solidFill>
              <a:srgbClr val="4B8069"/>
            </a:solidFill>
            <a:round/>
            <a:headEnd/>
            <a:tailEnd type="oval" w="med" len="med"/>
          </a:ln>
        </p:spPr>
        <p:txBody>
          <a:bodyPr anchor="ctr"/>
          <a:lstStyle/>
          <a:p>
            <a:endParaRPr lang="zh-CN" altLang="en-US"/>
          </a:p>
        </p:txBody>
      </p:sp>
      <p:graphicFrame>
        <p:nvGraphicFramePr>
          <p:cNvPr id="59398" name="Group 6"/>
          <p:cNvGraphicFramePr>
            <a:graphicFrameLocks noGrp="1"/>
          </p:cNvGraphicFramePr>
          <p:nvPr>
            <p:extLst>
              <p:ext uri="{D42A27DB-BD31-4B8C-83A1-F6EECF244321}">
                <p14:modId xmlns:p14="http://schemas.microsoft.com/office/powerpoint/2010/main" val="358131928"/>
              </p:ext>
            </p:extLst>
          </p:nvPr>
        </p:nvGraphicFramePr>
        <p:xfrm>
          <a:off x="1215405" y="2352899"/>
          <a:ext cx="6681787" cy="1490664"/>
        </p:xfrm>
        <a:graphic>
          <a:graphicData uri="http://schemas.openxmlformats.org/drawingml/2006/table">
            <a:tbl>
              <a:tblPr/>
              <a:tblGrid>
                <a:gridCol w="6681787"/>
              </a:tblGrid>
              <a:tr h="319088">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1. </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正确面对开源和商业产品：开源是一种商业模式，没有免费的午餐</a:t>
                      </a:r>
                    </a:p>
                  </a:txBody>
                  <a:tcP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gradFill rotWithShape="0">
                      <a:gsLst>
                        <a:gs pos="0">
                          <a:srgbClr val="4B8069"/>
                        </a:gs>
                        <a:gs pos="100000">
                          <a:srgbClr val="4B8069"/>
                        </a:gs>
                      </a:gsLst>
                      <a:lin ang="0" scaled="1"/>
                    </a:gradFill>
                  </a:tcPr>
                </a:tc>
              </a:tr>
              <a:tr h="319088">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2. </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正确面对国际和国内产品：在 </a:t>
                      </a: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TCO</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a:t>
                      </a: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Service</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 </a:t>
                      </a: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Customization</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等方面仔细权衡</a:t>
                      </a:r>
                    </a:p>
                  </a:txBody>
                  <a:tcP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gradFill rotWithShape="0">
                      <a:gsLst>
                        <a:gs pos="0">
                          <a:srgbClr val="4B8069"/>
                        </a:gs>
                        <a:gs pos="100000">
                          <a:srgbClr val="4B8069"/>
                        </a:gs>
                      </a:gsLst>
                      <a:lin ang="0" scaled="1"/>
                    </a:grad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3. </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大数据</a:t>
                      </a: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BI</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系统的</a:t>
                      </a: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TCO</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并不一定就高：曾经观察到一些项目以十万左右的开销支持了</a:t>
                      </a: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1 TB</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数据量的实时分析</a:t>
                      </a: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包括软硬件</a:t>
                      </a: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a:t>
                      </a:r>
                    </a:p>
                  </a:txBody>
                  <a:tcP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gradFill rotWithShape="0">
                      <a:gsLst>
                        <a:gs pos="0">
                          <a:srgbClr val="4B8069"/>
                        </a:gs>
                        <a:gs pos="100000">
                          <a:srgbClr val="4B8069"/>
                        </a:gs>
                      </a:gsLst>
                      <a:lin ang="0" scaled="1"/>
                    </a:gradFill>
                  </a:tcPr>
                </a:tc>
              </a:tr>
              <a:tr h="319088">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zh-CN" alt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4. </a:t>
                      </a:r>
                      <a:r>
                        <a:rPr kumimoji="0" lang="zh-CN" sz="1400" b="0" i="0" u="none" strike="noStrike" cap="none" normalizeH="0" baseline="0" dirty="0" smtClean="0">
                          <a:ln>
                            <a:noFill/>
                          </a:ln>
                          <a:solidFill>
                            <a:schemeClr val="bg1"/>
                          </a:solidFill>
                          <a:effectLst/>
                          <a:latin typeface="微软雅黑" pitchFamily="34" charset="-122"/>
                          <a:ea typeface="微软雅黑" pitchFamily="34" charset="-122"/>
                          <a:sym typeface="Calibri" pitchFamily="34" charset="0"/>
                        </a:rPr>
                        <a:t>选择最适合自己的、服务最好的产品和技术</a:t>
                      </a:r>
                    </a:p>
                  </a:txBody>
                  <a:tcP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gradFill rotWithShape="0">
                      <a:gsLst>
                        <a:gs pos="0">
                          <a:srgbClr val="4B8069"/>
                        </a:gs>
                        <a:gs pos="100000">
                          <a:srgbClr val="4B8069"/>
                        </a:gs>
                      </a:gsLst>
                      <a:lin ang="0" scaled="1"/>
                    </a:gradFill>
                  </a:tcPr>
                </a:tc>
              </a:tr>
            </a:tbl>
          </a:graphicData>
        </a:graphic>
      </p:graphicFrame>
      <p:sp>
        <p:nvSpPr>
          <p:cNvPr id="43027" name="Oval 18"/>
          <p:cNvSpPr>
            <a:spLocks noChangeArrowheads="1"/>
          </p:cNvSpPr>
          <p:nvPr/>
        </p:nvSpPr>
        <p:spPr bwMode="auto">
          <a:xfrm>
            <a:off x="6719267" y="2422749"/>
            <a:ext cx="180975" cy="179387"/>
          </a:xfrm>
          <a:prstGeom prst="ellipse">
            <a:avLst/>
          </a:prstGeom>
          <a:solidFill>
            <a:srgbClr val="FF0000">
              <a:alpha val="70195"/>
            </a:srgbClr>
          </a:solidFill>
          <a:ln w="9525">
            <a:noFill/>
            <a:round/>
            <a:headEnd/>
            <a:tailEnd/>
          </a:ln>
        </p:spPr>
        <p:txBody>
          <a:bodyPr anchor="ctr"/>
          <a:lstStyle/>
          <a:p>
            <a:endParaRPr lang="zh-CN" altLang="en-US"/>
          </a:p>
        </p:txBody>
      </p:sp>
      <p:sp>
        <p:nvSpPr>
          <p:cNvPr id="43028" name="Oval 19"/>
          <p:cNvSpPr>
            <a:spLocks noChangeArrowheads="1"/>
          </p:cNvSpPr>
          <p:nvPr/>
        </p:nvSpPr>
        <p:spPr bwMode="auto">
          <a:xfrm>
            <a:off x="5071442" y="2735486"/>
            <a:ext cx="180975" cy="179388"/>
          </a:xfrm>
          <a:prstGeom prst="ellipse">
            <a:avLst/>
          </a:prstGeom>
          <a:solidFill>
            <a:srgbClr val="FF0000">
              <a:alpha val="70195"/>
            </a:srgbClr>
          </a:solidFill>
          <a:ln w="9525">
            <a:noFill/>
            <a:round/>
            <a:headEnd/>
            <a:tailEnd/>
          </a:ln>
        </p:spPr>
        <p:txBody>
          <a:bodyPr anchor="ctr"/>
          <a:lstStyle/>
          <a:p>
            <a:endParaRPr lang="zh-CN" altLang="en-US"/>
          </a:p>
        </p:txBody>
      </p:sp>
      <p:sp>
        <p:nvSpPr>
          <p:cNvPr id="43029" name="Oval 20"/>
          <p:cNvSpPr>
            <a:spLocks noChangeArrowheads="1"/>
          </p:cNvSpPr>
          <p:nvPr/>
        </p:nvSpPr>
        <p:spPr bwMode="auto">
          <a:xfrm>
            <a:off x="4328492" y="3264124"/>
            <a:ext cx="179388" cy="179387"/>
          </a:xfrm>
          <a:prstGeom prst="ellipse">
            <a:avLst/>
          </a:prstGeom>
          <a:solidFill>
            <a:srgbClr val="FF0000">
              <a:alpha val="70195"/>
            </a:srgbClr>
          </a:solidFill>
          <a:ln w="9525">
            <a:noFill/>
            <a:round/>
            <a:headEnd/>
            <a:tailEnd/>
          </a:ln>
        </p:spPr>
        <p:txBody>
          <a:bodyPr anchor="ctr"/>
          <a:lstStyle/>
          <a:p>
            <a:endParaRPr lang="zh-CN" altLang="en-US"/>
          </a:p>
        </p:txBody>
      </p:sp>
      <p:sp>
        <p:nvSpPr>
          <p:cNvPr id="43030" name="Text Box 21"/>
          <p:cNvSpPr txBox="1">
            <a:spLocks noChangeArrowheads="1"/>
          </p:cNvSpPr>
          <p:nvPr/>
        </p:nvSpPr>
        <p:spPr bwMode="auto">
          <a:xfrm>
            <a:off x="1237630" y="5026249"/>
            <a:ext cx="1346200" cy="374650"/>
          </a:xfrm>
          <a:prstGeom prst="rect">
            <a:avLst/>
          </a:prstGeom>
          <a:gradFill rotWithShape="0">
            <a:gsLst>
              <a:gs pos="0">
                <a:srgbClr val="4B8069"/>
              </a:gs>
              <a:gs pos="100000">
                <a:srgbClr val="4B8069"/>
              </a:gs>
            </a:gsLst>
            <a:lin ang="5400000" scaled="1"/>
          </a:gradFill>
          <a:ln w="9525">
            <a:solidFill>
              <a:srgbClr val="333333"/>
            </a:solidFill>
            <a:miter lim="800000"/>
            <a:headEnd/>
            <a:tailEnd/>
          </a:ln>
        </p:spPr>
        <p:txBody>
          <a:bodyPr>
            <a:spAutoFit/>
          </a:bodyPr>
          <a:lstStyle/>
          <a:p>
            <a:pPr algn="ctr"/>
            <a:r>
              <a:rPr lang="zh-CN" altLang="zh-CN" b="0" dirty="0">
                <a:solidFill>
                  <a:schemeClr val="bg1"/>
                </a:solidFill>
              </a:rPr>
              <a:t>Scale-out</a:t>
            </a:r>
          </a:p>
        </p:txBody>
      </p:sp>
      <p:sp>
        <p:nvSpPr>
          <p:cNvPr id="43031" name="Text Box 22"/>
          <p:cNvSpPr txBox="1">
            <a:spLocks noChangeArrowheads="1"/>
          </p:cNvSpPr>
          <p:nvPr/>
        </p:nvSpPr>
        <p:spPr bwMode="auto">
          <a:xfrm>
            <a:off x="2815605" y="5018311"/>
            <a:ext cx="1290637" cy="374650"/>
          </a:xfrm>
          <a:prstGeom prst="rect">
            <a:avLst/>
          </a:prstGeom>
          <a:gradFill rotWithShape="0">
            <a:gsLst>
              <a:gs pos="0">
                <a:srgbClr val="4B8069"/>
              </a:gs>
              <a:gs pos="100000">
                <a:srgbClr val="4B8069"/>
              </a:gs>
            </a:gsLst>
            <a:lin ang="5400000" scaled="1"/>
          </a:gradFill>
          <a:ln w="9525">
            <a:solidFill>
              <a:srgbClr val="333333"/>
            </a:solidFill>
            <a:miter lim="800000"/>
            <a:headEnd/>
            <a:tailEnd/>
          </a:ln>
        </p:spPr>
        <p:txBody>
          <a:bodyPr>
            <a:spAutoFit/>
          </a:bodyPr>
          <a:lstStyle/>
          <a:p>
            <a:pPr algn="ctr"/>
            <a:r>
              <a:rPr lang="zh-CN" altLang="zh-CN" b="0" dirty="0">
                <a:solidFill>
                  <a:schemeClr val="bg1"/>
                </a:solidFill>
              </a:rPr>
              <a:t>Scale-up</a:t>
            </a:r>
          </a:p>
        </p:txBody>
      </p:sp>
      <p:sp>
        <p:nvSpPr>
          <p:cNvPr id="43032" name="Text Box 23"/>
          <p:cNvSpPr txBox="1">
            <a:spLocks noChangeArrowheads="1"/>
          </p:cNvSpPr>
          <p:nvPr/>
        </p:nvSpPr>
        <p:spPr bwMode="auto">
          <a:xfrm>
            <a:off x="4334842" y="5018311"/>
            <a:ext cx="1428750" cy="374650"/>
          </a:xfrm>
          <a:prstGeom prst="rect">
            <a:avLst/>
          </a:prstGeom>
          <a:gradFill rotWithShape="0">
            <a:gsLst>
              <a:gs pos="0">
                <a:srgbClr val="4B8069"/>
              </a:gs>
              <a:gs pos="100000">
                <a:srgbClr val="4B8069"/>
              </a:gs>
            </a:gsLst>
            <a:lin ang="5400000" scaled="1"/>
          </a:gradFill>
          <a:ln w="9525">
            <a:solidFill>
              <a:srgbClr val="333333"/>
            </a:solidFill>
            <a:miter lim="800000"/>
            <a:headEnd/>
            <a:tailEnd/>
          </a:ln>
        </p:spPr>
        <p:txBody>
          <a:bodyPr>
            <a:spAutoFit/>
          </a:bodyPr>
          <a:lstStyle/>
          <a:p>
            <a:pPr algn="ctr"/>
            <a:r>
              <a:rPr lang="zh-CN" altLang="zh-CN" b="0" dirty="0">
                <a:solidFill>
                  <a:schemeClr val="bg1"/>
                </a:solidFill>
              </a:rPr>
              <a:t>x86 Server</a:t>
            </a:r>
          </a:p>
        </p:txBody>
      </p:sp>
      <p:sp>
        <p:nvSpPr>
          <p:cNvPr id="43033" name="Text Box 24"/>
          <p:cNvSpPr txBox="1">
            <a:spLocks noChangeArrowheads="1"/>
          </p:cNvSpPr>
          <p:nvPr/>
        </p:nvSpPr>
        <p:spPr bwMode="auto">
          <a:xfrm>
            <a:off x="5995367" y="5026249"/>
            <a:ext cx="1927225" cy="374650"/>
          </a:xfrm>
          <a:prstGeom prst="rect">
            <a:avLst/>
          </a:prstGeom>
          <a:gradFill rotWithShape="0">
            <a:gsLst>
              <a:gs pos="0">
                <a:srgbClr val="4B8069"/>
              </a:gs>
              <a:gs pos="100000">
                <a:srgbClr val="4B8069"/>
              </a:gs>
            </a:gsLst>
            <a:lin ang="5400000" scaled="1"/>
          </a:gradFill>
          <a:ln w="9525">
            <a:solidFill>
              <a:srgbClr val="333333"/>
            </a:solidFill>
            <a:miter lim="800000"/>
            <a:headEnd/>
            <a:tailEnd/>
          </a:ln>
        </p:spPr>
        <p:txBody>
          <a:bodyPr>
            <a:spAutoFit/>
          </a:bodyPr>
          <a:lstStyle/>
          <a:p>
            <a:pPr algn="ctr"/>
            <a:r>
              <a:rPr lang="zh-CN" altLang="zh-CN" b="0" dirty="0">
                <a:solidFill>
                  <a:schemeClr val="bg1"/>
                </a:solidFill>
              </a:rPr>
              <a:t>Non-x86 Server</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Tree>
    <p:extLst>
      <p:ext uri="{BB962C8B-B14F-4D97-AF65-F5344CB8AC3E}">
        <p14:creationId xmlns:p14="http://schemas.microsoft.com/office/powerpoint/2010/main" val="350662437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标题 1"/>
          <p:cNvSpPr>
            <a:spLocks noGrp="1" noChangeArrowheads="1"/>
          </p:cNvSpPr>
          <p:nvPr>
            <p:ph type="ctrTitle"/>
          </p:nvPr>
        </p:nvSpPr>
        <p:spPr>
          <a:xfrm>
            <a:off x="972120" y="785192"/>
            <a:ext cx="4681538" cy="633413"/>
          </a:xfrm>
          <a:gradFill rotWithShape="0">
            <a:gsLst>
              <a:gs pos="0">
                <a:srgbClr val="4B8069">
                  <a:alpha val="69804"/>
                </a:srgbClr>
              </a:gs>
              <a:gs pos="100000">
                <a:srgbClr val="025636"/>
              </a:gs>
            </a:gsLst>
            <a:lin ang="5400000" scaled="1"/>
          </a:gradFill>
          <a:ln w="9525">
            <a:noFill/>
            <a:miter lim="800000"/>
            <a:headEnd/>
            <a:tailEnd/>
          </a:ln>
        </p:spPr>
        <p:txBody>
          <a:bodyPr vert="horz" wrap="square" lIns="91440" tIns="45720" rIns="91440" bIns="45720" numCol="1" anchor="ctr" anchorCtr="0" compatLnSpc="1">
            <a:prstTxWarp prst="textNoShape">
              <a:avLst/>
            </a:prstTxWarp>
          </a:bodyPr>
          <a:lstStyle/>
          <a:p>
            <a:pPr marL="0" indent="0" eaLnBrk="1" hangingPunct="1"/>
            <a:r>
              <a:rPr lang="zh-CN" altLang="en-US" sz="3200" b="1" smtClean="0">
                <a:solidFill>
                  <a:schemeClr val="bg1"/>
                </a:solidFill>
                <a:ea typeface="微软雅黑" pitchFamily="34" charset="-122"/>
              </a:rPr>
              <a:t>建设大数据BI系统的思考</a:t>
            </a:r>
          </a:p>
        </p:txBody>
      </p:sp>
      <p:pic>
        <p:nvPicPr>
          <p:cNvPr id="44035" name="Picture 2"/>
          <p:cNvPicPr preferRelativeResize="0">
            <a:picLocks noChangeArrowheads="1"/>
          </p:cNvPicPr>
          <p:nvPr/>
        </p:nvPicPr>
        <p:blipFill>
          <a:blip r:embed="rId3" cstate="print"/>
          <a:srcRect/>
          <a:stretch>
            <a:fillRect/>
          </a:stretch>
        </p:blipFill>
        <p:spPr bwMode="auto">
          <a:xfrm>
            <a:off x="5661595" y="1437655"/>
            <a:ext cx="960438" cy="809625"/>
          </a:xfrm>
          <a:prstGeom prst="rect">
            <a:avLst/>
          </a:prstGeom>
          <a:noFill/>
          <a:ln w="9525">
            <a:noFill/>
            <a:miter lim="800000"/>
            <a:headEnd/>
            <a:tailEnd/>
          </a:ln>
        </p:spPr>
      </p:pic>
      <p:sp>
        <p:nvSpPr>
          <p:cNvPr id="44037" name="Line 4"/>
          <p:cNvSpPr>
            <a:spLocks noGrp="1" noChangeShapeType="1"/>
          </p:cNvSpPr>
          <p:nvPr/>
        </p:nvSpPr>
        <p:spPr bwMode="auto">
          <a:xfrm>
            <a:off x="743520" y="1431305"/>
            <a:ext cx="7142163" cy="0"/>
          </a:xfrm>
          <a:prstGeom prst="line">
            <a:avLst/>
          </a:prstGeom>
          <a:noFill/>
          <a:ln w="57150">
            <a:solidFill>
              <a:srgbClr val="4B8069"/>
            </a:solidFill>
            <a:round/>
            <a:headEnd/>
            <a:tailEnd type="oval" w="med" len="med"/>
          </a:ln>
        </p:spPr>
        <p:txBody>
          <a:bodyPr anchor="ctr"/>
          <a:lstStyle/>
          <a:p>
            <a:endParaRPr lang="zh-CN" altLang="en-US"/>
          </a:p>
        </p:txBody>
      </p:sp>
      <p:sp>
        <p:nvSpPr>
          <p:cNvPr id="44038" name="Text Box 5"/>
          <p:cNvSpPr txBox="1">
            <a:spLocks noChangeArrowheads="1"/>
          </p:cNvSpPr>
          <p:nvPr/>
        </p:nvSpPr>
        <p:spPr bwMode="auto">
          <a:xfrm>
            <a:off x="1132458" y="1532905"/>
            <a:ext cx="6905625" cy="457200"/>
          </a:xfrm>
          <a:prstGeom prst="rect">
            <a:avLst/>
          </a:prstGeom>
          <a:noFill/>
          <a:ln w="9525">
            <a:noFill/>
            <a:miter lim="800000"/>
            <a:headEnd/>
            <a:tailEnd/>
          </a:ln>
        </p:spPr>
        <p:txBody>
          <a:bodyPr>
            <a:spAutoFit/>
          </a:bodyPr>
          <a:lstStyle/>
          <a:p>
            <a:r>
              <a:rPr lang="zh-CN" sz="2400">
                <a:solidFill>
                  <a:srgbClr val="1C1C1C"/>
                </a:solidFill>
                <a:latin typeface="微软雅黑" pitchFamily="34" charset="-122"/>
                <a:ea typeface="微软雅黑" pitchFamily="34" charset="-122"/>
                <a:sym typeface="宋体" pitchFamily="2" charset="-122"/>
              </a:rPr>
              <a:t>常见架构</a:t>
            </a:r>
            <a:endParaRPr lang="zh-CN" b="0">
              <a:solidFill>
                <a:srgbClr val="1C1C1C"/>
              </a:solidFill>
              <a:latin typeface="微软雅黑" pitchFamily="34" charset="-122"/>
              <a:ea typeface="微软雅黑" pitchFamily="34" charset="-122"/>
              <a:sym typeface="宋体" pitchFamily="2" charset="-122"/>
            </a:endParaRPr>
          </a:p>
        </p:txBody>
      </p:sp>
      <p:sp>
        <p:nvSpPr>
          <p:cNvPr id="44039" name="Line 6"/>
          <p:cNvSpPr>
            <a:spLocks noGrp="1" noChangeShapeType="1"/>
          </p:cNvSpPr>
          <p:nvPr/>
        </p:nvSpPr>
        <p:spPr bwMode="auto">
          <a:xfrm>
            <a:off x="987995" y="1417017"/>
            <a:ext cx="0" cy="3787775"/>
          </a:xfrm>
          <a:prstGeom prst="line">
            <a:avLst/>
          </a:prstGeom>
          <a:noFill/>
          <a:ln w="57150">
            <a:solidFill>
              <a:srgbClr val="4B8069"/>
            </a:solidFill>
            <a:round/>
            <a:headEnd/>
            <a:tailEnd type="oval" w="med" len="med"/>
          </a:ln>
        </p:spPr>
        <p:txBody>
          <a:bodyPr anchor="ctr"/>
          <a:lstStyle/>
          <a:p>
            <a:endParaRPr lang="zh-CN" altLang="en-US"/>
          </a:p>
        </p:txBody>
      </p:sp>
      <p:grpSp>
        <p:nvGrpSpPr>
          <p:cNvPr id="44040" name="Group 7"/>
          <p:cNvGrpSpPr>
            <a:grpSpLocks/>
          </p:cNvGrpSpPr>
          <p:nvPr/>
        </p:nvGrpSpPr>
        <p:grpSpPr bwMode="auto">
          <a:xfrm>
            <a:off x="2465958" y="2758455"/>
            <a:ext cx="503237" cy="465137"/>
            <a:chOff x="0" y="0"/>
            <a:chExt cx="792" cy="731"/>
          </a:xfrm>
        </p:grpSpPr>
        <p:sp>
          <p:nvSpPr>
            <p:cNvPr id="44072" name="AutoShape 8"/>
            <p:cNvSpPr>
              <a:spLocks noChangeArrowheads="1"/>
            </p:cNvSpPr>
            <p:nvPr/>
          </p:nvSpPr>
          <p:spPr bwMode="auto">
            <a:xfrm>
              <a:off x="0" y="0"/>
              <a:ext cx="396" cy="564"/>
            </a:xfrm>
            <a:prstGeom prst="can">
              <a:avLst>
                <a:gd name="adj" fmla="val 35606"/>
              </a:avLst>
            </a:prstGeom>
            <a:solidFill>
              <a:srgbClr val="FF9900">
                <a:alpha val="70195"/>
              </a:srgbClr>
            </a:solidFill>
            <a:ln w="9525">
              <a:solidFill>
                <a:srgbClr val="808080"/>
              </a:solidFill>
              <a:round/>
              <a:headEnd/>
              <a:tailEnd/>
            </a:ln>
          </p:spPr>
          <p:txBody>
            <a:bodyPr anchor="ctr"/>
            <a:lstStyle/>
            <a:p>
              <a:endParaRPr lang="zh-CN" altLang="en-US"/>
            </a:p>
          </p:txBody>
        </p:sp>
        <p:sp>
          <p:nvSpPr>
            <p:cNvPr id="44073" name="AutoShape 9"/>
            <p:cNvSpPr>
              <a:spLocks noChangeArrowheads="1"/>
            </p:cNvSpPr>
            <p:nvPr/>
          </p:nvSpPr>
          <p:spPr bwMode="auto">
            <a:xfrm>
              <a:off x="396" y="18"/>
              <a:ext cx="396" cy="565"/>
            </a:xfrm>
            <a:prstGeom prst="can">
              <a:avLst>
                <a:gd name="adj" fmla="val 35669"/>
              </a:avLst>
            </a:prstGeom>
            <a:solidFill>
              <a:srgbClr val="FF9900">
                <a:alpha val="70195"/>
              </a:srgbClr>
            </a:solidFill>
            <a:ln w="9525">
              <a:solidFill>
                <a:srgbClr val="808080"/>
              </a:solidFill>
              <a:round/>
              <a:headEnd/>
              <a:tailEnd/>
            </a:ln>
          </p:spPr>
          <p:txBody>
            <a:bodyPr anchor="ctr"/>
            <a:lstStyle/>
            <a:p>
              <a:endParaRPr lang="zh-CN" altLang="en-US"/>
            </a:p>
          </p:txBody>
        </p:sp>
        <p:sp>
          <p:nvSpPr>
            <p:cNvPr id="44074" name="AutoShape 10"/>
            <p:cNvSpPr>
              <a:spLocks noChangeArrowheads="1"/>
            </p:cNvSpPr>
            <p:nvPr/>
          </p:nvSpPr>
          <p:spPr bwMode="auto">
            <a:xfrm>
              <a:off x="227" y="167"/>
              <a:ext cx="396" cy="565"/>
            </a:xfrm>
            <a:prstGeom prst="can">
              <a:avLst>
                <a:gd name="adj" fmla="val 35669"/>
              </a:avLst>
            </a:prstGeom>
            <a:solidFill>
              <a:srgbClr val="FF9900">
                <a:alpha val="89803"/>
              </a:srgbClr>
            </a:solidFill>
            <a:ln w="9525">
              <a:solidFill>
                <a:srgbClr val="808080"/>
              </a:solidFill>
              <a:round/>
              <a:headEnd/>
              <a:tailEnd/>
            </a:ln>
          </p:spPr>
          <p:txBody>
            <a:bodyPr anchor="ctr"/>
            <a:lstStyle/>
            <a:p>
              <a:endParaRPr lang="zh-CN" altLang="en-US"/>
            </a:p>
          </p:txBody>
        </p:sp>
      </p:grpSp>
      <p:sp>
        <p:nvSpPr>
          <p:cNvPr id="44041" name="AutoShape 11"/>
          <p:cNvSpPr>
            <a:spLocks noChangeArrowheads="1"/>
          </p:cNvSpPr>
          <p:nvPr/>
        </p:nvSpPr>
        <p:spPr bwMode="auto">
          <a:xfrm>
            <a:off x="2559620" y="4657105"/>
            <a:ext cx="250825" cy="358775"/>
          </a:xfrm>
          <a:prstGeom prst="can">
            <a:avLst>
              <a:gd name="adj" fmla="val 35759"/>
            </a:avLst>
          </a:prstGeom>
          <a:solidFill>
            <a:srgbClr val="FF0000">
              <a:alpha val="70195"/>
            </a:srgbClr>
          </a:solidFill>
          <a:ln w="9525">
            <a:solidFill>
              <a:srgbClr val="808080"/>
            </a:solidFill>
            <a:round/>
            <a:headEnd/>
            <a:tailEnd/>
          </a:ln>
        </p:spPr>
        <p:txBody>
          <a:bodyPr anchor="ctr"/>
          <a:lstStyle/>
          <a:p>
            <a:endParaRPr lang="zh-CN" altLang="en-US"/>
          </a:p>
        </p:txBody>
      </p:sp>
      <p:sp>
        <p:nvSpPr>
          <p:cNvPr id="44042" name="Line 12"/>
          <p:cNvSpPr>
            <a:spLocks noChangeShapeType="1"/>
          </p:cNvSpPr>
          <p:nvPr/>
        </p:nvSpPr>
        <p:spPr bwMode="auto">
          <a:xfrm flipV="1">
            <a:off x="3085083" y="2337767"/>
            <a:ext cx="784225" cy="525463"/>
          </a:xfrm>
          <a:prstGeom prst="line">
            <a:avLst/>
          </a:prstGeom>
          <a:noFill/>
          <a:ln w="9525">
            <a:solidFill>
              <a:srgbClr val="000000"/>
            </a:solidFill>
            <a:round/>
            <a:headEnd/>
            <a:tailEnd type="triangle" w="med" len="med"/>
          </a:ln>
        </p:spPr>
        <p:txBody>
          <a:bodyPr anchor="ctr"/>
          <a:lstStyle/>
          <a:p>
            <a:endParaRPr lang="zh-CN" altLang="en-US"/>
          </a:p>
        </p:txBody>
      </p:sp>
      <p:sp>
        <p:nvSpPr>
          <p:cNvPr id="44043" name="Line 13"/>
          <p:cNvSpPr>
            <a:spLocks noChangeShapeType="1"/>
          </p:cNvSpPr>
          <p:nvPr/>
        </p:nvSpPr>
        <p:spPr bwMode="auto">
          <a:xfrm>
            <a:off x="3108895" y="3010867"/>
            <a:ext cx="777875" cy="400050"/>
          </a:xfrm>
          <a:prstGeom prst="line">
            <a:avLst/>
          </a:prstGeom>
          <a:noFill/>
          <a:ln w="9525">
            <a:solidFill>
              <a:srgbClr val="000000"/>
            </a:solidFill>
            <a:round/>
            <a:headEnd/>
            <a:tailEnd type="triangle" w="med" len="med"/>
          </a:ln>
        </p:spPr>
        <p:txBody>
          <a:bodyPr anchor="ctr"/>
          <a:lstStyle/>
          <a:p>
            <a:endParaRPr lang="zh-CN" altLang="en-US"/>
          </a:p>
        </p:txBody>
      </p:sp>
      <p:pic>
        <p:nvPicPr>
          <p:cNvPr id="44044" name="Picture 14"/>
          <p:cNvPicPr>
            <a:picLocks noChangeAspect="1" noChangeArrowheads="1"/>
          </p:cNvPicPr>
          <p:nvPr/>
        </p:nvPicPr>
        <p:blipFill>
          <a:blip r:embed="rId4" cstate="print"/>
          <a:srcRect/>
          <a:stretch>
            <a:fillRect/>
          </a:stretch>
        </p:blipFill>
        <p:spPr bwMode="auto">
          <a:xfrm>
            <a:off x="4137595" y="2342530"/>
            <a:ext cx="809625" cy="809625"/>
          </a:xfrm>
          <a:prstGeom prst="rect">
            <a:avLst/>
          </a:prstGeom>
          <a:noFill/>
          <a:ln w="9525">
            <a:noFill/>
            <a:miter lim="800000"/>
            <a:headEnd/>
            <a:tailEnd/>
          </a:ln>
        </p:spPr>
      </p:pic>
      <p:pic>
        <p:nvPicPr>
          <p:cNvPr id="44045" name="Picture 15"/>
          <p:cNvPicPr>
            <a:picLocks noChangeAspect="1" noChangeArrowheads="1"/>
          </p:cNvPicPr>
          <p:nvPr/>
        </p:nvPicPr>
        <p:blipFill>
          <a:blip r:embed="rId5" cstate="print"/>
          <a:srcRect/>
          <a:stretch>
            <a:fillRect/>
          </a:stretch>
        </p:blipFill>
        <p:spPr bwMode="auto">
          <a:xfrm>
            <a:off x="5672708" y="2380630"/>
            <a:ext cx="960437" cy="719137"/>
          </a:xfrm>
          <a:prstGeom prst="rect">
            <a:avLst/>
          </a:prstGeom>
          <a:noFill/>
          <a:ln w="9525">
            <a:noFill/>
            <a:miter lim="800000"/>
            <a:headEnd/>
            <a:tailEnd/>
          </a:ln>
        </p:spPr>
      </p:pic>
      <p:sp>
        <p:nvSpPr>
          <p:cNvPr id="44046" name="Text Box 16"/>
          <p:cNvSpPr txBox="1">
            <a:spLocks noChangeArrowheads="1"/>
          </p:cNvSpPr>
          <p:nvPr/>
        </p:nvSpPr>
        <p:spPr bwMode="auto">
          <a:xfrm flipV="1">
            <a:off x="5125020" y="2502867"/>
            <a:ext cx="393700" cy="577850"/>
          </a:xfrm>
          <a:prstGeom prst="rect">
            <a:avLst/>
          </a:prstGeom>
          <a:noFill/>
          <a:ln w="9525">
            <a:noFill/>
            <a:miter lim="800000"/>
            <a:headEnd/>
            <a:tailEnd/>
          </a:ln>
        </p:spPr>
        <p:txBody>
          <a:bodyPr anchor="ctr">
            <a:spAutoFit/>
          </a:bodyPr>
          <a:lstStyle/>
          <a:p>
            <a:r>
              <a:rPr lang="zh-CN" altLang="zh-CN" sz="3200"/>
              <a:t>+</a:t>
            </a:r>
          </a:p>
        </p:txBody>
      </p:sp>
      <p:pic>
        <p:nvPicPr>
          <p:cNvPr id="44047" name="Picture 17"/>
          <p:cNvPicPr>
            <a:picLocks noChangeAspect="1" noChangeArrowheads="1"/>
          </p:cNvPicPr>
          <p:nvPr/>
        </p:nvPicPr>
        <p:blipFill>
          <a:blip r:embed="rId6" cstate="print"/>
          <a:srcRect/>
          <a:stretch>
            <a:fillRect/>
          </a:stretch>
        </p:blipFill>
        <p:spPr bwMode="auto">
          <a:xfrm>
            <a:off x="4140770" y="3234705"/>
            <a:ext cx="815975" cy="809625"/>
          </a:xfrm>
          <a:prstGeom prst="rect">
            <a:avLst/>
          </a:prstGeom>
          <a:noFill/>
          <a:ln w="9525">
            <a:noFill/>
            <a:miter lim="800000"/>
            <a:headEnd/>
            <a:tailEnd/>
          </a:ln>
        </p:spPr>
      </p:pic>
      <p:sp>
        <p:nvSpPr>
          <p:cNvPr id="44048" name="Line 18"/>
          <p:cNvSpPr>
            <a:spLocks noChangeShapeType="1"/>
          </p:cNvSpPr>
          <p:nvPr/>
        </p:nvSpPr>
        <p:spPr bwMode="auto">
          <a:xfrm>
            <a:off x="3081908" y="3077542"/>
            <a:ext cx="765175" cy="1289050"/>
          </a:xfrm>
          <a:prstGeom prst="line">
            <a:avLst/>
          </a:prstGeom>
          <a:noFill/>
          <a:ln w="9525">
            <a:solidFill>
              <a:srgbClr val="000000"/>
            </a:solidFill>
            <a:round/>
            <a:headEnd/>
            <a:tailEnd type="triangle" w="med" len="med"/>
          </a:ln>
        </p:spPr>
        <p:txBody>
          <a:bodyPr anchor="ctr"/>
          <a:lstStyle/>
          <a:p>
            <a:endParaRPr lang="zh-CN" altLang="en-US"/>
          </a:p>
        </p:txBody>
      </p:sp>
      <p:sp>
        <p:nvSpPr>
          <p:cNvPr id="44049" name="Line 19"/>
          <p:cNvSpPr>
            <a:spLocks noChangeShapeType="1"/>
          </p:cNvSpPr>
          <p:nvPr/>
        </p:nvSpPr>
        <p:spPr bwMode="auto">
          <a:xfrm flipV="1">
            <a:off x="3061270" y="4541217"/>
            <a:ext cx="774700" cy="414338"/>
          </a:xfrm>
          <a:prstGeom prst="line">
            <a:avLst/>
          </a:prstGeom>
          <a:noFill/>
          <a:ln w="9525">
            <a:solidFill>
              <a:srgbClr val="000000"/>
            </a:solidFill>
            <a:round/>
            <a:headEnd/>
            <a:tailEnd type="triangle" w="med" len="med"/>
          </a:ln>
        </p:spPr>
        <p:txBody>
          <a:bodyPr anchor="ctr"/>
          <a:lstStyle/>
          <a:p>
            <a:endParaRPr lang="zh-CN" altLang="en-US"/>
          </a:p>
        </p:txBody>
      </p:sp>
      <p:sp>
        <p:nvSpPr>
          <p:cNvPr id="44050" name="Text Box 20"/>
          <p:cNvSpPr txBox="1">
            <a:spLocks noChangeArrowheads="1"/>
          </p:cNvSpPr>
          <p:nvPr/>
        </p:nvSpPr>
        <p:spPr bwMode="auto">
          <a:xfrm>
            <a:off x="2477070" y="3217242"/>
            <a:ext cx="647700" cy="365125"/>
          </a:xfrm>
          <a:prstGeom prst="rect">
            <a:avLst/>
          </a:prstGeom>
          <a:noFill/>
          <a:ln w="9525">
            <a:noFill/>
            <a:miter lim="800000"/>
            <a:headEnd/>
            <a:tailEnd/>
          </a:ln>
        </p:spPr>
        <p:txBody>
          <a:bodyPr anchor="ctr">
            <a:spAutoFit/>
          </a:bodyPr>
          <a:lstStyle/>
          <a:p>
            <a:r>
              <a:rPr lang="zh-CN" altLang="zh-CN" b="0">
                <a:latin typeface="微软雅黑" pitchFamily="34" charset="-122"/>
                <a:ea typeface="微软雅黑" pitchFamily="34" charset="-122"/>
              </a:rPr>
              <a:t>PB</a:t>
            </a:r>
          </a:p>
        </p:txBody>
      </p:sp>
      <p:sp>
        <p:nvSpPr>
          <p:cNvPr id="44051" name="Text Box 21"/>
          <p:cNvSpPr txBox="1">
            <a:spLocks noChangeArrowheads="1"/>
          </p:cNvSpPr>
          <p:nvPr/>
        </p:nvSpPr>
        <p:spPr bwMode="auto">
          <a:xfrm>
            <a:off x="2464370" y="4992067"/>
            <a:ext cx="561975" cy="365125"/>
          </a:xfrm>
          <a:prstGeom prst="rect">
            <a:avLst/>
          </a:prstGeom>
          <a:noFill/>
          <a:ln w="9525">
            <a:noFill/>
            <a:miter lim="800000"/>
            <a:headEnd/>
            <a:tailEnd/>
          </a:ln>
        </p:spPr>
        <p:txBody>
          <a:bodyPr anchor="ctr">
            <a:spAutoFit/>
          </a:bodyPr>
          <a:lstStyle/>
          <a:p>
            <a:r>
              <a:rPr lang="zh-CN" altLang="zh-CN" b="0">
                <a:latin typeface="微软雅黑" pitchFamily="34" charset="-122"/>
                <a:ea typeface="微软雅黑" pitchFamily="34" charset="-122"/>
              </a:rPr>
              <a:t>TB</a:t>
            </a:r>
          </a:p>
        </p:txBody>
      </p:sp>
      <p:sp>
        <p:nvSpPr>
          <p:cNvPr id="44052" name="Oval 22"/>
          <p:cNvSpPr>
            <a:spLocks noChangeArrowheads="1"/>
          </p:cNvSpPr>
          <p:nvPr/>
        </p:nvSpPr>
        <p:spPr bwMode="auto">
          <a:xfrm>
            <a:off x="6395020" y="2410792"/>
            <a:ext cx="180975" cy="180975"/>
          </a:xfrm>
          <a:prstGeom prst="ellipse">
            <a:avLst/>
          </a:prstGeom>
          <a:solidFill>
            <a:srgbClr val="FF0000">
              <a:alpha val="70195"/>
            </a:srgbClr>
          </a:solidFill>
          <a:ln w="9525">
            <a:noFill/>
            <a:round/>
            <a:headEnd/>
            <a:tailEnd/>
          </a:ln>
        </p:spPr>
        <p:txBody>
          <a:bodyPr anchor="ctr"/>
          <a:lstStyle/>
          <a:p>
            <a:endParaRPr lang="zh-CN" altLang="en-US"/>
          </a:p>
        </p:txBody>
      </p:sp>
      <p:grpSp>
        <p:nvGrpSpPr>
          <p:cNvPr id="44053" name="Group 23"/>
          <p:cNvGrpSpPr>
            <a:grpSpLocks/>
          </p:cNvGrpSpPr>
          <p:nvPr/>
        </p:nvGrpSpPr>
        <p:grpSpPr bwMode="auto">
          <a:xfrm>
            <a:off x="5548883" y="3434730"/>
            <a:ext cx="1071562" cy="314325"/>
            <a:chOff x="0" y="0"/>
            <a:chExt cx="1686" cy="494"/>
          </a:xfrm>
        </p:grpSpPr>
        <p:sp>
          <p:nvSpPr>
            <p:cNvPr id="44070" name="Text Box 24"/>
            <p:cNvSpPr txBox="1">
              <a:spLocks noChangeArrowheads="1"/>
            </p:cNvSpPr>
            <p:nvPr/>
          </p:nvSpPr>
          <p:spPr bwMode="auto">
            <a:xfrm>
              <a:off x="0" y="0"/>
              <a:ext cx="1687" cy="495"/>
            </a:xfrm>
            <a:prstGeom prst="rect">
              <a:avLst/>
            </a:prstGeom>
            <a:noFill/>
            <a:ln w="9525">
              <a:solidFill>
                <a:srgbClr val="808080"/>
              </a:solidFill>
              <a:miter lim="800000"/>
              <a:headEnd/>
              <a:tailEnd/>
            </a:ln>
          </p:spPr>
          <p:txBody>
            <a:bodyPr anchor="ctr">
              <a:spAutoFit/>
            </a:bodyPr>
            <a:lstStyle/>
            <a:p>
              <a:r>
                <a:rPr lang="zh-CN" sz="1400" b="0">
                  <a:latin typeface="微软雅黑" pitchFamily="34" charset="-122"/>
                  <a:ea typeface="微软雅黑" pitchFamily="34" charset="-122"/>
                  <a:sym typeface="Arial" pitchFamily="34" charset="0"/>
                </a:rPr>
                <a:t>一体机</a:t>
              </a:r>
            </a:p>
          </p:txBody>
        </p:sp>
        <p:sp>
          <p:nvSpPr>
            <p:cNvPr id="44071" name="Oval 25"/>
            <p:cNvSpPr>
              <a:spLocks noChangeArrowheads="1"/>
            </p:cNvSpPr>
            <p:nvPr/>
          </p:nvSpPr>
          <p:spPr bwMode="auto">
            <a:xfrm>
              <a:off x="1337" y="95"/>
              <a:ext cx="285" cy="285"/>
            </a:xfrm>
            <a:prstGeom prst="ellipse">
              <a:avLst/>
            </a:prstGeom>
            <a:solidFill>
              <a:srgbClr val="FF0000">
                <a:alpha val="70195"/>
              </a:srgbClr>
            </a:solidFill>
            <a:ln w="9525">
              <a:noFill/>
              <a:round/>
              <a:headEnd/>
              <a:tailEnd/>
            </a:ln>
          </p:spPr>
          <p:txBody>
            <a:bodyPr anchor="ctr"/>
            <a:lstStyle/>
            <a:p>
              <a:endParaRPr lang="zh-CN" altLang="en-US"/>
            </a:p>
          </p:txBody>
        </p:sp>
      </p:grpSp>
      <p:grpSp>
        <p:nvGrpSpPr>
          <p:cNvPr id="44054" name="Group 26"/>
          <p:cNvGrpSpPr>
            <a:grpSpLocks/>
          </p:cNvGrpSpPr>
          <p:nvPr/>
        </p:nvGrpSpPr>
        <p:grpSpPr bwMode="auto">
          <a:xfrm>
            <a:off x="5529833" y="4407867"/>
            <a:ext cx="1090612" cy="312738"/>
            <a:chOff x="0" y="0"/>
            <a:chExt cx="1716" cy="492"/>
          </a:xfrm>
        </p:grpSpPr>
        <p:sp>
          <p:nvSpPr>
            <p:cNvPr id="44068" name="Text Box 27"/>
            <p:cNvSpPr txBox="1">
              <a:spLocks noChangeArrowheads="1"/>
            </p:cNvSpPr>
            <p:nvPr/>
          </p:nvSpPr>
          <p:spPr bwMode="auto">
            <a:xfrm>
              <a:off x="0" y="0"/>
              <a:ext cx="1717" cy="493"/>
            </a:xfrm>
            <a:prstGeom prst="rect">
              <a:avLst/>
            </a:prstGeom>
            <a:noFill/>
            <a:ln w="9525">
              <a:solidFill>
                <a:srgbClr val="808080"/>
              </a:solidFill>
              <a:miter lim="800000"/>
              <a:headEnd/>
              <a:tailEnd/>
            </a:ln>
          </p:spPr>
          <p:txBody>
            <a:bodyPr anchor="ctr">
              <a:spAutoFit/>
            </a:bodyPr>
            <a:lstStyle/>
            <a:p>
              <a:r>
                <a:rPr lang="zh-CN" altLang="zh-CN" sz="1400" b="0">
                  <a:latin typeface="微软雅黑" pitchFamily="34" charset="-122"/>
                  <a:ea typeface="微软雅黑" pitchFamily="34" charset="-122"/>
                  <a:sym typeface="Arial" pitchFamily="34" charset="0"/>
                </a:rPr>
                <a:t>MPP DW</a:t>
              </a:r>
            </a:p>
          </p:txBody>
        </p:sp>
        <p:sp>
          <p:nvSpPr>
            <p:cNvPr id="44069" name="Oval 28"/>
            <p:cNvSpPr>
              <a:spLocks noChangeArrowheads="1"/>
            </p:cNvSpPr>
            <p:nvPr/>
          </p:nvSpPr>
          <p:spPr bwMode="auto">
            <a:xfrm>
              <a:off x="1372" y="120"/>
              <a:ext cx="285" cy="285"/>
            </a:xfrm>
            <a:prstGeom prst="ellipse">
              <a:avLst/>
            </a:prstGeom>
            <a:solidFill>
              <a:srgbClr val="FF0000">
                <a:alpha val="70195"/>
              </a:srgbClr>
            </a:solidFill>
            <a:ln w="9525">
              <a:noFill/>
              <a:round/>
              <a:headEnd/>
              <a:tailEnd/>
            </a:ln>
          </p:spPr>
          <p:txBody>
            <a:bodyPr anchor="ctr"/>
            <a:lstStyle/>
            <a:p>
              <a:endParaRPr lang="zh-CN" altLang="en-US"/>
            </a:p>
          </p:txBody>
        </p:sp>
      </p:grpSp>
      <p:grpSp>
        <p:nvGrpSpPr>
          <p:cNvPr id="44055" name="Group 29"/>
          <p:cNvGrpSpPr>
            <a:grpSpLocks/>
          </p:cNvGrpSpPr>
          <p:nvPr/>
        </p:nvGrpSpPr>
        <p:grpSpPr bwMode="auto">
          <a:xfrm>
            <a:off x="5531420" y="5407992"/>
            <a:ext cx="1101725" cy="314325"/>
            <a:chOff x="0" y="0"/>
            <a:chExt cx="1734" cy="494"/>
          </a:xfrm>
        </p:grpSpPr>
        <p:sp>
          <p:nvSpPr>
            <p:cNvPr id="44066" name="Text Box 30"/>
            <p:cNvSpPr txBox="1">
              <a:spLocks noChangeArrowheads="1"/>
            </p:cNvSpPr>
            <p:nvPr/>
          </p:nvSpPr>
          <p:spPr bwMode="auto">
            <a:xfrm>
              <a:off x="0" y="0"/>
              <a:ext cx="1735" cy="495"/>
            </a:xfrm>
            <a:prstGeom prst="rect">
              <a:avLst/>
            </a:prstGeom>
            <a:noFill/>
            <a:ln w="9525">
              <a:solidFill>
                <a:srgbClr val="808080"/>
              </a:solidFill>
              <a:miter lim="800000"/>
              <a:headEnd/>
              <a:tailEnd/>
            </a:ln>
          </p:spPr>
          <p:txBody>
            <a:bodyPr anchor="ctr">
              <a:spAutoFit/>
            </a:bodyPr>
            <a:lstStyle/>
            <a:p>
              <a:r>
                <a:rPr lang="zh-CN" altLang="zh-CN" sz="1400" b="0">
                  <a:latin typeface="微软雅黑" pitchFamily="34" charset="-122"/>
                  <a:ea typeface="微软雅黑" pitchFamily="34" charset="-122"/>
                  <a:sym typeface="Arial" pitchFamily="34" charset="0"/>
                </a:rPr>
                <a:t>MPP DM</a:t>
              </a:r>
            </a:p>
          </p:txBody>
        </p:sp>
        <p:sp>
          <p:nvSpPr>
            <p:cNvPr id="44067" name="Oval 31"/>
            <p:cNvSpPr>
              <a:spLocks noChangeArrowheads="1"/>
            </p:cNvSpPr>
            <p:nvPr/>
          </p:nvSpPr>
          <p:spPr bwMode="auto">
            <a:xfrm>
              <a:off x="1370" y="108"/>
              <a:ext cx="285" cy="285"/>
            </a:xfrm>
            <a:prstGeom prst="ellipse">
              <a:avLst/>
            </a:prstGeom>
            <a:solidFill>
              <a:srgbClr val="FF0000">
                <a:alpha val="70195"/>
              </a:srgbClr>
            </a:solidFill>
            <a:ln w="9525">
              <a:noFill/>
              <a:round/>
              <a:headEnd/>
              <a:tailEnd/>
            </a:ln>
          </p:spPr>
          <p:txBody>
            <a:bodyPr anchor="ctr"/>
            <a:lstStyle/>
            <a:p>
              <a:endParaRPr lang="zh-CN" altLang="en-US"/>
            </a:p>
          </p:txBody>
        </p:sp>
      </p:grpSp>
      <p:sp>
        <p:nvSpPr>
          <p:cNvPr id="44056" name="Oval 32"/>
          <p:cNvSpPr>
            <a:spLocks noChangeArrowheads="1"/>
          </p:cNvSpPr>
          <p:nvPr/>
        </p:nvSpPr>
        <p:spPr bwMode="auto">
          <a:xfrm>
            <a:off x="7587233" y="6068392"/>
            <a:ext cx="180975" cy="180975"/>
          </a:xfrm>
          <a:prstGeom prst="ellipse">
            <a:avLst/>
          </a:prstGeom>
          <a:solidFill>
            <a:srgbClr val="FF0000">
              <a:alpha val="70195"/>
            </a:srgbClr>
          </a:solidFill>
          <a:ln w="9525">
            <a:noFill/>
            <a:round/>
            <a:headEnd/>
            <a:tailEnd/>
          </a:ln>
        </p:spPr>
        <p:txBody>
          <a:bodyPr anchor="ctr"/>
          <a:lstStyle/>
          <a:p>
            <a:endParaRPr lang="zh-CN" altLang="en-US"/>
          </a:p>
        </p:txBody>
      </p:sp>
      <p:sp>
        <p:nvSpPr>
          <p:cNvPr id="44057" name="Line 33"/>
          <p:cNvSpPr>
            <a:spLocks noChangeShapeType="1"/>
          </p:cNvSpPr>
          <p:nvPr/>
        </p:nvSpPr>
        <p:spPr bwMode="auto">
          <a:xfrm>
            <a:off x="2321495" y="4049092"/>
            <a:ext cx="719138" cy="1588"/>
          </a:xfrm>
          <a:prstGeom prst="line">
            <a:avLst/>
          </a:prstGeom>
          <a:noFill/>
          <a:ln w="9525">
            <a:solidFill>
              <a:srgbClr val="C0C0C0"/>
            </a:solidFill>
            <a:prstDash val="dash"/>
            <a:round/>
            <a:headEnd/>
            <a:tailEnd/>
          </a:ln>
        </p:spPr>
        <p:txBody>
          <a:bodyPr anchor="ctr"/>
          <a:lstStyle/>
          <a:p>
            <a:endParaRPr lang="zh-CN" altLang="en-US"/>
          </a:p>
        </p:txBody>
      </p:sp>
      <p:pic>
        <p:nvPicPr>
          <p:cNvPr id="44058" name="Picture 34"/>
          <p:cNvPicPr>
            <a:picLocks noChangeAspect="1" noChangeArrowheads="1"/>
          </p:cNvPicPr>
          <p:nvPr/>
        </p:nvPicPr>
        <p:blipFill>
          <a:blip r:embed="rId4" cstate="print"/>
          <a:srcRect/>
          <a:stretch>
            <a:fillRect/>
          </a:stretch>
        </p:blipFill>
        <p:spPr bwMode="auto">
          <a:xfrm>
            <a:off x="4124895" y="1466230"/>
            <a:ext cx="809625" cy="809625"/>
          </a:xfrm>
          <a:prstGeom prst="rect">
            <a:avLst/>
          </a:prstGeom>
          <a:noFill/>
          <a:ln w="9525">
            <a:noFill/>
            <a:miter lim="800000"/>
            <a:headEnd/>
            <a:tailEnd/>
          </a:ln>
        </p:spPr>
      </p:pic>
      <p:pic>
        <p:nvPicPr>
          <p:cNvPr id="44059" name="Picture 35"/>
          <p:cNvPicPr preferRelativeResize="0">
            <a:picLocks noChangeArrowheads="1"/>
          </p:cNvPicPr>
          <p:nvPr/>
        </p:nvPicPr>
        <p:blipFill>
          <a:blip r:embed="rId7" cstate="print"/>
          <a:srcRect/>
          <a:stretch>
            <a:fillRect/>
          </a:stretch>
        </p:blipFill>
        <p:spPr bwMode="auto">
          <a:xfrm>
            <a:off x="4050283" y="5122242"/>
            <a:ext cx="1079500" cy="900113"/>
          </a:xfrm>
          <a:prstGeom prst="rect">
            <a:avLst/>
          </a:prstGeom>
          <a:noFill/>
          <a:ln w="9525">
            <a:noFill/>
            <a:miter lim="800000"/>
            <a:headEnd/>
            <a:tailEnd/>
          </a:ln>
        </p:spPr>
      </p:pic>
      <p:sp>
        <p:nvSpPr>
          <p:cNvPr id="44060" name="Oval 36"/>
          <p:cNvSpPr>
            <a:spLocks noChangeArrowheads="1"/>
          </p:cNvSpPr>
          <p:nvPr/>
        </p:nvSpPr>
        <p:spPr bwMode="auto">
          <a:xfrm>
            <a:off x="6406133" y="1569417"/>
            <a:ext cx="180975" cy="180975"/>
          </a:xfrm>
          <a:prstGeom prst="ellipse">
            <a:avLst/>
          </a:prstGeom>
          <a:solidFill>
            <a:srgbClr val="FF0000">
              <a:alpha val="70195"/>
            </a:srgbClr>
          </a:solidFill>
          <a:ln w="9525">
            <a:noFill/>
            <a:round/>
            <a:headEnd/>
            <a:tailEnd/>
          </a:ln>
        </p:spPr>
        <p:txBody>
          <a:bodyPr anchor="ctr"/>
          <a:lstStyle/>
          <a:p>
            <a:endParaRPr lang="zh-CN" altLang="en-US"/>
          </a:p>
        </p:txBody>
      </p:sp>
      <p:sp>
        <p:nvSpPr>
          <p:cNvPr id="44061" name="Text Box 37"/>
          <p:cNvSpPr txBox="1">
            <a:spLocks noChangeArrowheads="1"/>
          </p:cNvSpPr>
          <p:nvPr/>
        </p:nvSpPr>
        <p:spPr bwMode="auto">
          <a:xfrm>
            <a:off x="2423095" y="6031880"/>
            <a:ext cx="5411788" cy="334962"/>
          </a:xfrm>
          <a:prstGeom prst="rect">
            <a:avLst/>
          </a:prstGeom>
          <a:gradFill rotWithShape="0">
            <a:gsLst>
              <a:gs pos="0">
                <a:srgbClr val="4B8069"/>
              </a:gs>
              <a:gs pos="100000">
                <a:srgbClr val="4B8069"/>
              </a:gs>
            </a:gsLst>
            <a:lin ang="5400000" scaled="1"/>
          </a:gradFill>
          <a:ln w="9525">
            <a:noFill/>
            <a:miter lim="800000"/>
            <a:headEnd/>
            <a:tailEnd/>
          </a:ln>
        </p:spPr>
        <p:txBody>
          <a:bodyPr anchor="ctr"/>
          <a:lstStyle/>
          <a:p>
            <a:r>
              <a:rPr lang="zh-CN" sz="1400" b="0" dirty="0">
                <a:solidFill>
                  <a:schemeClr val="bg1"/>
                </a:solidFill>
                <a:latin typeface="微软雅黑" pitchFamily="34" charset="-122"/>
                <a:ea typeface="微软雅黑" pitchFamily="34" charset="-122"/>
                <a:sym typeface="Calibri" pitchFamily="34" charset="0"/>
              </a:rPr>
              <a:t>传统的</a:t>
            </a:r>
            <a:r>
              <a:rPr lang="zh-CN" altLang="zh-CN" sz="1400" b="0" dirty="0">
                <a:solidFill>
                  <a:schemeClr val="bg1"/>
                </a:solidFill>
                <a:latin typeface="微软雅黑" pitchFamily="34" charset="-122"/>
                <a:ea typeface="微软雅黑" pitchFamily="34" charset="-122"/>
                <a:sym typeface="Calibri" pitchFamily="34" charset="0"/>
              </a:rPr>
              <a:t>BI</a:t>
            </a:r>
            <a:r>
              <a:rPr lang="zh-CN" sz="1400" b="0" dirty="0">
                <a:solidFill>
                  <a:schemeClr val="bg1"/>
                </a:solidFill>
                <a:latin typeface="微软雅黑" pitchFamily="34" charset="-122"/>
                <a:ea typeface="微软雅黑" pitchFamily="34" charset="-122"/>
                <a:sym typeface="Calibri" pitchFamily="34" charset="0"/>
              </a:rPr>
              <a:t>系统架构并非一无是处，同样值得我们学习借鉴</a:t>
            </a:r>
          </a:p>
        </p:txBody>
      </p:sp>
      <p:pic>
        <p:nvPicPr>
          <p:cNvPr id="44062" name="Picture 38"/>
          <p:cNvPicPr preferRelativeResize="0">
            <a:picLocks noChangeArrowheads="1"/>
          </p:cNvPicPr>
          <p:nvPr/>
        </p:nvPicPr>
        <p:blipFill>
          <a:blip r:embed="rId8" cstate="print"/>
          <a:srcRect/>
          <a:stretch>
            <a:fillRect/>
          </a:stretch>
        </p:blipFill>
        <p:spPr bwMode="auto">
          <a:xfrm>
            <a:off x="4058220" y="4144342"/>
            <a:ext cx="1079500" cy="898525"/>
          </a:xfrm>
          <a:prstGeom prst="rect">
            <a:avLst/>
          </a:prstGeom>
          <a:noFill/>
          <a:ln w="9525">
            <a:noFill/>
            <a:miter lim="800000"/>
            <a:headEnd/>
            <a:tailEnd/>
          </a:ln>
        </p:spPr>
      </p:pic>
      <p:sp>
        <p:nvSpPr>
          <p:cNvPr id="44063" name="Line 39"/>
          <p:cNvSpPr>
            <a:spLocks noChangeShapeType="1"/>
          </p:cNvSpPr>
          <p:nvPr/>
        </p:nvSpPr>
        <p:spPr bwMode="auto">
          <a:xfrm>
            <a:off x="3061270" y="5038105"/>
            <a:ext cx="787400" cy="392112"/>
          </a:xfrm>
          <a:prstGeom prst="line">
            <a:avLst/>
          </a:prstGeom>
          <a:noFill/>
          <a:ln w="9525">
            <a:solidFill>
              <a:srgbClr val="000000"/>
            </a:solidFill>
            <a:round/>
            <a:headEnd/>
            <a:tailEnd type="triangle" w="med" len="med"/>
          </a:ln>
        </p:spPr>
        <p:txBody>
          <a:bodyPr anchor="ctr"/>
          <a:lstStyle/>
          <a:p>
            <a:endParaRPr lang="zh-CN" altLang="en-US"/>
          </a:p>
        </p:txBody>
      </p:sp>
      <p:sp>
        <p:nvSpPr>
          <p:cNvPr id="44064" name="Line 40"/>
          <p:cNvSpPr>
            <a:spLocks noChangeShapeType="1"/>
          </p:cNvSpPr>
          <p:nvPr/>
        </p:nvSpPr>
        <p:spPr bwMode="auto">
          <a:xfrm>
            <a:off x="3108895" y="2934667"/>
            <a:ext cx="752475" cy="1588"/>
          </a:xfrm>
          <a:prstGeom prst="line">
            <a:avLst/>
          </a:prstGeom>
          <a:noFill/>
          <a:ln w="9525">
            <a:solidFill>
              <a:srgbClr val="000000"/>
            </a:solidFill>
            <a:round/>
            <a:headEnd/>
            <a:tailEnd type="triangle" w="med" len="med"/>
          </a:ln>
        </p:spPr>
        <p:txBody>
          <a:bodyPr anchor="ctr"/>
          <a:lstStyle/>
          <a:p>
            <a:endParaRPr lang="zh-CN" altLang="en-US"/>
          </a:p>
        </p:txBody>
      </p:sp>
      <p:sp>
        <p:nvSpPr>
          <p:cNvPr id="44065" name="Text Box 41"/>
          <p:cNvSpPr txBox="1">
            <a:spLocks noChangeArrowheads="1"/>
          </p:cNvSpPr>
          <p:nvPr/>
        </p:nvSpPr>
        <p:spPr bwMode="auto">
          <a:xfrm flipV="1">
            <a:off x="5125020" y="1639267"/>
            <a:ext cx="393700" cy="577850"/>
          </a:xfrm>
          <a:prstGeom prst="rect">
            <a:avLst/>
          </a:prstGeom>
          <a:noFill/>
          <a:ln w="9525">
            <a:noFill/>
            <a:miter lim="800000"/>
            <a:headEnd/>
            <a:tailEnd/>
          </a:ln>
        </p:spPr>
        <p:txBody>
          <a:bodyPr anchor="ctr">
            <a:spAutoFit/>
          </a:bodyPr>
          <a:lstStyle/>
          <a:p>
            <a:r>
              <a:rPr lang="zh-CN" altLang="zh-CN" sz="3200"/>
              <a:t>+</a:t>
            </a:r>
          </a:p>
        </p:txBody>
      </p:sp>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4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116</a:t>
            </a:fld>
            <a:endParaRPr lang="zh-CN" altLang="en-US"/>
          </a:p>
        </p:txBody>
      </p:sp>
    </p:spTree>
    <p:extLst>
      <p:ext uri="{BB962C8B-B14F-4D97-AF65-F5344CB8AC3E}">
        <p14:creationId xmlns:p14="http://schemas.microsoft.com/office/powerpoint/2010/main" val="17886817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4399" y="4826294"/>
            <a:ext cx="1584176" cy="1584176"/>
          </a:xfrm>
          <a:prstGeom prst="rect">
            <a:avLst/>
          </a:prstGeom>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117</a:t>
            </a:fld>
            <a:endParaRPr lang="zh-CN" altLang="en-US"/>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5988" y="823503"/>
            <a:ext cx="6096000" cy="4657725"/>
          </a:xfrm>
          <a:prstGeom prst="rect">
            <a:avLst/>
          </a:prstGeom>
          <a:ln>
            <a:noFill/>
          </a:ln>
          <a:effectLst>
            <a:softEdge rad="112500"/>
          </a:effectLst>
        </p:spPr>
      </p:pic>
    </p:spTree>
    <p:extLst>
      <p:ext uri="{BB962C8B-B14F-4D97-AF65-F5344CB8AC3E}">
        <p14:creationId xmlns:p14="http://schemas.microsoft.com/office/powerpoint/2010/main" val="509669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7"/>
          <p:cNvSpPr>
            <a:spLocks noGrp="1"/>
          </p:cNvSpPr>
          <p:nvPr>
            <p:ph type="title"/>
          </p:nvPr>
        </p:nvSpPr>
        <p:spPr/>
        <p:txBody>
          <a:bodyPr/>
          <a:lstStyle/>
          <a:p>
            <a:r>
              <a:rPr lang="zh-CN" altLang="en-US" dirty="0" smtClean="0"/>
              <a:t>什么是商业智能？</a:t>
            </a:r>
            <a:endParaRPr lang="zh-CN" altLang="en-US" dirty="0"/>
          </a:p>
        </p:txBody>
      </p:sp>
      <p:sp>
        <p:nvSpPr>
          <p:cNvPr id="9" name="内容占位符 8"/>
          <p:cNvSpPr>
            <a:spLocks noGrp="1"/>
          </p:cNvSpPr>
          <p:nvPr>
            <p:ph idx="1"/>
          </p:nvPr>
        </p:nvSpPr>
        <p:spPr>
          <a:xfrm>
            <a:off x="457200" y="1600200"/>
            <a:ext cx="8229600" cy="3701007"/>
          </a:xfrm>
        </p:spPr>
        <p:txBody>
          <a:bodyPr>
            <a:normAutofit/>
          </a:bodyPr>
          <a:lstStyle/>
          <a:p>
            <a:r>
              <a:rPr lang="zh-CN" altLang="en-US" dirty="0"/>
              <a:t>商业智能</a:t>
            </a:r>
            <a:r>
              <a:rPr lang="en-US" altLang="zh-CN" dirty="0"/>
              <a:t>——</a:t>
            </a:r>
            <a:r>
              <a:rPr lang="en-US" altLang="zh-CN" i="1" dirty="0"/>
              <a:t>Business Intelligence</a:t>
            </a:r>
            <a:r>
              <a:rPr lang="zh-CN" altLang="en-US" dirty="0"/>
              <a:t>，简称</a:t>
            </a:r>
            <a:r>
              <a:rPr lang="en-US" altLang="zh-CN" dirty="0"/>
              <a:t>BI</a:t>
            </a:r>
          </a:p>
          <a:p>
            <a:r>
              <a:rPr lang="zh-CN" altLang="en-US" dirty="0"/>
              <a:t>最早由</a:t>
            </a:r>
            <a:r>
              <a:rPr lang="en-US" altLang="zh-CN" dirty="0"/>
              <a:t>Garter Group </a:t>
            </a:r>
            <a:r>
              <a:rPr lang="zh-CN" altLang="en-US" dirty="0"/>
              <a:t>（加特纳集团）于</a:t>
            </a:r>
            <a:r>
              <a:rPr lang="en-US" altLang="zh-CN" dirty="0"/>
              <a:t>1996</a:t>
            </a:r>
            <a:r>
              <a:rPr lang="zh-CN" altLang="en-US" dirty="0"/>
              <a:t>年</a:t>
            </a:r>
            <a:r>
              <a:rPr lang="zh-CN" altLang="en-US" dirty="0" smtClean="0"/>
              <a:t>提出</a:t>
            </a:r>
            <a:endParaRPr lang="en-US" altLang="zh-CN" dirty="0" smtClean="0"/>
          </a:p>
          <a:p>
            <a:r>
              <a:rPr lang="zh-CN" altLang="en-US" dirty="0"/>
              <a:t>又称</a:t>
            </a:r>
            <a:r>
              <a:rPr lang="zh-CN" altLang="en-US" i="1" dirty="0"/>
              <a:t>商业智慧</a:t>
            </a:r>
            <a:r>
              <a:rPr lang="zh-CN" altLang="en-US" dirty="0"/>
              <a:t>或商务智能，指用现代</a:t>
            </a:r>
            <a:r>
              <a:rPr lang="zh-CN" altLang="en-US" dirty="0">
                <a:solidFill>
                  <a:srgbClr val="C00000"/>
                </a:solidFill>
              </a:rPr>
              <a:t>数据仓库技术</a:t>
            </a:r>
            <a:r>
              <a:rPr lang="zh-CN" altLang="en-US" dirty="0"/>
              <a:t>、</a:t>
            </a:r>
            <a:r>
              <a:rPr lang="zh-CN" altLang="en-US" dirty="0">
                <a:solidFill>
                  <a:srgbClr val="C00000"/>
                </a:solidFill>
              </a:rPr>
              <a:t>线上分析处理技术</a:t>
            </a:r>
            <a:r>
              <a:rPr lang="zh-CN" altLang="en-US" dirty="0"/>
              <a:t>、</a:t>
            </a:r>
            <a:r>
              <a:rPr lang="zh-CN" altLang="en-US" dirty="0">
                <a:solidFill>
                  <a:srgbClr val="C00000"/>
                </a:solidFill>
              </a:rPr>
              <a:t>数据挖掘</a:t>
            </a:r>
            <a:r>
              <a:rPr lang="zh-CN" altLang="en-US" dirty="0"/>
              <a:t>和</a:t>
            </a:r>
            <a:r>
              <a:rPr lang="zh-CN" altLang="en-US" dirty="0">
                <a:solidFill>
                  <a:srgbClr val="C00000"/>
                </a:solidFill>
              </a:rPr>
              <a:t>数据展现技术</a:t>
            </a:r>
            <a:r>
              <a:rPr lang="zh-CN" altLang="en-US" dirty="0"/>
              <a:t>进行数据分析以实现商业价值。</a:t>
            </a:r>
          </a:p>
          <a:p>
            <a:endParaRPr lang="en-US" altLang="zh-CN" dirty="0" smtClean="0"/>
          </a:p>
          <a:p>
            <a:pPr marL="0" indent="0">
              <a:buNone/>
            </a:pPr>
            <a:endParaRPr lang="en-US" altLang="zh-CN" dirty="0" smtClean="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12</a:t>
            </a:fld>
            <a:endParaRPr lang="zh-CN" altLang="en-US"/>
          </a:p>
        </p:txBody>
      </p:sp>
    </p:spTree>
    <p:extLst>
      <p:ext uri="{BB962C8B-B14F-4D97-AF65-F5344CB8AC3E}">
        <p14:creationId xmlns:p14="http://schemas.microsoft.com/office/powerpoint/2010/main" val="2182970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7"/>
          <p:cNvSpPr>
            <a:spLocks noGrp="1"/>
          </p:cNvSpPr>
          <p:nvPr>
            <p:ph type="title"/>
          </p:nvPr>
        </p:nvSpPr>
        <p:spPr/>
        <p:txBody>
          <a:bodyPr/>
          <a:lstStyle/>
          <a:p>
            <a:r>
              <a:rPr lang="zh-CN" altLang="en-US" dirty="0" smtClean="0"/>
              <a:t>商业智能的目标</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13</a:t>
            </a:fld>
            <a:endParaRPr lang="zh-CN" altLang="en-US"/>
          </a:p>
        </p:txBody>
      </p:sp>
      <p:sp>
        <p:nvSpPr>
          <p:cNvPr id="10" name="矩形 9"/>
          <p:cNvSpPr/>
          <p:nvPr/>
        </p:nvSpPr>
        <p:spPr>
          <a:xfrm>
            <a:off x="680851" y="1628800"/>
            <a:ext cx="7851589" cy="1224136"/>
          </a:xfrm>
          <a:prstGeom prst="rect">
            <a:avLst/>
          </a:prstGeom>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2800" dirty="0">
                <a:solidFill>
                  <a:srgbClr val="C00000"/>
                </a:solidFill>
              </a:rPr>
              <a:t>商业智能</a:t>
            </a:r>
            <a:r>
              <a:rPr lang="zh-CN" altLang="en-US" sz="2800" dirty="0"/>
              <a:t>描述了一系列的概念和方法，通过应用于事实的支持系统来</a:t>
            </a:r>
            <a:r>
              <a:rPr lang="zh-CN" altLang="en-US" sz="2800" dirty="0">
                <a:solidFill>
                  <a:srgbClr val="C00000"/>
                </a:solidFill>
              </a:rPr>
              <a:t>辅助商业决策的制定</a:t>
            </a:r>
            <a:endParaRPr lang="en-US" altLang="zh-CN" sz="2800" dirty="0">
              <a:solidFill>
                <a:srgbClr val="C00000"/>
              </a:solidFill>
            </a:endParaRPr>
          </a:p>
          <a:p>
            <a:pPr algn="ctr"/>
            <a:endParaRPr lang="zh-CN" altLang="en-US" dirty="0"/>
          </a:p>
        </p:txBody>
      </p:sp>
      <p:sp>
        <p:nvSpPr>
          <p:cNvPr id="11" name="矩形 10"/>
          <p:cNvSpPr/>
          <p:nvPr/>
        </p:nvSpPr>
        <p:spPr>
          <a:xfrm>
            <a:off x="680851" y="3717032"/>
            <a:ext cx="7851589" cy="1296144"/>
          </a:xfrm>
          <a:prstGeom prst="rect">
            <a:avLst/>
          </a:prstGeom>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2800" dirty="0">
                <a:solidFill>
                  <a:srgbClr val="C00000"/>
                </a:solidFill>
              </a:rPr>
              <a:t>将</a:t>
            </a:r>
            <a:r>
              <a:rPr lang="zh-CN" altLang="en-US" sz="2800" dirty="0"/>
              <a:t>现有的</a:t>
            </a:r>
            <a:r>
              <a:rPr lang="zh-CN" altLang="en-US" sz="2800" dirty="0">
                <a:solidFill>
                  <a:srgbClr val="C00000"/>
                </a:solidFill>
              </a:rPr>
              <a:t>数据转化为知识</a:t>
            </a:r>
            <a:r>
              <a:rPr lang="zh-CN" altLang="en-US" sz="2800" dirty="0"/>
              <a:t>，</a:t>
            </a:r>
            <a:r>
              <a:rPr lang="en-US" altLang="zh-CN" sz="2800" dirty="0"/>
              <a:t/>
            </a:r>
            <a:br>
              <a:rPr lang="en-US" altLang="zh-CN" sz="2800" dirty="0"/>
            </a:br>
            <a:r>
              <a:rPr lang="zh-CN" altLang="en-US" sz="2800" dirty="0">
                <a:solidFill>
                  <a:srgbClr val="C00000"/>
                </a:solidFill>
              </a:rPr>
              <a:t>帮助</a:t>
            </a:r>
            <a:r>
              <a:rPr lang="zh-CN" altLang="en-US" sz="2800" dirty="0"/>
              <a:t>企业（员工）</a:t>
            </a:r>
            <a:r>
              <a:rPr lang="zh-CN" altLang="en-US" sz="2800" dirty="0">
                <a:solidFill>
                  <a:srgbClr val="C00000"/>
                </a:solidFill>
              </a:rPr>
              <a:t>做出明智的业务经营决策</a:t>
            </a:r>
          </a:p>
          <a:p>
            <a:pPr algn="ctr"/>
            <a:endParaRPr lang="zh-CN" altLang="en-US" dirty="0"/>
          </a:p>
        </p:txBody>
      </p:sp>
    </p:spTree>
    <p:extLst>
      <p:ext uri="{BB962C8B-B14F-4D97-AF65-F5344CB8AC3E}">
        <p14:creationId xmlns:p14="http://schemas.microsoft.com/office/powerpoint/2010/main" val="2883271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7"/>
          <p:cNvSpPr>
            <a:spLocks noGrp="1"/>
          </p:cNvSpPr>
          <p:nvPr>
            <p:ph type="title"/>
          </p:nvPr>
        </p:nvSpPr>
        <p:spPr/>
        <p:txBody>
          <a:bodyPr/>
          <a:lstStyle/>
          <a:p>
            <a:r>
              <a:rPr lang="zh-CN" altLang="en-US" dirty="0" smtClean="0">
                <a:solidFill>
                  <a:schemeClr val="tx1">
                    <a:lumMod val="95000"/>
                    <a:lumOff val="5000"/>
                  </a:schemeClr>
                </a:solidFill>
              </a:rPr>
              <a:t>为什么使用商业智能？</a:t>
            </a:r>
            <a:endParaRPr lang="zh-CN" altLang="en-US" dirty="0">
              <a:solidFill>
                <a:schemeClr val="tx1">
                  <a:lumMod val="95000"/>
                  <a:lumOff val="5000"/>
                </a:schemeClr>
              </a:solidFill>
            </a:endParaRP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14</a:t>
            </a:fld>
            <a:endParaRPr lang="zh-CN" altLang="en-US"/>
          </a:p>
        </p:txBody>
      </p:sp>
      <p:graphicFrame>
        <p:nvGraphicFramePr>
          <p:cNvPr id="11" name="Object 2"/>
          <p:cNvGraphicFramePr>
            <a:graphicFrameLocks noChangeAspect="1"/>
          </p:cNvGraphicFramePr>
          <p:nvPr>
            <p:extLst>
              <p:ext uri="{D42A27DB-BD31-4B8C-83A1-F6EECF244321}">
                <p14:modId xmlns:p14="http://schemas.microsoft.com/office/powerpoint/2010/main" val="4078966367"/>
              </p:ext>
            </p:extLst>
          </p:nvPr>
        </p:nvGraphicFramePr>
        <p:xfrm>
          <a:off x="3124200" y="2755651"/>
          <a:ext cx="2471514" cy="1500188"/>
        </p:xfrm>
        <a:graphic>
          <a:graphicData uri="http://schemas.openxmlformats.org/presentationml/2006/ole">
            <mc:AlternateContent xmlns:mc="http://schemas.openxmlformats.org/markup-compatibility/2006">
              <mc:Choice xmlns:v="urn:schemas-microsoft-com:vml" Requires="v">
                <p:oleObj spid="_x0000_s3472" name="Clip" r:id="rId6" imgW="3946525" imgH="3970338" progId="">
                  <p:embed/>
                </p:oleObj>
              </mc:Choice>
              <mc:Fallback>
                <p:oleObj name="Clip" r:id="rId6" imgW="3946525" imgH="3970338"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2755651"/>
                        <a:ext cx="2471514" cy="1500188"/>
                      </a:xfrm>
                      <a:prstGeom prst="rect">
                        <a:avLst/>
                      </a:prstGeom>
                      <a:noFill/>
                      <a:extLst/>
                    </p:spPr>
                  </p:pic>
                </p:oleObj>
              </mc:Fallback>
            </mc:AlternateContent>
          </a:graphicData>
        </a:graphic>
      </p:graphicFrame>
      <p:grpSp>
        <p:nvGrpSpPr>
          <p:cNvPr id="12" name="Group 5"/>
          <p:cNvGrpSpPr>
            <a:grpSpLocks/>
          </p:cNvGrpSpPr>
          <p:nvPr/>
        </p:nvGrpSpPr>
        <p:grpSpPr bwMode="auto">
          <a:xfrm>
            <a:off x="3048000" y="1844824"/>
            <a:ext cx="2452688" cy="1001315"/>
            <a:chOff x="1920" y="1008"/>
            <a:chExt cx="1545" cy="897"/>
          </a:xfrm>
        </p:grpSpPr>
        <p:sp>
          <p:nvSpPr>
            <p:cNvPr id="13" name="Oval 6"/>
            <p:cNvSpPr>
              <a:spLocks noChangeArrowheads="1"/>
            </p:cNvSpPr>
            <p:nvPr/>
          </p:nvSpPr>
          <p:spPr bwMode="auto">
            <a:xfrm>
              <a:off x="1920" y="1008"/>
              <a:ext cx="1545" cy="68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eaLnBrk="0" hangingPunct="0"/>
              <a:r>
                <a:rPr lang="zh-CN" altLang="en-US" dirty="0">
                  <a:latin typeface="微软雅黑" pitchFamily="34" charset="-122"/>
                  <a:ea typeface="微软雅黑" pitchFamily="34" charset="-122"/>
                </a:rPr>
                <a:t>哪些客户给我们带来</a:t>
              </a:r>
              <a:endParaRPr lang="en-US" altLang="zh-CN" dirty="0">
                <a:latin typeface="微软雅黑" pitchFamily="34" charset="-122"/>
                <a:ea typeface="微软雅黑" pitchFamily="34" charset="-122"/>
              </a:endParaRPr>
            </a:p>
            <a:p>
              <a:pPr algn="ctr" eaLnBrk="0" hangingPunct="0"/>
              <a:r>
                <a:rPr lang="zh-CN" altLang="en-US" dirty="0">
                  <a:latin typeface="微软雅黑" pitchFamily="34" charset="-122"/>
                  <a:ea typeface="微软雅黑" pitchFamily="34" charset="-122"/>
                </a:rPr>
                <a:t>最多</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最少的利润</a:t>
              </a:r>
              <a:r>
                <a:rPr lang="en-US" dirty="0">
                  <a:latin typeface="微软雅黑" pitchFamily="34" charset="-122"/>
                  <a:ea typeface="微软雅黑" pitchFamily="34" charset="-122"/>
                </a:rPr>
                <a:t>?</a:t>
              </a:r>
            </a:p>
          </p:txBody>
        </p:sp>
        <p:sp>
          <p:nvSpPr>
            <p:cNvPr id="14" name="Line 7"/>
            <p:cNvSpPr>
              <a:spLocks noChangeShapeType="1"/>
            </p:cNvSpPr>
            <p:nvPr/>
          </p:nvSpPr>
          <p:spPr bwMode="auto">
            <a:xfrm>
              <a:off x="2688" y="1680"/>
              <a:ext cx="0" cy="225"/>
            </a:xfrm>
            <a:prstGeom prst="line">
              <a:avLst/>
            </a:prstGeom>
            <a:noFill/>
            <a:ln w="38100">
              <a:solidFill>
                <a:schemeClr val="tx1"/>
              </a:solidFill>
              <a:round/>
              <a:headEnd/>
              <a:tailEnd type="triangle" w="med" len="med"/>
            </a:ln>
          </p:spPr>
          <p:txBody>
            <a:bodyPr wrap="none" anchor="ctr"/>
            <a:lstStyle/>
            <a:p>
              <a:endParaRPr lang="en-US">
                <a:latin typeface="微软雅黑" pitchFamily="34" charset="-122"/>
                <a:ea typeface="微软雅黑" pitchFamily="34" charset="-122"/>
              </a:endParaRPr>
            </a:p>
          </p:txBody>
        </p:sp>
      </p:grpSp>
      <p:grpSp>
        <p:nvGrpSpPr>
          <p:cNvPr id="15" name="Group 8"/>
          <p:cNvGrpSpPr>
            <a:grpSpLocks/>
          </p:cNvGrpSpPr>
          <p:nvPr/>
        </p:nvGrpSpPr>
        <p:grpSpPr bwMode="auto">
          <a:xfrm>
            <a:off x="5486400" y="2327026"/>
            <a:ext cx="3048000" cy="1017985"/>
            <a:chOff x="3456" y="1440"/>
            <a:chExt cx="1920" cy="912"/>
          </a:xfrm>
        </p:grpSpPr>
        <p:sp>
          <p:nvSpPr>
            <p:cNvPr id="16" name="Oval 9"/>
            <p:cNvSpPr>
              <a:spLocks noChangeArrowheads="1"/>
            </p:cNvSpPr>
            <p:nvPr/>
          </p:nvSpPr>
          <p:spPr bwMode="auto">
            <a:xfrm>
              <a:off x="3600" y="1440"/>
              <a:ext cx="1776" cy="912"/>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r>
                <a:rPr lang="zh-CN" altLang="en-US" dirty="0" smtClean="0">
                  <a:latin typeface="微软雅黑" pitchFamily="34" charset="-122"/>
                  <a:ea typeface="微软雅黑" pitchFamily="34" charset="-122"/>
                </a:rPr>
                <a:t>谁是我们的客户？</a:t>
              </a:r>
              <a:endParaRPr lang="en-US" altLang="zh-CN" dirty="0" smtClean="0">
                <a:latin typeface="微软雅黑" pitchFamily="34" charset="-122"/>
                <a:ea typeface="微软雅黑" pitchFamily="34" charset="-122"/>
              </a:endParaRPr>
            </a:p>
            <a:p>
              <a:pPr algn="ctr" eaLnBrk="0" hangingPunct="0"/>
              <a:r>
                <a:rPr lang="zh-CN" altLang="en-US" dirty="0" smtClean="0">
                  <a:latin typeface="微软雅黑" pitchFamily="34" charset="-122"/>
                  <a:ea typeface="微软雅黑" pitchFamily="34" charset="-122"/>
                </a:rPr>
                <a:t>他们会买什么产品？</a:t>
              </a:r>
              <a:endParaRPr lang="en-US" dirty="0">
                <a:latin typeface="微软雅黑" pitchFamily="34" charset="-122"/>
                <a:ea typeface="微软雅黑" pitchFamily="34" charset="-122"/>
              </a:endParaRPr>
            </a:p>
          </p:txBody>
        </p:sp>
        <p:sp>
          <p:nvSpPr>
            <p:cNvPr id="17" name="Line 10"/>
            <p:cNvSpPr>
              <a:spLocks noChangeShapeType="1"/>
            </p:cNvSpPr>
            <p:nvPr/>
          </p:nvSpPr>
          <p:spPr bwMode="auto">
            <a:xfrm flipH="1">
              <a:off x="3456" y="2112"/>
              <a:ext cx="254" cy="96"/>
            </a:xfrm>
            <a:prstGeom prst="line">
              <a:avLst/>
            </a:prstGeom>
            <a:noFill/>
            <a:ln w="38100">
              <a:solidFill>
                <a:schemeClr val="tx1"/>
              </a:solidFill>
              <a:round/>
              <a:headEnd/>
              <a:tailEnd type="triangle" w="med" len="med"/>
            </a:ln>
          </p:spPr>
          <p:txBody>
            <a:bodyPr wrap="none" anchor="ctr"/>
            <a:lstStyle/>
            <a:p>
              <a:endParaRPr lang="en-US">
                <a:latin typeface="微软雅黑" pitchFamily="34" charset="-122"/>
                <a:ea typeface="微软雅黑" pitchFamily="34" charset="-122"/>
              </a:endParaRPr>
            </a:p>
          </p:txBody>
        </p:sp>
      </p:grpSp>
      <p:grpSp>
        <p:nvGrpSpPr>
          <p:cNvPr id="18" name="Group 11"/>
          <p:cNvGrpSpPr>
            <a:grpSpLocks/>
          </p:cNvGrpSpPr>
          <p:nvPr/>
        </p:nvGrpSpPr>
        <p:grpSpPr bwMode="auto">
          <a:xfrm>
            <a:off x="5334001" y="3720057"/>
            <a:ext cx="3554413" cy="871538"/>
            <a:chOff x="3360" y="2688"/>
            <a:chExt cx="2239" cy="781"/>
          </a:xfrm>
        </p:grpSpPr>
        <p:sp>
          <p:nvSpPr>
            <p:cNvPr id="19" name="Oval 12"/>
            <p:cNvSpPr>
              <a:spLocks noChangeArrowheads="1"/>
            </p:cNvSpPr>
            <p:nvPr/>
          </p:nvSpPr>
          <p:spPr bwMode="auto">
            <a:xfrm>
              <a:off x="3840" y="2688"/>
              <a:ext cx="1759" cy="781"/>
            </a:xfrm>
            <a:prstGeom prst="ellipse">
              <a:avLst/>
            </a:prstGeom>
            <a:ln>
              <a:solidFill>
                <a:schemeClr val="accent5">
                  <a:lumMod val="50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eaLnBrk="0" hangingPunct="0"/>
              <a:r>
                <a:rPr lang="zh-CN" altLang="en-US" dirty="0">
                  <a:latin typeface="微软雅黑" pitchFamily="34" charset="-122"/>
                  <a:ea typeface="微软雅黑" pitchFamily="34" charset="-122"/>
                </a:rPr>
                <a:t>哪些客户最可能流失？</a:t>
              </a:r>
              <a:r>
                <a:rPr lang="en-US" dirty="0">
                  <a:latin typeface="微软雅黑" pitchFamily="34" charset="-122"/>
                  <a:ea typeface="微软雅黑" pitchFamily="34" charset="-122"/>
                </a:rPr>
                <a:t> </a:t>
              </a:r>
            </a:p>
          </p:txBody>
        </p:sp>
        <p:sp>
          <p:nvSpPr>
            <p:cNvPr id="20" name="Line 13"/>
            <p:cNvSpPr>
              <a:spLocks noChangeShapeType="1"/>
            </p:cNvSpPr>
            <p:nvPr/>
          </p:nvSpPr>
          <p:spPr bwMode="auto">
            <a:xfrm flipH="1" flipV="1">
              <a:off x="3360" y="3024"/>
              <a:ext cx="480" cy="48"/>
            </a:xfrm>
            <a:prstGeom prst="line">
              <a:avLst/>
            </a:prstGeom>
            <a:ln>
              <a:headEnd/>
              <a:tailEnd type="triangle" w="med" len="med"/>
            </a:ln>
          </p:spPr>
          <p:style>
            <a:lnRef idx="2">
              <a:schemeClr val="dk1"/>
            </a:lnRef>
            <a:fillRef idx="1">
              <a:schemeClr val="lt1"/>
            </a:fillRef>
            <a:effectRef idx="0">
              <a:schemeClr val="dk1"/>
            </a:effectRef>
            <a:fontRef idx="minor">
              <a:schemeClr val="dk1"/>
            </a:fontRef>
          </p:style>
          <p:txBody>
            <a:bodyPr wrap="none" anchor="ctr"/>
            <a:lstStyle/>
            <a:p>
              <a:endParaRPr lang="en-US">
                <a:latin typeface="微软雅黑" pitchFamily="34" charset="-122"/>
                <a:ea typeface="微软雅黑" pitchFamily="34" charset="-122"/>
              </a:endParaRPr>
            </a:p>
          </p:txBody>
        </p:sp>
      </p:grpSp>
      <p:grpSp>
        <p:nvGrpSpPr>
          <p:cNvPr id="21" name="Group 14"/>
          <p:cNvGrpSpPr>
            <a:grpSpLocks/>
          </p:cNvGrpSpPr>
          <p:nvPr/>
        </p:nvGrpSpPr>
        <p:grpSpPr bwMode="auto">
          <a:xfrm>
            <a:off x="3124201" y="4255839"/>
            <a:ext cx="2570163" cy="1178719"/>
            <a:chOff x="1968" y="3168"/>
            <a:chExt cx="1619" cy="1056"/>
          </a:xfrm>
        </p:grpSpPr>
        <p:sp>
          <p:nvSpPr>
            <p:cNvPr id="22" name="Oval 15"/>
            <p:cNvSpPr>
              <a:spLocks noChangeArrowheads="1"/>
            </p:cNvSpPr>
            <p:nvPr/>
          </p:nvSpPr>
          <p:spPr bwMode="auto">
            <a:xfrm>
              <a:off x="1968" y="3360"/>
              <a:ext cx="1619" cy="864"/>
            </a:xfrm>
            <a:prstGeom prst="ellipse">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eaLnBrk="0" hangingPunct="0"/>
              <a:r>
                <a:rPr lang="zh-CN" altLang="en-US" dirty="0">
                  <a:latin typeface="微软雅黑" pitchFamily="34" charset="-122"/>
                  <a:ea typeface="微软雅黑" pitchFamily="34" charset="-122"/>
                </a:rPr>
                <a:t>新产品</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服务会对</a:t>
              </a:r>
              <a:endParaRPr lang="en-US" altLang="zh-CN" dirty="0">
                <a:latin typeface="微软雅黑" pitchFamily="34" charset="-122"/>
                <a:ea typeface="微软雅黑" pitchFamily="34" charset="-122"/>
              </a:endParaRPr>
            </a:p>
            <a:p>
              <a:pPr algn="ctr" eaLnBrk="0" hangingPunct="0"/>
              <a:r>
                <a:rPr lang="zh-CN" altLang="en-US" dirty="0">
                  <a:latin typeface="微软雅黑" pitchFamily="34" charset="-122"/>
                  <a:ea typeface="微软雅黑" pitchFamily="34" charset="-122"/>
                </a:rPr>
                <a:t>收入和利润有什么影响？</a:t>
              </a:r>
              <a:endParaRPr lang="en-US" dirty="0">
                <a:latin typeface="微软雅黑" pitchFamily="34" charset="-122"/>
                <a:ea typeface="微软雅黑" pitchFamily="34" charset="-122"/>
              </a:endParaRPr>
            </a:p>
          </p:txBody>
        </p:sp>
        <p:sp>
          <p:nvSpPr>
            <p:cNvPr id="23" name="Line 16"/>
            <p:cNvSpPr>
              <a:spLocks noChangeShapeType="1"/>
            </p:cNvSpPr>
            <p:nvPr/>
          </p:nvSpPr>
          <p:spPr bwMode="auto">
            <a:xfrm flipV="1">
              <a:off x="2784" y="3168"/>
              <a:ext cx="0" cy="192"/>
            </a:xfrm>
            <a:prstGeom prst="line">
              <a:avLst/>
            </a:prstGeom>
            <a:noFill/>
            <a:ln w="38100">
              <a:solidFill>
                <a:schemeClr val="tx1"/>
              </a:solidFill>
              <a:round/>
              <a:headEnd/>
              <a:tailEnd type="triangle" w="med" len="med"/>
            </a:ln>
          </p:spPr>
          <p:txBody>
            <a:bodyPr wrap="none" anchor="ctr"/>
            <a:lstStyle/>
            <a:p>
              <a:endParaRPr lang="en-US">
                <a:latin typeface="微软雅黑" pitchFamily="34" charset="-122"/>
                <a:ea typeface="微软雅黑" pitchFamily="34" charset="-122"/>
              </a:endParaRPr>
            </a:p>
          </p:txBody>
        </p:sp>
      </p:grpSp>
      <p:sp>
        <p:nvSpPr>
          <p:cNvPr id="25" name="Oval 18"/>
          <p:cNvSpPr>
            <a:spLocks noChangeArrowheads="1"/>
          </p:cNvSpPr>
          <p:nvPr/>
        </p:nvSpPr>
        <p:spPr bwMode="auto">
          <a:xfrm>
            <a:off x="152400" y="3612901"/>
            <a:ext cx="2570163" cy="1020366"/>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eaLnBrk="0" hangingPunct="0"/>
            <a:r>
              <a:rPr lang="zh-CN" altLang="en-US" dirty="0">
                <a:latin typeface="微软雅黑" pitchFamily="34" charset="-122"/>
                <a:ea typeface="微软雅黑" pitchFamily="34" charset="-122"/>
              </a:rPr>
              <a:t>哪些促销活动</a:t>
            </a:r>
            <a:endParaRPr lang="en-US" altLang="zh-CN" dirty="0">
              <a:latin typeface="微软雅黑" pitchFamily="34" charset="-122"/>
              <a:ea typeface="微软雅黑" pitchFamily="34" charset="-122"/>
            </a:endParaRPr>
          </a:p>
          <a:p>
            <a:pPr algn="ctr" eaLnBrk="0" hangingPunct="0"/>
            <a:r>
              <a:rPr lang="zh-CN" altLang="en-US" dirty="0">
                <a:latin typeface="微软雅黑" pitchFamily="34" charset="-122"/>
                <a:ea typeface="微软雅黑" pitchFamily="34" charset="-122"/>
              </a:rPr>
              <a:t>对收入有最大的影响？</a:t>
            </a:r>
          </a:p>
        </p:txBody>
      </p:sp>
      <p:grpSp>
        <p:nvGrpSpPr>
          <p:cNvPr id="27" name="Group 20"/>
          <p:cNvGrpSpPr>
            <a:grpSpLocks/>
          </p:cNvGrpSpPr>
          <p:nvPr/>
        </p:nvGrpSpPr>
        <p:grpSpPr bwMode="auto">
          <a:xfrm>
            <a:off x="457200" y="2648495"/>
            <a:ext cx="2819400" cy="841772"/>
            <a:chOff x="288" y="1728"/>
            <a:chExt cx="1776" cy="754"/>
          </a:xfrm>
        </p:grpSpPr>
        <p:sp>
          <p:nvSpPr>
            <p:cNvPr id="28" name="Oval 21"/>
            <p:cNvSpPr>
              <a:spLocks noChangeArrowheads="1"/>
            </p:cNvSpPr>
            <p:nvPr/>
          </p:nvSpPr>
          <p:spPr bwMode="auto">
            <a:xfrm>
              <a:off x="288" y="1728"/>
              <a:ext cx="1536" cy="754"/>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lang="zh-CN" altLang="en-US" dirty="0">
                  <a:solidFill>
                    <a:schemeClr val="tx1">
                      <a:lumMod val="95000"/>
                      <a:lumOff val="5000"/>
                    </a:schemeClr>
                  </a:solidFill>
                  <a:latin typeface="微软雅黑" pitchFamily="34" charset="-122"/>
                  <a:ea typeface="微软雅黑" pitchFamily="34" charset="-122"/>
                </a:rPr>
                <a:t>最有效</a:t>
              </a:r>
              <a:r>
                <a:rPr lang="zh-CN" altLang="en-US" dirty="0" smtClean="0">
                  <a:solidFill>
                    <a:schemeClr val="tx1">
                      <a:lumMod val="95000"/>
                      <a:lumOff val="5000"/>
                    </a:schemeClr>
                  </a:solidFill>
                  <a:latin typeface="微软雅黑" pitchFamily="34" charset="-122"/>
                  <a:ea typeface="微软雅黑" pitchFamily="34" charset="-122"/>
                </a:rPr>
                <a:t>的</a:t>
              </a:r>
              <a:endParaRPr lang="en-US" altLang="zh-CN" dirty="0" smtClean="0">
                <a:solidFill>
                  <a:schemeClr val="tx1">
                    <a:lumMod val="95000"/>
                    <a:lumOff val="5000"/>
                  </a:schemeClr>
                </a:solidFill>
                <a:latin typeface="微软雅黑" pitchFamily="34" charset="-122"/>
                <a:ea typeface="微软雅黑" pitchFamily="34" charset="-122"/>
              </a:endParaRPr>
            </a:p>
            <a:p>
              <a:pPr algn="ctr" eaLnBrk="0" hangingPunct="0"/>
              <a:r>
                <a:rPr lang="zh-CN" altLang="en-US" dirty="0" smtClean="0">
                  <a:solidFill>
                    <a:schemeClr val="tx1">
                      <a:lumMod val="95000"/>
                      <a:lumOff val="5000"/>
                    </a:schemeClr>
                  </a:solidFill>
                  <a:latin typeface="微软雅黑" pitchFamily="34" charset="-122"/>
                  <a:ea typeface="微软雅黑" pitchFamily="34" charset="-122"/>
                </a:rPr>
                <a:t>分销渠道是</a:t>
              </a:r>
              <a:r>
                <a:rPr lang="zh-CN" altLang="en-US" dirty="0">
                  <a:solidFill>
                    <a:schemeClr val="tx1">
                      <a:lumMod val="95000"/>
                      <a:lumOff val="5000"/>
                    </a:schemeClr>
                  </a:solidFill>
                  <a:latin typeface="微软雅黑" pitchFamily="34" charset="-122"/>
                  <a:ea typeface="微软雅黑" pitchFamily="34" charset="-122"/>
                </a:rPr>
                <a:t>什么</a:t>
              </a:r>
              <a:r>
                <a:rPr lang="zh-CN" altLang="en-US" dirty="0">
                  <a:solidFill>
                    <a:schemeClr val="bg1">
                      <a:lumMod val="65000"/>
                      <a:lumOff val="35000"/>
                    </a:schemeClr>
                  </a:solidFill>
                  <a:latin typeface="微软雅黑" pitchFamily="34" charset="-122"/>
                  <a:ea typeface="微软雅黑" pitchFamily="34" charset="-122"/>
                </a:rPr>
                <a:t>？</a:t>
              </a:r>
              <a:endParaRPr lang="en-US" dirty="0">
                <a:solidFill>
                  <a:schemeClr val="bg1">
                    <a:lumMod val="65000"/>
                    <a:lumOff val="35000"/>
                  </a:schemeClr>
                </a:solidFill>
                <a:latin typeface="微软雅黑" pitchFamily="34" charset="-122"/>
                <a:ea typeface="微软雅黑" pitchFamily="34" charset="-122"/>
              </a:endParaRPr>
            </a:p>
          </p:txBody>
        </p:sp>
        <p:sp>
          <p:nvSpPr>
            <p:cNvPr id="29" name="Line 22"/>
            <p:cNvSpPr>
              <a:spLocks noChangeShapeType="1"/>
            </p:cNvSpPr>
            <p:nvPr/>
          </p:nvSpPr>
          <p:spPr bwMode="auto">
            <a:xfrm>
              <a:off x="1824" y="2160"/>
              <a:ext cx="240" cy="48"/>
            </a:xfrm>
            <a:prstGeom prst="line">
              <a:avLst/>
            </a:prstGeom>
            <a:noFill/>
            <a:ln w="38100">
              <a:solidFill>
                <a:schemeClr val="tx1"/>
              </a:solidFill>
              <a:round/>
              <a:headEnd/>
              <a:tailEnd type="triangle" w="med" len="med"/>
            </a:ln>
          </p:spPr>
          <p:txBody>
            <a:bodyPr wrap="none" anchor="ctr"/>
            <a:lstStyle/>
            <a:p>
              <a:endParaRPr lang="en-US">
                <a:latin typeface="微软雅黑" pitchFamily="34" charset="-122"/>
                <a:ea typeface="微软雅黑" pitchFamily="34" charset="-122"/>
              </a:endParaRPr>
            </a:p>
          </p:txBody>
        </p:sp>
      </p:grpSp>
      <p:sp>
        <p:nvSpPr>
          <p:cNvPr id="2" name="右箭头 1"/>
          <p:cNvSpPr/>
          <p:nvPr/>
        </p:nvSpPr>
        <p:spPr>
          <a:xfrm>
            <a:off x="2777671" y="4148305"/>
            <a:ext cx="381000" cy="6081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spTree>
    <p:extLst>
      <p:ext uri="{BB962C8B-B14F-4D97-AF65-F5344CB8AC3E}">
        <p14:creationId xmlns:p14="http://schemas.microsoft.com/office/powerpoint/2010/main" val="114930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BI</a:t>
            </a:r>
            <a:r>
              <a:rPr lang="zh-CN" altLang="en-US" dirty="0" smtClean="0"/>
              <a:t>的功能</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15</a:t>
            </a:fld>
            <a:endParaRPr lang="zh-CN" altLang="en-US"/>
          </a:p>
        </p:txBody>
      </p:sp>
      <p:grpSp>
        <p:nvGrpSpPr>
          <p:cNvPr id="36" name="Group 4"/>
          <p:cNvGrpSpPr>
            <a:grpSpLocks/>
          </p:cNvGrpSpPr>
          <p:nvPr/>
        </p:nvGrpSpPr>
        <p:grpSpPr bwMode="auto">
          <a:xfrm>
            <a:off x="1828800" y="2514600"/>
            <a:ext cx="5029200" cy="2524125"/>
            <a:chOff x="1344" y="1344"/>
            <a:chExt cx="3168" cy="1590"/>
          </a:xfrm>
        </p:grpSpPr>
        <p:sp>
          <p:nvSpPr>
            <p:cNvPr id="37" name="Text Box 5"/>
            <p:cNvSpPr txBox="1">
              <a:spLocks noChangeArrowheads="1"/>
            </p:cNvSpPr>
            <p:nvPr/>
          </p:nvSpPr>
          <p:spPr bwMode="auto">
            <a:xfrm>
              <a:off x="2016" y="1776"/>
              <a:ext cx="1728" cy="6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lang="en-US" altLang="zh-CN">
                  <a:latin typeface="Times New Roman" pitchFamily="18" charset="0"/>
                </a:rPr>
                <a:t>          ERP</a:t>
              </a:r>
            </a:p>
            <a:p>
              <a:pPr algn="ctr" eaLnBrk="1" hangingPunct="1">
                <a:spcBef>
                  <a:spcPct val="50000"/>
                </a:spcBef>
              </a:pPr>
              <a:r>
                <a:rPr lang="zh-CN" altLang="en-US">
                  <a:latin typeface="Times New Roman" pitchFamily="18" charset="0"/>
                </a:rPr>
                <a:t>企业资源规划系统</a:t>
              </a:r>
            </a:p>
          </p:txBody>
        </p:sp>
        <p:sp>
          <p:nvSpPr>
            <p:cNvPr id="38" name="Text Box 6"/>
            <p:cNvSpPr txBox="1">
              <a:spLocks noChangeArrowheads="1"/>
            </p:cNvSpPr>
            <p:nvPr/>
          </p:nvSpPr>
          <p:spPr bwMode="auto">
            <a:xfrm>
              <a:off x="1344" y="1776"/>
              <a:ext cx="528" cy="6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lang="en-US" altLang="zh-CN" sz="1800">
                  <a:latin typeface="Times New Roman" pitchFamily="18" charset="0"/>
                </a:rPr>
                <a:t>SCM</a:t>
              </a:r>
            </a:p>
            <a:p>
              <a:pPr eaLnBrk="1" hangingPunct="1">
                <a:spcBef>
                  <a:spcPct val="50000"/>
                </a:spcBef>
              </a:pPr>
              <a:r>
                <a:rPr lang="zh-CN" altLang="en-US" sz="1600">
                  <a:latin typeface="Times New Roman" pitchFamily="18" charset="0"/>
                </a:rPr>
                <a:t>供应链管理</a:t>
              </a:r>
            </a:p>
          </p:txBody>
        </p:sp>
        <p:sp>
          <p:nvSpPr>
            <p:cNvPr id="39" name="Text Box 7"/>
            <p:cNvSpPr txBox="1">
              <a:spLocks noChangeArrowheads="1"/>
            </p:cNvSpPr>
            <p:nvPr/>
          </p:nvSpPr>
          <p:spPr bwMode="auto">
            <a:xfrm>
              <a:off x="1344" y="1344"/>
              <a:ext cx="316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spcBef>
                  <a:spcPct val="50000"/>
                </a:spcBef>
              </a:pPr>
              <a:r>
                <a:rPr lang="zh-CN" altLang="en-US">
                  <a:latin typeface="Times New Roman" pitchFamily="18" charset="0"/>
                </a:rPr>
                <a:t>商务智能</a:t>
              </a:r>
              <a:r>
                <a:rPr lang="en-US" altLang="zh-CN">
                  <a:latin typeface="Times New Roman" pitchFamily="18" charset="0"/>
                </a:rPr>
                <a:t>BI</a:t>
              </a:r>
              <a:r>
                <a:rPr lang="zh-CN" altLang="en-US">
                  <a:latin typeface="Times New Roman" pitchFamily="18" charset="0"/>
                </a:rPr>
                <a:t>（</a:t>
              </a:r>
              <a:r>
                <a:rPr lang="en-US" altLang="zh-CN">
                  <a:latin typeface="Times New Roman" pitchFamily="18" charset="0"/>
                </a:rPr>
                <a:t>business intelligence</a:t>
              </a:r>
              <a:r>
                <a:rPr lang="zh-CN" altLang="en-US">
                  <a:latin typeface="Times New Roman" pitchFamily="18" charset="0"/>
                </a:rPr>
                <a:t>）</a:t>
              </a:r>
            </a:p>
          </p:txBody>
        </p:sp>
        <p:sp>
          <p:nvSpPr>
            <p:cNvPr id="40" name="Text Box 8"/>
            <p:cNvSpPr txBox="1">
              <a:spLocks noChangeArrowheads="1"/>
            </p:cNvSpPr>
            <p:nvPr/>
          </p:nvSpPr>
          <p:spPr bwMode="auto">
            <a:xfrm>
              <a:off x="3840" y="1776"/>
              <a:ext cx="672" cy="1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lang="en-US" altLang="zh-CN" sz="1200">
                  <a:latin typeface="Times New Roman" pitchFamily="18" charset="0"/>
                </a:rPr>
                <a:t>B2B</a:t>
              </a:r>
              <a:r>
                <a:rPr lang="zh-CN" altLang="en-US" sz="1200">
                  <a:latin typeface="Times New Roman" pitchFamily="18" charset="0"/>
                </a:rPr>
                <a:t>、</a:t>
              </a:r>
              <a:r>
                <a:rPr lang="en-US" altLang="zh-CN" sz="1200">
                  <a:latin typeface="Times New Roman" pitchFamily="18" charset="0"/>
                </a:rPr>
                <a:t>B2C</a:t>
              </a:r>
            </a:p>
          </p:txBody>
        </p:sp>
        <p:sp>
          <p:nvSpPr>
            <p:cNvPr id="41" name="Text Box 9"/>
            <p:cNvSpPr txBox="1">
              <a:spLocks noChangeArrowheads="1"/>
            </p:cNvSpPr>
            <p:nvPr/>
          </p:nvSpPr>
          <p:spPr bwMode="auto">
            <a:xfrm>
              <a:off x="3840" y="2112"/>
              <a:ext cx="672"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lang="en-US" altLang="zh-CN">
                  <a:latin typeface="Times New Roman" pitchFamily="18" charset="0"/>
                </a:rPr>
                <a:t>CRM</a:t>
              </a:r>
            </a:p>
          </p:txBody>
        </p:sp>
        <p:sp>
          <p:nvSpPr>
            <p:cNvPr id="42" name="Text Box 10"/>
            <p:cNvSpPr txBox="1">
              <a:spLocks noChangeArrowheads="1"/>
            </p:cNvSpPr>
            <p:nvPr/>
          </p:nvSpPr>
          <p:spPr bwMode="auto">
            <a:xfrm>
              <a:off x="1344" y="2640"/>
              <a:ext cx="3168"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spcBef>
                  <a:spcPct val="50000"/>
                </a:spcBef>
              </a:pPr>
              <a:r>
                <a:rPr lang="en-US" altLang="zh-CN">
                  <a:latin typeface="Times New Roman" pitchFamily="18" charset="0"/>
                </a:rPr>
                <a:t>Internet</a:t>
              </a:r>
              <a:r>
                <a:rPr lang="zh-CN" altLang="en-US">
                  <a:latin typeface="Times New Roman" pitchFamily="18" charset="0"/>
                </a:rPr>
                <a:t>等基础设施</a:t>
              </a:r>
            </a:p>
          </p:txBody>
        </p:sp>
      </p:grpSp>
      <p:sp>
        <p:nvSpPr>
          <p:cNvPr id="43" name="Rectangle 11"/>
          <p:cNvSpPr>
            <a:spLocks noChangeArrowheads="1"/>
          </p:cNvSpPr>
          <p:nvPr/>
        </p:nvSpPr>
        <p:spPr bwMode="auto">
          <a:xfrm>
            <a:off x="1600200" y="3124200"/>
            <a:ext cx="5410200" cy="1219200"/>
          </a:xfrm>
          <a:prstGeom prst="rect">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44" name="AutoShape 12"/>
          <p:cNvSpPr>
            <a:spLocks noChangeArrowheads="1"/>
          </p:cNvSpPr>
          <p:nvPr/>
        </p:nvSpPr>
        <p:spPr bwMode="auto">
          <a:xfrm>
            <a:off x="4114800" y="4343400"/>
            <a:ext cx="381000" cy="228600"/>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45" name="AutoShape 14"/>
          <p:cNvSpPr>
            <a:spLocks noChangeArrowheads="1"/>
          </p:cNvSpPr>
          <p:nvPr/>
        </p:nvSpPr>
        <p:spPr bwMode="auto">
          <a:xfrm>
            <a:off x="4038600" y="2971800"/>
            <a:ext cx="381000" cy="2286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46" name="AutoShape 15"/>
          <p:cNvSpPr>
            <a:spLocks noChangeArrowheads="1"/>
          </p:cNvSpPr>
          <p:nvPr/>
        </p:nvSpPr>
        <p:spPr bwMode="auto">
          <a:xfrm>
            <a:off x="7696200" y="3429000"/>
            <a:ext cx="990600" cy="914400"/>
          </a:xfrm>
          <a:prstGeom prst="can">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47" name="AutoShape 16"/>
          <p:cNvSpPr>
            <a:spLocks noChangeArrowheads="1"/>
          </p:cNvSpPr>
          <p:nvPr/>
        </p:nvSpPr>
        <p:spPr bwMode="auto">
          <a:xfrm>
            <a:off x="7162800" y="3733800"/>
            <a:ext cx="457200" cy="304800"/>
          </a:xfrm>
          <a:prstGeom prst="rightArrow">
            <a:avLst>
              <a:gd name="adj1" fmla="val 50000"/>
              <a:gd name="adj2"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48" name="AutoShape 19"/>
          <p:cNvSpPr>
            <a:spLocks noChangeArrowheads="1"/>
          </p:cNvSpPr>
          <p:nvPr/>
        </p:nvSpPr>
        <p:spPr bwMode="auto">
          <a:xfrm rot="2014373">
            <a:off x="6934200" y="3048000"/>
            <a:ext cx="914400" cy="228600"/>
          </a:xfrm>
          <a:prstGeom prst="lef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49" name="Text Box 20"/>
          <p:cNvSpPr txBox="1">
            <a:spLocks noChangeArrowheads="1"/>
          </p:cNvSpPr>
          <p:nvPr/>
        </p:nvSpPr>
        <p:spPr bwMode="auto">
          <a:xfrm>
            <a:off x="7772400" y="37338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lang="zh-CN" altLang="en-US"/>
              <a:t>数据</a:t>
            </a:r>
          </a:p>
        </p:txBody>
      </p:sp>
    </p:spTree>
    <p:extLst>
      <p:ext uri="{BB962C8B-B14F-4D97-AF65-F5344CB8AC3E}">
        <p14:creationId xmlns:p14="http://schemas.microsoft.com/office/powerpoint/2010/main" val="180947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a:t>BI</a:t>
            </a:r>
            <a:r>
              <a:rPr lang="zh-CN" altLang="en-US" dirty="0" smtClean="0"/>
              <a:t>创造价值</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16</a:t>
            </a:fld>
            <a:endParaRPr lang="zh-CN" altLang="en-US"/>
          </a:p>
        </p:txBody>
      </p:sp>
      <p:pic>
        <p:nvPicPr>
          <p:cNvPr id="9" name="Picture 10" descr="未命名"/>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276" y="1510196"/>
            <a:ext cx="7986180" cy="4223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6738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标题 9"/>
          <p:cNvSpPr>
            <a:spLocks noGrp="1"/>
          </p:cNvSpPr>
          <p:nvPr>
            <p:ph type="title"/>
          </p:nvPr>
        </p:nvSpPr>
        <p:spPr/>
        <p:txBody>
          <a:bodyPr/>
          <a:lstStyle/>
          <a:p>
            <a:r>
              <a:rPr lang="en-US" altLang="zh-CN" dirty="0" smtClean="0">
                <a:solidFill>
                  <a:schemeClr val="tx1">
                    <a:lumMod val="95000"/>
                    <a:lumOff val="5000"/>
                  </a:schemeClr>
                </a:solidFill>
              </a:rPr>
              <a:t>BI</a:t>
            </a:r>
            <a:r>
              <a:rPr lang="zh-CN" altLang="en-US" dirty="0" smtClean="0">
                <a:solidFill>
                  <a:schemeClr val="tx1">
                    <a:lumMod val="95000"/>
                    <a:lumOff val="5000"/>
                  </a:schemeClr>
                </a:solidFill>
              </a:rPr>
              <a:t>的主要应用</a:t>
            </a:r>
            <a:endParaRPr lang="zh-CN" altLang="en-US" dirty="0">
              <a:solidFill>
                <a:schemeClr val="tx1">
                  <a:lumMod val="95000"/>
                  <a:lumOff val="5000"/>
                </a:schemeClr>
              </a:solidFill>
            </a:endParaRPr>
          </a:p>
        </p:txBody>
      </p:sp>
      <p:sp>
        <p:nvSpPr>
          <p:cNvPr id="11" name="内容占位符 10"/>
          <p:cNvSpPr>
            <a:spLocks noGrp="1"/>
          </p:cNvSpPr>
          <p:nvPr>
            <p:ph idx="1"/>
          </p:nvPr>
        </p:nvSpPr>
        <p:spPr>
          <a:xfrm>
            <a:off x="457200" y="1600201"/>
            <a:ext cx="8229600" cy="2764904"/>
          </a:xfrm>
        </p:spPr>
        <p:txBody>
          <a:bodyPr/>
          <a:lstStyle/>
          <a:p>
            <a:r>
              <a:rPr lang="zh-CN" altLang="en-US" dirty="0">
                <a:latin typeface="+mn-ea"/>
              </a:rPr>
              <a:t>客户分类和特点分析</a:t>
            </a:r>
            <a:endParaRPr lang="en-US" altLang="zh-CN" dirty="0">
              <a:latin typeface="+mn-ea"/>
            </a:endParaRPr>
          </a:p>
          <a:p>
            <a:r>
              <a:rPr lang="zh-CN" altLang="en-US" dirty="0">
                <a:latin typeface="+mn-ea"/>
              </a:rPr>
              <a:t>市场营销策略分析</a:t>
            </a:r>
            <a:endParaRPr lang="en-US" altLang="zh-CN" dirty="0">
              <a:latin typeface="+mn-ea"/>
            </a:endParaRPr>
          </a:p>
          <a:p>
            <a:r>
              <a:rPr lang="zh-CN" altLang="en-US" dirty="0">
                <a:latin typeface="+mn-ea"/>
              </a:rPr>
              <a:t>经营成本与收入分析</a:t>
            </a:r>
            <a:endParaRPr lang="en-US" altLang="zh-CN" dirty="0">
              <a:latin typeface="+mn-ea"/>
            </a:endParaRPr>
          </a:p>
          <a:p>
            <a:r>
              <a:rPr lang="zh-CN" altLang="en-US" dirty="0">
                <a:latin typeface="+mn-ea"/>
              </a:rPr>
              <a:t>行为分析和预防</a:t>
            </a:r>
            <a:endParaRPr lang="zh-CN" altLang="en-US" sz="2800" dirty="0">
              <a:latin typeface="+mn-ea"/>
            </a:endParaRPr>
          </a:p>
          <a:p>
            <a:pPr marL="0" indent="0">
              <a:buNone/>
            </a:pP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17</a:t>
            </a:fld>
            <a:endParaRPr lang="zh-CN" altLang="en-US"/>
          </a:p>
        </p:txBody>
      </p:sp>
    </p:spTree>
    <p:extLst>
      <p:ext uri="{BB962C8B-B14F-4D97-AF65-F5344CB8AC3E}">
        <p14:creationId xmlns:p14="http://schemas.microsoft.com/office/powerpoint/2010/main" val="1153118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商业应用</a:t>
            </a:r>
            <a:r>
              <a:rPr lang="zh-CN" altLang="en-US" dirty="0"/>
              <a:t>需求的推动</a:t>
            </a:r>
          </a:p>
        </p:txBody>
      </p:sp>
      <p:sp>
        <p:nvSpPr>
          <p:cNvPr id="5" name="页脚占位符 4"/>
          <p:cNvSpPr>
            <a:spLocks noGrp="1"/>
          </p:cNvSpPr>
          <p:nvPr>
            <p:ph type="ftr" sz="quarter" idx="11"/>
          </p:nvPr>
        </p:nvSpPr>
        <p:spPr>
          <a:xfrm>
            <a:off x="3124200" y="5593556"/>
            <a:ext cx="2895600" cy="365125"/>
          </a:xfrm>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a:xfrm>
            <a:off x="6553200" y="5593556"/>
            <a:ext cx="2133600" cy="365125"/>
          </a:xfrm>
        </p:spPr>
        <p:txBody>
          <a:bodyPr/>
          <a:lstStyle/>
          <a:p>
            <a:fld id="{B075C686-DB3D-442A-9DC3-A1D71AB1A417}" type="slidenum">
              <a:rPr lang="zh-CN" altLang="en-US" smtClean="0"/>
              <a:t>18</a:t>
            </a:fld>
            <a:endParaRPr lang="zh-CN" altLang="en-US"/>
          </a:p>
        </p:txBody>
      </p:sp>
      <p:sp>
        <p:nvSpPr>
          <p:cNvPr id="9" name="Text Box 7"/>
          <p:cNvSpPr txBox="1">
            <a:spLocks noChangeArrowheads="1"/>
          </p:cNvSpPr>
          <p:nvPr/>
        </p:nvSpPr>
        <p:spPr bwMode="auto">
          <a:xfrm>
            <a:off x="611560" y="4933617"/>
            <a:ext cx="4522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b="1" dirty="0" smtClean="0">
                <a:latin typeface="Times New Roman" pitchFamily="18" charset="0"/>
              </a:rPr>
              <a:t>算</a:t>
            </a:r>
            <a:endParaRPr lang="en-US" altLang="zh-CN" sz="2000" b="1" dirty="0" smtClean="0">
              <a:latin typeface="Times New Roman" pitchFamily="18" charset="0"/>
            </a:endParaRPr>
          </a:p>
          <a:p>
            <a:pPr eaLnBrk="1" hangingPunct="1"/>
            <a:r>
              <a:rPr lang="zh-CN" altLang="en-GB" sz="2000" b="1" dirty="0" smtClean="0">
                <a:latin typeface="Times New Roman" pitchFamily="18" charset="0"/>
              </a:rPr>
              <a:t>法</a:t>
            </a:r>
            <a:endParaRPr lang="zh-CN" altLang="en-GB" sz="2000" b="1" dirty="0">
              <a:latin typeface="Times New Roman" pitchFamily="18" charset="0"/>
            </a:endParaRPr>
          </a:p>
          <a:p>
            <a:pPr eaLnBrk="1" hangingPunct="1"/>
            <a:r>
              <a:rPr lang="zh-CN" altLang="en-GB" sz="2000" b="1" dirty="0">
                <a:latin typeface="Times New Roman" pitchFamily="18" charset="0"/>
              </a:rPr>
              <a:t>层</a:t>
            </a:r>
            <a:endParaRPr lang="zh-CN" altLang="en-GB" sz="2000" dirty="0">
              <a:latin typeface="Times New Roman" pitchFamily="18" charset="0"/>
            </a:endParaRPr>
          </a:p>
        </p:txBody>
      </p:sp>
      <p:sp>
        <p:nvSpPr>
          <p:cNvPr id="10" name="Text Box 8"/>
          <p:cNvSpPr txBox="1">
            <a:spLocks noChangeArrowheads="1"/>
          </p:cNvSpPr>
          <p:nvPr/>
        </p:nvSpPr>
        <p:spPr bwMode="auto">
          <a:xfrm>
            <a:off x="611560" y="2965053"/>
            <a:ext cx="4572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b="1" dirty="0">
                <a:latin typeface="Times New Roman" pitchFamily="18" charset="0"/>
              </a:rPr>
              <a:t>商</a:t>
            </a:r>
          </a:p>
          <a:p>
            <a:pPr eaLnBrk="1" hangingPunct="1"/>
            <a:r>
              <a:rPr lang="zh-CN" altLang="en-GB" sz="2000" b="1" dirty="0">
                <a:latin typeface="Times New Roman" pitchFamily="18" charset="0"/>
              </a:rPr>
              <a:t>业</a:t>
            </a:r>
          </a:p>
          <a:p>
            <a:pPr eaLnBrk="1" hangingPunct="1"/>
            <a:r>
              <a:rPr lang="zh-CN" altLang="en-GB" sz="2000" b="1" dirty="0">
                <a:latin typeface="Times New Roman" pitchFamily="18" charset="0"/>
              </a:rPr>
              <a:t>逻</a:t>
            </a:r>
          </a:p>
          <a:p>
            <a:pPr eaLnBrk="1" hangingPunct="1"/>
            <a:r>
              <a:rPr lang="zh-CN" altLang="en-GB" sz="2000" b="1" dirty="0">
                <a:latin typeface="Times New Roman" pitchFamily="18" charset="0"/>
              </a:rPr>
              <a:t>辑</a:t>
            </a:r>
          </a:p>
          <a:p>
            <a:pPr eaLnBrk="1" hangingPunct="1"/>
            <a:r>
              <a:rPr lang="zh-CN" altLang="en-GB" sz="2000" b="1" dirty="0">
                <a:latin typeface="Times New Roman" pitchFamily="18" charset="0"/>
              </a:rPr>
              <a:t>层</a:t>
            </a:r>
            <a:endParaRPr lang="zh-CN" altLang="en-GB" sz="2000" dirty="0">
              <a:latin typeface="Times New Roman" pitchFamily="18" charset="0"/>
            </a:endParaRPr>
          </a:p>
        </p:txBody>
      </p:sp>
      <p:sp>
        <p:nvSpPr>
          <p:cNvPr id="11" name="Text Box 9"/>
          <p:cNvSpPr txBox="1">
            <a:spLocks noChangeArrowheads="1"/>
          </p:cNvSpPr>
          <p:nvPr/>
        </p:nvSpPr>
        <p:spPr bwMode="auto">
          <a:xfrm>
            <a:off x="660400" y="1315666"/>
            <a:ext cx="4064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GB" sz="1800" b="1">
                <a:latin typeface="Times New Roman" pitchFamily="18" charset="0"/>
              </a:rPr>
              <a:t>行</a:t>
            </a:r>
          </a:p>
          <a:p>
            <a:pPr algn="ctr" eaLnBrk="1" hangingPunct="1"/>
            <a:r>
              <a:rPr lang="zh-CN" altLang="en-GB" sz="1800" b="1">
                <a:latin typeface="Times New Roman" pitchFamily="18" charset="0"/>
              </a:rPr>
              <a:t>业</a:t>
            </a:r>
          </a:p>
          <a:p>
            <a:pPr algn="ctr" eaLnBrk="1" hangingPunct="1"/>
            <a:r>
              <a:rPr lang="zh-CN" altLang="en-GB" sz="1800" b="1">
                <a:latin typeface="Times New Roman" pitchFamily="18" charset="0"/>
              </a:rPr>
              <a:t>应</a:t>
            </a:r>
          </a:p>
          <a:p>
            <a:pPr algn="ctr" eaLnBrk="1" hangingPunct="1"/>
            <a:r>
              <a:rPr lang="zh-CN" altLang="en-GB" sz="1800" b="1">
                <a:latin typeface="Times New Roman" pitchFamily="18" charset="0"/>
              </a:rPr>
              <a:t>用</a:t>
            </a:r>
          </a:p>
          <a:p>
            <a:pPr algn="ctr" eaLnBrk="1" hangingPunct="1"/>
            <a:r>
              <a:rPr lang="zh-CN" altLang="en-GB" sz="1800" b="1">
                <a:latin typeface="Times New Roman" pitchFamily="18" charset="0"/>
              </a:rPr>
              <a:t>层</a:t>
            </a:r>
          </a:p>
        </p:txBody>
      </p:sp>
      <p:sp>
        <p:nvSpPr>
          <p:cNvPr id="12" name="Text Box 10"/>
          <p:cNvSpPr txBox="1">
            <a:spLocks noChangeArrowheads="1"/>
          </p:cNvSpPr>
          <p:nvPr/>
        </p:nvSpPr>
        <p:spPr bwMode="auto">
          <a:xfrm>
            <a:off x="7618413" y="2884874"/>
            <a:ext cx="12740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dirty="0">
                <a:latin typeface="Times New Roman" pitchFamily="18" charset="0"/>
              </a:rPr>
              <a:t>商业应用</a:t>
            </a:r>
          </a:p>
        </p:txBody>
      </p:sp>
      <p:sp>
        <p:nvSpPr>
          <p:cNvPr id="13" name="Text Box 11"/>
          <p:cNvSpPr txBox="1">
            <a:spLocks noChangeArrowheads="1"/>
          </p:cNvSpPr>
          <p:nvPr/>
        </p:nvSpPr>
        <p:spPr bwMode="auto">
          <a:xfrm>
            <a:off x="7618413" y="3676962"/>
            <a:ext cx="14256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dirty="0">
                <a:latin typeface="Times New Roman" pitchFamily="18" charset="0"/>
              </a:rPr>
              <a:t>商业模型</a:t>
            </a:r>
          </a:p>
        </p:txBody>
      </p:sp>
      <p:sp>
        <p:nvSpPr>
          <p:cNvPr id="14" name="Text Box 12"/>
          <p:cNvSpPr txBox="1">
            <a:spLocks noChangeArrowheads="1"/>
          </p:cNvSpPr>
          <p:nvPr/>
        </p:nvSpPr>
        <p:spPr bwMode="auto">
          <a:xfrm>
            <a:off x="7620000" y="5261138"/>
            <a:ext cx="12724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dirty="0">
                <a:latin typeface="Times New Roman" pitchFamily="18" charset="0"/>
              </a:rPr>
              <a:t>挖掘算法</a:t>
            </a:r>
          </a:p>
        </p:txBody>
      </p:sp>
      <p:sp>
        <p:nvSpPr>
          <p:cNvPr id="23" name="Text Box 21"/>
          <p:cNvSpPr txBox="1">
            <a:spLocks noChangeArrowheads="1"/>
          </p:cNvSpPr>
          <p:nvPr/>
        </p:nvSpPr>
        <p:spPr bwMode="auto">
          <a:xfrm>
            <a:off x="7618413" y="1804754"/>
            <a:ext cx="12740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dirty="0">
                <a:latin typeface="Times New Roman" pitchFamily="18" charset="0"/>
              </a:rPr>
              <a:t>相关行业</a:t>
            </a:r>
          </a:p>
        </p:txBody>
      </p:sp>
      <p:sp>
        <p:nvSpPr>
          <p:cNvPr id="24" name="Rectangle 5"/>
          <p:cNvSpPr>
            <a:spLocks noChangeArrowheads="1"/>
          </p:cNvSpPr>
          <p:nvPr/>
        </p:nvSpPr>
        <p:spPr bwMode="auto">
          <a:xfrm>
            <a:off x="3353458" y="1394470"/>
            <a:ext cx="2101850" cy="1314450"/>
          </a:xfrm>
          <a:prstGeom prst="rect">
            <a:avLst/>
          </a:prstGeom>
          <a:solidFill>
            <a:srgbClr val="808000"/>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8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GB" sz="1800" b="1" dirty="0">
                <a:solidFill>
                  <a:schemeClr val="bg1"/>
                </a:solidFill>
                <a:latin typeface="Times New Roman" pitchFamily="18" charset="0"/>
              </a:rPr>
              <a:t>各行业电子商务网站</a:t>
            </a:r>
          </a:p>
        </p:txBody>
      </p:sp>
      <p:sp>
        <p:nvSpPr>
          <p:cNvPr id="25" name="Text Box 7"/>
          <p:cNvSpPr txBox="1">
            <a:spLocks noChangeArrowheads="1"/>
          </p:cNvSpPr>
          <p:nvPr/>
        </p:nvSpPr>
        <p:spPr bwMode="auto">
          <a:xfrm>
            <a:off x="6121324" y="4799806"/>
            <a:ext cx="8429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b="1">
                <a:latin typeface="Times New Roman" pitchFamily="18" charset="0"/>
              </a:rPr>
              <a:t>算法</a:t>
            </a:r>
          </a:p>
          <a:p>
            <a:pPr eaLnBrk="1" hangingPunct="1"/>
            <a:r>
              <a:rPr lang="zh-CN" altLang="en-GB" sz="2000" b="1">
                <a:latin typeface="Times New Roman" pitchFamily="18" charset="0"/>
              </a:rPr>
              <a:t>层</a:t>
            </a:r>
            <a:endParaRPr lang="zh-CN" altLang="en-GB" sz="2000">
              <a:latin typeface="Times New Roman" pitchFamily="18" charset="0"/>
            </a:endParaRPr>
          </a:p>
        </p:txBody>
      </p:sp>
      <p:sp>
        <p:nvSpPr>
          <p:cNvPr id="26" name="Text Box 8"/>
          <p:cNvSpPr txBox="1">
            <a:spLocks noChangeArrowheads="1"/>
          </p:cNvSpPr>
          <p:nvPr/>
        </p:nvSpPr>
        <p:spPr bwMode="auto">
          <a:xfrm>
            <a:off x="6557887" y="2894806"/>
            <a:ext cx="4572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b="1">
                <a:latin typeface="Times New Roman" pitchFamily="18" charset="0"/>
              </a:rPr>
              <a:t>商</a:t>
            </a:r>
          </a:p>
          <a:p>
            <a:pPr eaLnBrk="1" hangingPunct="1"/>
            <a:r>
              <a:rPr lang="zh-CN" altLang="en-GB" sz="2000" b="1">
                <a:latin typeface="Times New Roman" pitchFamily="18" charset="0"/>
              </a:rPr>
              <a:t>业</a:t>
            </a:r>
          </a:p>
          <a:p>
            <a:pPr eaLnBrk="1" hangingPunct="1"/>
            <a:r>
              <a:rPr lang="zh-CN" altLang="en-GB" sz="2000" b="1">
                <a:latin typeface="Times New Roman" pitchFamily="18" charset="0"/>
              </a:rPr>
              <a:t>逻</a:t>
            </a:r>
          </a:p>
          <a:p>
            <a:pPr eaLnBrk="1" hangingPunct="1"/>
            <a:r>
              <a:rPr lang="zh-CN" altLang="en-GB" sz="2000" b="1">
                <a:latin typeface="Times New Roman" pitchFamily="18" charset="0"/>
              </a:rPr>
              <a:t>辑</a:t>
            </a:r>
          </a:p>
          <a:p>
            <a:pPr eaLnBrk="1" hangingPunct="1"/>
            <a:r>
              <a:rPr lang="zh-CN" altLang="en-GB" sz="2000" b="1">
                <a:latin typeface="Times New Roman" pitchFamily="18" charset="0"/>
              </a:rPr>
              <a:t>层</a:t>
            </a:r>
            <a:endParaRPr lang="zh-CN" altLang="en-GB" sz="2000">
              <a:latin typeface="Times New Roman" pitchFamily="18" charset="0"/>
            </a:endParaRPr>
          </a:p>
        </p:txBody>
      </p:sp>
      <p:sp>
        <p:nvSpPr>
          <p:cNvPr id="28" name="Text Box 10"/>
          <p:cNvSpPr txBox="1">
            <a:spLocks noChangeArrowheads="1"/>
          </p:cNvSpPr>
          <p:nvPr/>
        </p:nvSpPr>
        <p:spPr bwMode="auto">
          <a:xfrm>
            <a:off x="13511137" y="3581400"/>
            <a:ext cx="10683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a:latin typeface="Times New Roman" pitchFamily="18" charset="0"/>
              </a:rPr>
              <a:t>商业应用</a:t>
            </a:r>
          </a:p>
        </p:txBody>
      </p:sp>
      <p:sp>
        <p:nvSpPr>
          <p:cNvPr id="29" name="Text Box 11"/>
          <p:cNvSpPr txBox="1">
            <a:spLocks noChangeArrowheads="1"/>
          </p:cNvSpPr>
          <p:nvPr/>
        </p:nvSpPr>
        <p:spPr bwMode="auto">
          <a:xfrm>
            <a:off x="13511137" y="4419600"/>
            <a:ext cx="10683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a:latin typeface="Times New Roman" pitchFamily="18" charset="0"/>
              </a:rPr>
              <a:t>商业模型</a:t>
            </a:r>
          </a:p>
        </p:txBody>
      </p:sp>
      <p:sp>
        <p:nvSpPr>
          <p:cNvPr id="30" name="Text Box 12"/>
          <p:cNvSpPr txBox="1">
            <a:spLocks noChangeArrowheads="1"/>
          </p:cNvSpPr>
          <p:nvPr/>
        </p:nvSpPr>
        <p:spPr bwMode="auto">
          <a:xfrm>
            <a:off x="13512724" y="5867400"/>
            <a:ext cx="10683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a:latin typeface="Times New Roman" pitchFamily="18" charset="0"/>
              </a:rPr>
              <a:t>挖掘算法</a:t>
            </a:r>
          </a:p>
        </p:txBody>
      </p:sp>
      <p:grpSp>
        <p:nvGrpSpPr>
          <p:cNvPr id="31" name="Group 13"/>
          <p:cNvGrpSpPr>
            <a:grpSpLocks/>
          </p:cNvGrpSpPr>
          <p:nvPr/>
        </p:nvGrpSpPr>
        <p:grpSpPr bwMode="auto">
          <a:xfrm>
            <a:off x="1114181" y="1378496"/>
            <a:ext cx="6462712" cy="4724400"/>
            <a:chOff x="444" y="1200"/>
            <a:chExt cx="4572" cy="2976"/>
          </a:xfrm>
        </p:grpSpPr>
        <p:sp>
          <p:nvSpPr>
            <p:cNvPr id="32" name="Rectangle 14"/>
            <p:cNvSpPr>
              <a:spLocks noChangeArrowheads="1"/>
            </p:cNvSpPr>
            <p:nvPr/>
          </p:nvSpPr>
          <p:spPr bwMode="auto">
            <a:xfrm>
              <a:off x="456" y="2112"/>
              <a:ext cx="1536" cy="1152"/>
            </a:xfrm>
            <a:prstGeom prst="rect">
              <a:avLst/>
            </a:prstGeom>
            <a:solidFill>
              <a:srgbClr val="993300"/>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9933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GB" altLang="zh-CN" sz="2000" b="1" dirty="0">
                  <a:solidFill>
                    <a:schemeClr val="bg1"/>
                  </a:solidFill>
                  <a:latin typeface="Times New Roman" pitchFamily="18" charset="0"/>
                </a:rPr>
                <a:t>CRM</a:t>
              </a:r>
            </a:p>
            <a:p>
              <a:pPr algn="ctr" eaLnBrk="1" hangingPunct="1"/>
              <a:r>
                <a:rPr lang="zh-CN" altLang="en-GB" sz="1800" b="1" dirty="0">
                  <a:solidFill>
                    <a:schemeClr val="bg1"/>
                  </a:solidFill>
                  <a:latin typeface="Times New Roman" pitchFamily="18" charset="0"/>
                </a:rPr>
                <a:t>产品推荐</a:t>
              </a:r>
            </a:p>
            <a:p>
              <a:pPr algn="ctr" eaLnBrk="1" hangingPunct="1"/>
              <a:r>
                <a:rPr lang="zh-CN" altLang="en-GB" sz="1800" b="1" dirty="0">
                  <a:solidFill>
                    <a:schemeClr val="bg1"/>
                  </a:solidFill>
                  <a:latin typeface="Times New Roman" pitchFamily="18" charset="0"/>
                </a:rPr>
                <a:t>客户细分</a:t>
              </a:r>
            </a:p>
            <a:p>
              <a:pPr algn="ctr" eaLnBrk="1" hangingPunct="1"/>
              <a:r>
                <a:rPr lang="zh-CN" altLang="en-GB" sz="1800" b="1" dirty="0">
                  <a:solidFill>
                    <a:schemeClr val="bg1"/>
                  </a:solidFill>
                  <a:latin typeface="Times New Roman" pitchFamily="18" charset="0"/>
                </a:rPr>
                <a:t>客户流失</a:t>
              </a:r>
            </a:p>
            <a:p>
              <a:pPr algn="ctr" eaLnBrk="1" hangingPunct="1"/>
              <a:r>
                <a:rPr lang="zh-CN" altLang="en-GB" sz="1800" b="1" dirty="0">
                  <a:solidFill>
                    <a:schemeClr val="bg1"/>
                  </a:solidFill>
                  <a:latin typeface="Times New Roman" pitchFamily="18" charset="0"/>
                </a:rPr>
                <a:t>客户利润</a:t>
              </a:r>
            </a:p>
            <a:p>
              <a:pPr algn="ctr" eaLnBrk="1" hangingPunct="1"/>
              <a:r>
                <a:rPr lang="zh-CN" altLang="en-GB" sz="1800" b="1" dirty="0">
                  <a:solidFill>
                    <a:schemeClr val="bg1"/>
                  </a:solidFill>
                  <a:latin typeface="Times New Roman" pitchFamily="18" charset="0"/>
                </a:rPr>
                <a:t>客户响应</a:t>
              </a:r>
            </a:p>
          </p:txBody>
        </p:sp>
        <p:sp>
          <p:nvSpPr>
            <p:cNvPr id="33" name="Rectangle 15"/>
            <p:cNvSpPr>
              <a:spLocks noChangeArrowheads="1"/>
            </p:cNvSpPr>
            <p:nvPr/>
          </p:nvSpPr>
          <p:spPr bwMode="auto">
            <a:xfrm>
              <a:off x="456" y="3360"/>
              <a:ext cx="4560" cy="816"/>
            </a:xfrm>
            <a:prstGeom prst="rect">
              <a:avLst/>
            </a:prstGeom>
            <a:solidFill>
              <a:srgbClr val="333399"/>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3333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GB" sz="1800" b="1">
                  <a:solidFill>
                    <a:schemeClr val="bg1"/>
                  </a:solidFill>
                  <a:latin typeface="Times New Roman" pitchFamily="18" charset="0"/>
                </a:rPr>
                <a:t>关联规则、序列模式、分类、聚集、偏差分析…</a:t>
              </a:r>
            </a:p>
          </p:txBody>
        </p:sp>
        <p:sp>
          <p:nvSpPr>
            <p:cNvPr id="35" name="Rectangle 17"/>
            <p:cNvSpPr>
              <a:spLocks noChangeArrowheads="1"/>
            </p:cNvSpPr>
            <p:nvPr/>
          </p:nvSpPr>
          <p:spPr bwMode="auto">
            <a:xfrm>
              <a:off x="2040" y="2112"/>
              <a:ext cx="1455" cy="1152"/>
            </a:xfrm>
            <a:prstGeom prst="rect">
              <a:avLst/>
            </a:prstGeom>
            <a:solidFill>
              <a:srgbClr val="008000"/>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GB" altLang="zh-CN" sz="1800" b="1" dirty="0">
                  <a:solidFill>
                    <a:schemeClr val="bg1"/>
                  </a:solidFill>
                  <a:latin typeface="Times New Roman" pitchFamily="18" charset="0"/>
                </a:rPr>
                <a:t>WEB</a:t>
              </a:r>
              <a:r>
                <a:rPr lang="zh-CN" altLang="en-GB" sz="1800" b="1" dirty="0">
                  <a:solidFill>
                    <a:schemeClr val="bg1"/>
                  </a:solidFill>
                  <a:latin typeface="Times New Roman" pitchFamily="18" charset="0"/>
                </a:rPr>
                <a:t>挖掘</a:t>
              </a:r>
            </a:p>
            <a:p>
              <a:pPr algn="ctr" eaLnBrk="1" hangingPunct="1"/>
              <a:endParaRPr lang="zh-CN" altLang="en-GB" sz="1800" b="1" dirty="0">
                <a:solidFill>
                  <a:schemeClr val="bg1"/>
                </a:solidFill>
                <a:latin typeface="Times New Roman" pitchFamily="18" charset="0"/>
              </a:endParaRPr>
            </a:p>
            <a:p>
              <a:pPr algn="ctr" eaLnBrk="1" hangingPunct="1"/>
              <a:r>
                <a:rPr lang="zh-CN" altLang="en-GB" sz="1800" b="1" dirty="0">
                  <a:solidFill>
                    <a:schemeClr val="bg1"/>
                  </a:solidFill>
                  <a:latin typeface="Times New Roman" pitchFamily="18" charset="0"/>
                </a:rPr>
                <a:t>网站结构优化</a:t>
              </a:r>
            </a:p>
            <a:p>
              <a:pPr algn="ctr" eaLnBrk="1" hangingPunct="1"/>
              <a:r>
                <a:rPr lang="zh-CN" altLang="en-GB" sz="1800" b="1" dirty="0">
                  <a:solidFill>
                    <a:schemeClr val="bg1"/>
                  </a:solidFill>
                  <a:latin typeface="Times New Roman" pitchFamily="18" charset="0"/>
                </a:rPr>
                <a:t>网页推荐</a:t>
              </a:r>
            </a:p>
            <a:p>
              <a:pPr algn="ctr" eaLnBrk="1" hangingPunct="1"/>
              <a:r>
                <a:rPr lang="zh-CN" altLang="en-GB" sz="1800" b="1" dirty="0">
                  <a:solidFill>
                    <a:schemeClr val="bg1"/>
                  </a:solidFill>
                  <a:latin typeface="Times New Roman" pitchFamily="18" charset="0"/>
                </a:rPr>
                <a:t>商品推荐</a:t>
              </a:r>
            </a:p>
            <a:p>
              <a:pPr algn="ctr" eaLnBrk="1" hangingPunct="1"/>
              <a:r>
                <a:rPr lang="zh-CN" altLang="en-GB" sz="1800" b="1" dirty="0">
                  <a:solidFill>
                    <a:schemeClr val="bg1"/>
                  </a:solidFill>
                  <a:latin typeface="Times New Roman" pitchFamily="18" charset="0"/>
                </a:rPr>
                <a:t>……</a:t>
              </a:r>
            </a:p>
          </p:txBody>
        </p:sp>
        <p:sp>
          <p:nvSpPr>
            <p:cNvPr id="36" name="Rectangle 18"/>
            <p:cNvSpPr>
              <a:spLocks noChangeArrowheads="1"/>
            </p:cNvSpPr>
            <p:nvPr/>
          </p:nvSpPr>
          <p:spPr bwMode="auto">
            <a:xfrm>
              <a:off x="3528" y="2112"/>
              <a:ext cx="1455" cy="1152"/>
            </a:xfrm>
            <a:prstGeom prst="rect">
              <a:avLst/>
            </a:prstGeom>
            <a:solidFill>
              <a:srgbClr val="003366"/>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0033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GB" sz="1800" b="1" dirty="0">
                  <a:solidFill>
                    <a:schemeClr val="bg1"/>
                  </a:solidFill>
                  <a:latin typeface="Times New Roman" pitchFamily="18" charset="0"/>
                </a:rPr>
                <a:t>基因挖掘</a:t>
              </a:r>
            </a:p>
            <a:p>
              <a:pPr algn="ctr" eaLnBrk="1" hangingPunct="1"/>
              <a:endParaRPr lang="zh-CN" altLang="en-GB" sz="1800" b="1" dirty="0">
                <a:solidFill>
                  <a:schemeClr val="bg1"/>
                </a:solidFill>
                <a:latin typeface="Times New Roman" pitchFamily="18" charset="0"/>
              </a:endParaRPr>
            </a:p>
            <a:p>
              <a:pPr algn="ctr" eaLnBrk="1" hangingPunct="1"/>
              <a:r>
                <a:rPr lang="zh-CN" altLang="en-GB" sz="1800" b="1" dirty="0">
                  <a:solidFill>
                    <a:schemeClr val="bg1"/>
                  </a:solidFill>
                  <a:latin typeface="Times New Roman" pitchFamily="18" charset="0"/>
                </a:rPr>
                <a:t>基因表达路径分析</a:t>
              </a:r>
            </a:p>
            <a:p>
              <a:pPr algn="ctr" eaLnBrk="1" hangingPunct="1"/>
              <a:r>
                <a:rPr lang="zh-CN" altLang="en-GB" sz="1800" b="1" dirty="0">
                  <a:solidFill>
                    <a:schemeClr val="bg1"/>
                  </a:solidFill>
                  <a:latin typeface="Times New Roman" pitchFamily="18" charset="0"/>
                </a:rPr>
                <a:t>基因表达相似性分析</a:t>
              </a:r>
            </a:p>
            <a:p>
              <a:pPr algn="ctr" eaLnBrk="1" hangingPunct="1"/>
              <a:r>
                <a:rPr lang="zh-CN" altLang="en-GB" sz="1800" b="1" dirty="0">
                  <a:solidFill>
                    <a:schemeClr val="bg1"/>
                  </a:solidFill>
                  <a:latin typeface="Times New Roman" pitchFamily="18" charset="0"/>
                </a:rPr>
                <a:t>基因表达共发生分析</a:t>
              </a:r>
            </a:p>
            <a:p>
              <a:pPr algn="ctr" eaLnBrk="1" hangingPunct="1"/>
              <a:r>
                <a:rPr lang="zh-CN" altLang="en-GB" sz="1800" b="1" dirty="0">
                  <a:solidFill>
                    <a:schemeClr val="bg1"/>
                  </a:solidFill>
                  <a:latin typeface="Times New Roman" pitchFamily="18" charset="0"/>
                </a:rPr>
                <a:t>……</a:t>
              </a:r>
            </a:p>
          </p:txBody>
        </p:sp>
        <p:sp>
          <p:nvSpPr>
            <p:cNvPr id="37" name="Rectangle 19"/>
            <p:cNvSpPr>
              <a:spLocks noChangeArrowheads="1"/>
            </p:cNvSpPr>
            <p:nvPr/>
          </p:nvSpPr>
          <p:spPr bwMode="auto">
            <a:xfrm>
              <a:off x="444" y="1200"/>
              <a:ext cx="1536" cy="828"/>
            </a:xfrm>
            <a:prstGeom prst="rect">
              <a:avLst/>
            </a:prstGeom>
            <a:solidFill>
              <a:srgbClr val="FF6600"/>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GB" sz="1800" b="1" dirty="0">
                  <a:solidFill>
                    <a:schemeClr val="bg1"/>
                  </a:solidFill>
                  <a:latin typeface="Times New Roman" pitchFamily="18" charset="0"/>
                </a:rPr>
                <a:t>银行</a:t>
              </a:r>
            </a:p>
            <a:p>
              <a:pPr algn="ctr" eaLnBrk="1" hangingPunct="1"/>
              <a:r>
                <a:rPr lang="zh-CN" altLang="en-GB" sz="1800" b="1" dirty="0">
                  <a:solidFill>
                    <a:schemeClr val="bg1"/>
                  </a:solidFill>
                  <a:latin typeface="Times New Roman" pitchFamily="18" charset="0"/>
                </a:rPr>
                <a:t>电信</a:t>
              </a:r>
            </a:p>
            <a:p>
              <a:pPr algn="ctr" eaLnBrk="1" hangingPunct="1"/>
              <a:r>
                <a:rPr lang="zh-CN" altLang="en-GB" sz="1800" b="1" dirty="0">
                  <a:solidFill>
                    <a:schemeClr val="bg1"/>
                  </a:solidFill>
                  <a:latin typeface="Times New Roman" pitchFamily="18" charset="0"/>
                </a:rPr>
                <a:t>零售</a:t>
              </a:r>
            </a:p>
            <a:p>
              <a:pPr algn="ctr" eaLnBrk="1" hangingPunct="1"/>
              <a:r>
                <a:rPr lang="zh-CN" altLang="en-GB" sz="1800" b="1" dirty="0">
                  <a:solidFill>
                    <a:schemeClr val="bg1"/>
                  </a:solidFill>
                  <a:latin typeface="Times New Roman" pitchFamily="18" charset="0"/>
                </a:rPr>
                <a:t>保险</a:t>
              </a:r>
            </a:p>
          </p:txBody>
        </p:sp>
        <p:sp>
          <p:nvSpPr>
            <p:cNvPr id="38" name="Rectangle 20"/>
            <p:cNvSpPr>
              <a:spLocks noChangeArrowheads="1"/>
            </p:cNvSpPr>
            <p:nvPr/>
          </p:nvSpPr>
          <p:spPr bwMode="auto">
            <a:xfrm>
              <a:off x="3528" y="1200"/>
              <a:ext cx="1464" cy="828"/>
            </a:xfrm>
            <a:prstGeom prst="rect">
              <a:avLst/>
            </a:prstGeom>
            <a:solidFill>
              <a:srgbClr val="003366"/>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rgbClr val="0033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GB" sz="1800" b="1" dirty="0">
                  <a:solidFill>
                    <a:schemeClr val="bg1"/>
                  </a:solidFill>
                  <a:latin typeface="Times New Roman" pitchFamily="18" charset="0"/>
                </a:rPr>
                <a:t>制药</a:t>
              </a:r>
            </a:p>
            <a:p>
              <a:pPr algn="ctr" eaLnBrk="1" hangingPunct="1"/>
              <a:r>
                <a:rPr lang="zh-CN" altLang="en-GB" sz="1800" b="1" dirty="0">
                  <a:solidFill>
                    <a:schemeClr val="bg1"/>
                  </a:solidFill>
                  <a:latin typeface="Times New Roman" pitchFamily="18" charset="0"/>
                </a:rPr>
                <a:t>生物信息</a:t>
              </a:r>
            </a:p>
            <a:p>
              <a:pPr algn="ctr" eaLnBrk="1" hangingPunct="1"/>
              <a:r>
                <a:rPr lang="zh-CN" altLang="en-GB" sz="1800" b="1" dirty="0">
                  <a:solidFill>
                    <a:schemeClr val="bg1"/>
                  </a:solidFill>
                  <a:latin typeface="Times New Roman" pitchFamily="18" charset="0"/>
                </a:rPr>
                <a:t>科学研究</a:t>
              </a:r>
            </a:p>
            <a:p>
              <a:pPr algn="ctr" eaLnBrk="1" hangingPunct="1"/>
              <a:r>
                <a:rPr lang="zh-CN" altLang="en-GB" sz="1800" b="1" dirty="0">
                  <a:solidFill>
                    <a:schemeClr val="bg1"/>
                  </a:solidFill>
                  <a:latin typeface="Times New Roman" pitchFamily="18" charset="0"/>
                </a:rPr>
                <a:t>……</a:t>
              </a:r>
            </a:p>
          </p:txBody>
        </p:sp>
      </p:grpSp>
      <p:sp>
        <p:nvSpPr>
          <p:cNvPr id="39" name="Text Box 21"/>
          <p:cNvSpPr txBox="1">
            <a:spLocks noChangeArrowheads="1"/>
          </p:cNvSpPr>
          <p:nvPr/>
        </p:nvSpPr>
        <p:spPr bwMode="auto">
          <a:xfrm>
            <a:off x="13511137" y="2514600"/>
            <a:ext cx="10683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GB" sz="2000">
                <a:latin typeface="Times New Roman" pitchFamily="18" charset="0"/>
              </a:rPr>
              <a:t>相关行业</a:t>
            </a:r>
          </a:p>
        </p:txBody>
      </p:sp>
    </p:spTree>
    <p:extLst>
      <p:ext uri="{BB962C8B-B14F-4D97-AF65-F5344CB8AC3E}">
        <p14:creationId xmlns:p14="http://schemas.microsoft.com/office/powerpoint/2010/main" val="22490770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BI</a:t>
            </a:r>
            <a:r>
              <a:rPr lang="zh-CN" altLang="en-US" dirty="0" smtClean="0"/>
              <a:t>的应用分类</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19</a:t>
            </a:fld>
            <a:endParaRPr lang="zh-CN" altLang="en-US"/>
          </a:p>
        </p:txBody>
      </p:sp>
      <p:sp>
        <p:nvSpPr>
          <p:cNvPr id="9" name="内容占位符 1"/>
          <p:cNvSpPr>
            <a:spLocks noGrp="1"/>
          </p:cNvSpPr>
          <p:nvPr>
            <p:ph idx="1"/>
          </p:nvPr>
        </p:nvSpPr>
        <p:spPr/>
        <p:txBody>
          <a:bodyPr>
            <a:normAutofit fontScale="92500" lnSpcReduction="20000"/>
          </a:bodyPr>
          <a:lstStyle/>
          <a:p>
            <a:pPr marL="365760" indent="-256032" eaLnBrk="1" fontAlgn="auto" hangingPunct="1">
              <a:spcAft>
                <a:spcPts val="0"/>
              </a:spcAft>
              <a:buFont typeface="Wingdings 3"/>
              <a:buChar char=""/>
              <a:defRPr/>
            </a:pPr>
            <a:r>
              <a:rPr lang="zh-CN" altLang="en-US" dirty="0" smtClean="0">
                <a:solidFill>
                  <a:srgbClr val="C00000"/>
                </a:solidFill>
              </a:rPr>
              <a:t>信息类应用</a:t>
            </a:r>
            <a:r>
              <a:rPr lang="zh-CN" altLang="en-US" dirty="0" smtClean="0"/>
              <a:t>：由原始数据加工而来的数据查询、报表图表、多维分析、数据可视化等应用，这些应用的共同特点是将数据转换为决策者可接受的信息，展现给决策者。例如将保险公司的财务信息加工为标准的报表信息。</a:t>
            </a:r>
            <a:endParaRPr lang="en-US" altLang="zh-CN" dirty="0" smtClean="0"/>
          </a:p>
          <a:p>
            <a:pPr marL="365760" indent="-256032" eaLnBrk="1" fontAlgn="auto" hangingPunct="1">
              <a:spcAft>
                <a:spcPts val="0"/>
              </a:spcAft>
              <a:buFont typeface="Wingdings 3"/>
              <a:buChar char=""/>
              <a:defRPr/>
            </a:pPr>
            <a:r>
              <a:rPr lang="zh-CN" altLang="en-US" dirty="0" smtClean="0">
                <a:solidFill>
                  <a:srgbClr val="C00000"/>
                </a:solidFill>
              </a:rPr>
              <a:t>知识类应用</a:t>
            </a:r>
            <a:r>
              <a:rPr lang="zh-CN" altLang="en-US" dirty="0" smtClean="0"/>
              <a:t>：指通过数据挖掘技术和工具，将数据中隐含的关系发掘出来，利用计算机直接将数据加工为知识，展现给决策者。它会主动去数据中探查数据关联关系，发掘那些决策者人脑无法迅速发掘的隐含知识，并将其以可理解的形式呈现在决策者面前。</a:t>
            </a:r>
          </a:p>
        </p:txBody>
      </p:sp>
    </p:spTree>
    <p:extLst>
      <p:ext uri="{BB962C8B-B14F-4D97-AF65-F5344CB8AC3E}">
        <p14:creationId xmlns:p14="http://schemas.microsoft.com/office/powerpoint/2010/main" val="7765226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2</a:t>
            </a:fld>
            <a:endParaRPr lang="zh-CN" altLang="en-US"/>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896" y="2276872"/>
            <a:ext cx="1728192"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5227" y="3048257"/>
            <a:ext cx="980509" cy="980509"/>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93784" y="975742"/>
            <a:ext cx="1052736" cy="1052736"/>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66778" y="610124"/>
            <a:ext cx="1066428" cy="1066428"/>
          </a:xfrm>
          <a:prstGeom prst="rect">
            <a:avLst/>
          </a:prstGeom>
        </p:spPr>
      </p:pic>
      <p:pic>
        <p:nvPicPr>
          <p:cNvPr id="9" name="图片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81380" y="2720621"/>
            <a:ext cx="1095586" cy="1095586"/>
          </a:xfrm>
          <a:prstGeom prst="rect">
            <a:avLst/>
          </a:prstGeom>
        </p:spPr>
      </p:pic>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07704" y="4561902"/>
            <a:ext cx="1378992" cy="1378992"/>
          </a:xfrm>
          <a:prstGeom prst="rect">
            <a:avLst/>
          </a:prstGeom>
        </p:spPr>
      </p:pic>
      <p:pic>
        <p:nvPicPr>
          <p:cNvPr id="11" name="图片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41345" y="5063981"/>
            <a:ext cx="974539" cy="974539"/>
          </a:xfrm>
          <a:prstGeom prst="rect">
            <a:avLst/>
          </a:prstGeom>
        </p:spPr>
      </p:pic>
      <p:pic>
        <p:nvPicPr>
          <p:cNvPr id="12" name="图片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57505" y="980728"/>
            <a:ext cx="1047750" cy="1047750"/>
          </a:xfrm>
          <a:prstGeom prst="rect">
            <a:avLst/>
          </a:prstGeom>
        </p:spPr>
      </p:pic>
      <p:pic>
        <p:nvPicPr>
          <p:cNvPr id="13" name="图片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4544" y="4028766"/>
            <a:ext cx="1430711" cy="1955414"/>
          </a:xfrm>
          <a:prstGeom prst="rect">
            <a:avLst/>
          </a:prstGeom>
        </p:spPr>
      </p:pic>
    </p:spTree>
    <p:extLst>
      <p:ext uri="{BB962C8B-B14F-4D97-AF65-F5344CB8AC3E}">
        <p14:creationId xmlns:p14="http://schemas.microsoft.com/office/powerpoint/2010/main" val="38629351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BI</a:t>
            </a:r>
            <a:r>
              <a:rPr lang="zh-CN" altLang="en-US" dirty="0" smtClean="0"/>
              <a:t>的应用领域</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en-US" b="1" dirty="0" smtClean="0"/>
              <a:t>银行</a:t>
            </a:r>
            <a:r>
              <a:rPr lang="en-US" altLang="zh-CN" dirty="0" smtClean="0"/>
              <a:t/>
            </a:r>
            <a:br>
              <a:rPr lang="en-US" altLang="zh-CN" dirty="0" smtClean="0"/>
            </a:br>
            <a:r>
              <a:rPr lang="zh-CN" altLang="en-US" dirty="0" smtClean="0"/>
              <a:t>美国银行家协会</a:t>
            </a:r>
            <a:r>
              <a:rPr lang="en-US" altLang="zh-CN" dirty="0"/>
              <a:t>(ABA)</a:t>
            </a:r>
            <a:r>
              <a:rPr lang="zh-CN" altLang="en-US" dirty="0"/>
              <a:t>预测数据仓库和数据挖掘技术在美国商业银行的应用增长率是</a:t>
            </a:r>
            <a:r>
              <a:rPr lang="en-US" altLang="zh-CN" dirty="0"/>
              <a:t>14.9</a:t>
            </a:r>
            <a:r>
              <a:rPr lang="zh-CN" altLang="en-US" dirty="0"/>
              <a:t>％</a:t>
            </a:r>
            <a:r>
              <a:rPr lang="zh-CN" altLang="en-US" dirty="0" smtClean="0"/>
              <a:t>。</a:t>
            </a:r>
            <a:r>
              <a:rPr lang="en-US" altLang="zh-CN" dirty="0" smtClean="0"/>
              <a:t/>
            </a:r>
            <a:br>
              <a:rPr lang="en-US" altLang="zh-CN" dirty="0" smtClean="0"/>
            </a:br>
            <a:r>
              <a:rPr lang="zh-CN" altLang="en-US" dirty="0" smtClean="0"/>
              <a:t>分析</a:t>
            </a:r>
            <a:r>
              <a:rPr lang="zh-CN" altLang="en-US" dirty="0"/>
              <a:t>客户使用分销渠道的情况和分销渠道的容量 ；建立利润评测模型；客户关系优化；风险控制</a:t>
            </a:r>
            <a:r>
              <a:rPr lang="zh-CN" altLang="en-US" dirty="0" smtClean="0"/>
              <a:t>等</a:t>
            </a:r>
            <a:endParaRPr lang="en-US" altLang="zh-CN" dirty="0" smtClean="0"/>
          </a:p>
          <a:p>
            <a:r>
              <a:rPr lang="zh-CN" altLang="en-US" b="1" dirty="0" smtClean="0"/>
              <a:t>电子商务</a:t>
            </a:r>
            <a:r>
              <a:rPr lang="en-US" altLang="zh-CN" b="1" dirty="0" smtClean="0"/>
              <a:t/>
            </a:r>
            <a:br>
              <a:rPr lang="en-US" altLang="zh-CN" b="1" dirty="0" smtClean="0"/>
            </a:br>
            <a:r>
              <a:rPr lang="zh-CN" altLang="en-US" dirty="0" smtClean="0"/>
              <a:t>网上</a:t>
            </a:r>
            <a:r>
              <a:rPr lang="zh-CN" altLang="en-US" dirty="0"/>
              <a:t>商品推荐；个性化网页；自适应网站</a:t>
            </a:r>
            <a:r>
              <a:rPr lang="en-US" altLang="zh-CN" dirty="0"/>
              <a:t>…</a:t>
            </a:r>
          </a:p>
          <a:p>
            <a:r>
              <a:rPr lang="zh-CN" altLang="en-US" b="1" dirty="0"/>
              <a:t>生物制药、基因</a:t>
            </a:r>
            <a:r>
              <a:rPr lang="zh-CN" altLang="en-US" b="1" dirty="0" smtClean="0"/>
              <a:t>研究</a:t>
            </a:r>
            <a:r>
              <a:rPr lang="en-US" altLang="zh-CN" b="1" dirty="0" smtClean="0"/>
              <a:t/>
            </a:r>
            <a:br>
              <a:rPr lang="en-US" altLang="zh-CN" b="1" dirty="0" smtClean="0"/>
            </a:br>
            <a:r>
              <a:rPr lang="en-US" altLang="zh-CN" dirty="0" smtClean="0"/>
              <a:t>DNA</a:t>
            </a:r>
            <a:r>
              <a:rPr lang="zh-CN" altLang="en-US" dirty="0"/>
              <a:t>序列查询和匹配；识别基因序列的共发生性 </a:t>
            </a:r>
            <a:r>
              <a:rPr lang="en-US" altLang="zh-CN" dirty="0"/>
              <a:t>…</a:t>
            </a:r>
          </a:p>
          <a:p>
            <a:r>
              <a:rPr lang="zh-CN" altLang="en-US" b="1" dirty="0" smtClean="0"/>
              <a:t>电信</a:t>
            </a:r>
            <a:r>
              <a:rPr lang="en-US" altLang="zh-CN" b="1" dirty="0" smtClean="0"/>
              <a:t/>
            </a:r>
            <a:br>
              <a:rPr lang="en-US" altLang="zh-CN" b="1" dirty="0" smtClean="0"/>
            </a:br>
            <a:r>
              <a:rPr lang="zh-CN" altLang="en-US" dirty="0" smtClean="0"/>
              <a:t>欺诈</a:t>
            </a:r>
            <a:r>
              <a:rPr lang="zh-CN" altLang="en-US" dirty="0"/>
              <a:t>甄别；客户流失</a:t>
            </a:r>
            <a:r>
              <a:rPr lang="en-US" altLang="zh-CN" dirty="0" smtClean="0"/>
              <a:t>…</a:t>
            </a:r>
          </a:p>
          <a:p>
            <a:r>
              <a:rPr lang="zh-CN" altLang="en-US" b="1" dirty="0" smtClean="0"/>
              <a:t>保险</a:t>
            </a:r>
            <a:r>
              <a:rPr lang="zh-CN" altLang="en-US" b="1" dirty="0"/>
              <a:t>、零售</a:t>
            </a:r>
            <a:r>
              <a:rPr lang="en-US" altLang="zh-CN" dirty="0"/>
              <a:t>……</a:t>
            </a:r>
          </a:p>
          <a:p>
            <a:r>
              <a:rPr lang="zh-CN" altLang="en-US" b="1" dirty="0"/>
              <a:t>政府部门、教育机构、医疗机构和公用事业等</a:t>
            </a:r>
            <a:r>
              <a:rPr lang="zh-CN" altLang="en-US" dirty="0" smtClean="0"/>
              <a:t>。</a:t>
            </a:r>
            <a:endParaRPr lang="en-US" altLang="zh-CN" dirty="0" smtClean="0"/>
          </a:p>
          <a:p>
            <a:pPr marL="0" indent="0">
              <a:buNone/>
            </a:pPr>
            <a:r>
              <a:rPr lang="en-US" altLang="zh-CN" dirty="0" smtClean="0"/>
              <a:t>     </a:t>
            </a:r>
            <a:r>
              <a:rPr lang="zh-CN" altLang="en-US" i="1" dirty="0" smtClean="0"/>
              <a:t>利用</a:t>
            </a:r>
            <a:r>
              <a:rPr lang="zh-CN" altLang="en-US" i="1" dirty="0"/>
              <a:t>商务智能的企业现在已越来越多，遍及各行各业</a:t>
            </a:r>
            <a:r>
              <a:rPr lang="zh-CN" altLang="en-US" dirty="0"/>
              <a:t>。</a:t>
            </a:r>
          </a:p>
          <a:p>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20</a:t>
            </a:fld>
            <a:endParaRPr lang="zh-CN" altLang="en-US"/>
          </a:p>
        </p:txBody>
      </p:sp>
    </p:spTree>
    <p:extLst>
      <p:ext uri="{BB962C8B-B14F-4D97-AF65-F5344CB8AC3E}">
        <p14:creationId xmlns:p14="http://schemas.microsoft.com/office/powerpoint/2010/main" val="16790451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BI</a:t>
            </a:r>
            <a:r>
              <a:rPr lang="zh-CN" altLang="en-US" dirty="0" smtClean="0"/>
              <a:t>的层次结构</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21</a:t>
            </a:fld>
            <a:endParaRPr lang="zh-CN" altLang="en-US"/>
          </a:p>
        </p:txBody>
      </p:sp>
      <p:pic>
        <p:nvPicPr>
          <p:cNvPr id="17" name="Picture 4" descr="http://idminer.com.tw/userfiles/image/21-idashboards/education/education-002.jpg"/>
          <p:cNvPicPr>
            <a:picLocks noChangeAspect="1" noChangeArrowheads="1"/>
          </p:cNvPicPr>
          <p:nvPr/>
        </p:nvPicPr>
        <p:blipFill rotWithShape="1">
          <a:blip r:embed="rId6">
            <a:extLst>
              <a:ext uri="{28A0092B-C50C-407E-A947-70E740481C1C}">
                <a14:useLocalDpi xmlns:a14="http://schemas.microsoft.com/office/drawing/2010/main" val="0"/>
              </a:ext>
            </a:extLst>
          </a:blip>
          <a:srcRect l="14190" t="5361" r="13736" b="29762"/>
          <a:stretch/>
        </p:blipFill>
        <p:spPr bwMode="auto">
          <a:xfrm>
            <a:off x="4451597" y="2943169"/>
            <a:ext cx="3962401" cy="19439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1598" y="1984121"/>
            <a:ext cx="3962401" cy="191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9" name="图示 18"/>
          <p:cNvGraphicFramePr/>
          <p:nvPr>
            <p:extLst>
              <p:ext uri="{D42A27DB-BD31-4B8C-83A1-F6EECF244321}">
                <p14:modId xmlns:p14="http://schemas.microsoft.com/office/powerpoint/2010/main" val="1427105925"/>
              </p:ext>
            </p:extLst>
          </p:nvPr>
        </p:nvGraphicFramePr>
        <p:xfrm>
          <a:off x="323528" y="2348880"/>
          <a:ext cx="4176464" cy="26581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0" name="图示 19"/>
          <p:cNvGraphicFramePr/>
          <p:nvPr>
            <p:extLst>
              <p:ext uri="{D42A27DB-BD31-4B8C-83A1-F6EECF244321}">
                <p14:modId xmlns:p14="http://schemas.microsoft.com/office/powerpoint/2010/main" val="1821802816"/>
              </p:ext>
            </p:extLst>
          </p:nvPr>
        </p:nvGraphicFramePr>
        <p:xfrm>
          <a:off x="4584762" y="2402886"/>
          <a:ext cx="3696072" cy="23340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1" name="图示 20"/>
          <p:cNvGraphicFramePr/>
          <p:nvPr>
            <p:extLst>
              <p:ext uri="{D42A27DB-BD31-4B8C-83A1-F6EECF244321}">
                <p14:modId xmlns:p14="http://schemas.microsoft.com/office/powerpoint/2010/main" val="2373611525"/>
              </p:ext>
            </p:extLst>
          </p:nvPr>
        </p:nvGraphicFramePr>
        <p:xfrm>
          <a:off x="4067944" y="2811270"/>
          <a:ext cx="5184576" cy="3048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2" name="图示 21"/>
          <p:cNvGraphicFramePr/>
          <p:nvPr>
            <p:extLst>
              <p:ext uri="{D42A27DB-BD31-4B8C-83A1-F6EECF244321}">
                <p14:modId xmlns:p14="http://schemas.microsoft.com/office/powerpoint/2010/main" val="2419398259"/>
              </p:ext>
            </p:extLst>
          </p:nvPr>
        </p:nvGraphicFramePr>
        <p:xfrm>
          <a:off x="4572000" y="2834934"/>
          <a:ext cx="4187876" cy="243615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23" name="图示 22"/>
          <p:cNvGraphicFramePr/>
          <p:nvPr>
            <p:extLst>
              <p:ext uri="{D42A27DB-BD31-4B8C-83A1-F6EECF244321}">
                <p14:modId xmlns:p14="http://schemas.microsoft.com/office/powerpoint/2010/main" val="2481309000"/>
              </p:ext>
            </p:extLst>
          </p:nvPr>
        </p:nvGraphicFramePr>
        <p:xfrm>
          <a:off x="3156520" y="4478368"/>
          <a:ext cx="6096000" cy="1974968"/>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extLst>
      <p:ext uri="{BB962C8B-B14F-4D97-AF65-F5344CB8AC3E}">
        <p14:creationId xmlns:p14="http://schemas.microsoft.com/office/powerpoint/2010/main" val="22610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graphicEl>
                                              <a:dgm id="{8CE002B2-02DE-4378-8492-6C30AD30C4A7}"/>
                                            </p:graphicEl>
                                          </p:spTgt>
                                        </p:tgtEl>
                                        <p:attrNameLst>
                                          <p:attrName>style.visibility</p:attrName>
                                        </p:attrNameLst>
                                      </p:cBhvr>
                                      <p:to>
                                        <p:strVal val="visible"/>
                                      </p:to>
                                    </p:set>
                                    <p:animEffect transition="in" filter="fade">
                                      <p:cBhvr>
                                        <p:cTn id="7" dur="1000"/>
                                        <p:tgtEl>
                                          <p:spTgt spid="19">
                                            <p:graphicEl>
                                              <a:dgm id="{8CE002B2-02DE-4378-8492-6C30AD30C4A7}"/>
                                            </p:graphicEl>
                                          </p:spTgt>
                                        </p:tgtEl>
                                      </p:cBhvr>
                                    </p:animEffect>
                                    <p:anim calcmode="lin" valueType="num">
                                      <p:cBhvr>
                                        <p:cTn id="8" dur="1000" fill="hold"/>
                                        <p:tgtEl>
                                          <p:spTgt spid="19">
                                            <p:graphicEl>
                                              <a:dgm id="{8CE002B2-02DE-4378-8492-6C30AD30C4A7}"/>
                                            </p:graphicEl>
                                          </p:spTgt>
                                        </p:tgtEl>
                                        <p:attrNameLst>
                                          <p:attrName>ppt_x</p:attrName>
                                        </p:attrNameLst>
                                      </p:cBhvr>
                                      <p:tavLst>
                                        <p:tav tm="0">
                                          <p:val>
                                            <p:strVal val="#ppt_x"/>
                                          </p:val>
                                        </p:tav>
                                        <p:tav tm="100000">
                                          <p:val>
                                            <p:strVal val="#ppt_x"/>
                                          </p:val>
                                        </p:tav>
                                      </p:tavLst>
                                    </p:anim>
                                    <p:anim calcmode="lin" valueType="num">
                                      <p:cBhvr>
                                        <p:cTn id="9" dur="1000" fill="hold"/>
                                        <p:tgtEl>
                                          <p:spTgt spid="19">
                                            <p:graphicEl>
                                              <a:dgm id="{8CE002B2-02DE-4378-8492-6C30AD30C4A7}"/>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9">
                                            <p:graphicEl>
                                              <a:dgm id="{6B65828A-C629-4AFA-9350-2E5836EB4044}"/>
                                            </p:graphicEl>
                                          </p:spTgt>
                                        </p:tgtEl>
                                        <p:attrNameLst>
                                          <p:attrName>style.visibility</p:attrName>
                                        </p:attrNameLst>
                                      </p:cBhvr>
                                      <p:to>
                                        <p:strVal val="visible"/>
                                      </p:to>
                                    </p:set>
                                    <p:animEffect transition="in" filter="fade">
                                      <p:cBhvr>
                                        <p:cTn id="13" dur="1000"/>
                                        <p:tgtEl>
                                          <p:spTgt spid="19">
                                            <p:graphicEl>
                                              <a:dgm id="{6B65828A-C629-4AFA-9350-2E5836EB4044}"/>
                                            </p:graphicEl>
                                          </p:spTgt>
                                        </p:tgtEl>
                                      </p:cBhvr>
                                    </p:animEffect>
                                    <p:anim calcmode="lin" valueType="num">
                                      <p:cBhvr>
                                        <p:cTn id="14" dur="1000" fill="hold"/>
                                        <p:tgtEl>
                                          <p:spTgt spid="19">
                                            <p:graphicEl>
                                              <a:dgm id="{6B65828A-C629-4AFA-9350-2E5836EB4044}"/>
                                            </p:graphicEl>
                                          </p:spTgt>
                                        </p:tgtEl>
                                        <p:attrNameLst>
                                          <p:attrName>ppt_x</p:attrName>
                                        </p:attrNameLst>
                                      </p:cBhvr>
                                      <p:tavLst>
                                        <p:tav tm="0">
                                          <p:val>
                                            <p:strVal val="#ppt_x"/>
                                          </p:val>
                                        </p:tav>
                                        <p:tav tm="100000">
                                          <p:val>
                                            <p:strVal val="#ppt_x"/>
                                          </p:val>
                                        </p:tav>
                                      </p:tavLst>
                                    </p:anim>
                                    <p:anim calcmode="lin" valueType="num">
                                      <p:cBhvr>
                                        <p:cTn id="15" dur="1000" fill="hold"/>
                                        <p:tgtEl>
                                          <p:spTgt spid="19">
                                            <p:graphicEl>
                                              <a:dgm id="{6B65828A-C629-4AFA-9350-2E5836EB4044}"/>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lick.wav"/>
                                        </p:tgtEl>
                                      </p:cMediaNode>
                                    </p:audio>
                                  </p:sub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graphicEl>
                                              <a:dgm id="{D8E67284-5EB2-44BB-A2D6-56E260296555}"/>
                                            </p:graphicEl>
                                          </p:spTgt>
                                        </p:tgtEl>
                                        <p:attrNameLst>
                                          <p:attrName>style.visibility</p:attrName>
                                        </p:attrNameLst>
                                      </p:cBhvr>
                                      <p:to>
                                        <p:strVal val="visible"/>
                                      </p:to>
                                    </p:set>
                                    <p:animEffect transition="in" filter="fade">
                                      <p:cBhvr>
                                        <p:cTn id="19" dur="1000"/>
                                        <p:tgtEl>
                                          <p:spTgt spid="19">
                                            <p:graphicEl>
                                              <a:dgm id="{D8E67284-5EB2-44BB-A2D6-56E260296555}"/>
                                            </p:graphicEl>
                                          </p:spTgt>
                                        </p:tgtEl>
                                      </p:cBhvr>
                                    </p:animEffect>
                                    <p:anim calcmode="lin" valueType="num">
                                      <p:cBhvr>
                                        <p:cTn id="20" dur="1000" fill="hold"/>
                                        <p:tgtEl>
                                          <p:spTgt spid="19">
                                            <p:graphicEl>
                                              <a:dgm id="{D8E67284-5EB2-44BB-A2D6-56E260296555}"/>
                                            </p:graphicEl>
                                          </p:spTgt>
                                        </p:tgtEl>
                                        <p:attrNameLst>
                                          <p:attrName>ppt_x</p:attrName>
                                        </p:attrNameLst>
                                      </p:cBhvr>
                                      <p:tavLst>
                                        <p:tav tm="0">
                                          <p:val>
                                            <p:strVal val="#ppt_x"/>
                                          </p:val>
                                        </p:tav>
                                        <p:tav tm="100000">
                                          <p:val>
                                            <p:strVal val="#ppt_x"/>
                                          </p:val>
                                        </p:tav>
                                      </p:tavLst>
                                    </p:anim>
                                    <p:anim calcmode="lin" valueType="num">
                                      <p:cBhvr>
                                        <p:cTn id="21" dur="1000" fill="hold"/>
                                        <p:tgtEl>
                                          <p:spTgt spid="19">
                                            <p:graphicEl>
                                              <a:dgm id="{D8E67284-5EB2-44BB-A2D6-56E260296555}"/>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click.wav"/>
                                        </p:tgtEl>
                                      </p:cMediaNode>
                                    </p:audio>
                                  </p:sub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9">
                                            <p:graphicEl>
                                              <a:dgm id="{EBE888F4-B2C3-4999-ACCB-D02FA10CD40D}"/>
                                            </p:graphicEl>
                                          </p:spTgt>
                                        </p:tgtEl>
                                        <p:attrNameLst>
                                          <p:attrName>style.visibility</p:attrName>
                                        </p:attrNameLst>
                                      </p:cBhvr>
                                      <p:to>
                                        <p:strVal val="visible"/>
                                      </p:to>
                                    </p:set>
                                    <p:animEffect transition="in" filter="fade">
                                      <p:cBhvr>
                                        <p:cTn id="25" dur="1000"/>
                                        <p:tgtEl>
                                          <p:spTgt spid="19">
                                            <p:graphicEl>
                                              <a:dgm id="{EBE888F4-B2C3-4999-ACCB-D02FA10CD40D}"/>
                                            </p:graphicEl>
                                          </p:spTgt>
                                        </p:tgtEl>
                                      </p:cBhvr>
                                    </p:animEffect>
                                    <p:anim calcmode="lin" valueType="num">
                                      <p:cBhvr>
                                        <p:cTn id="26" dur="1000" fill="hold"/>
                                        <p:tgtEl>
                                          <p:spTgt spid="19">
                                            <p:graphicEl>
                                              <a:dgm id="{EBE888F4-B2C3-4999-ACCB-D02FA10CD40D}"/>
                                            </p:graphicEl>
                                          </p:spTgt>
                                        </p:tgtEl>
                                        <p:attrNameLst>
                                          <p:attrName>ppt_x</p:attrName>
                                        </p:attrNameLst>
                                      </p:cBhvr>
                                      <p:tavLst>
                                        <p:tav tm="0">
                                          <p:val>
                                            <p:strVal val="#ppt_x"/>
                                          </p:val>
                                        </p:tav>
                                        <p:tav tm="100000">
                                          <p:val>
                                            <p:strVal val="#ppt_x"/>
                                          </p:val>
                                        </p:tav>
                                      </p:tavLst>
                                    </p:anim>
                                    <p:anim calcmode="lin" valueType="num">
                                      <p:cBhvr>
                                        <p:cTn id="27" dur="1000" fill="hold"/>
                                        <p:tgtEl>
                                          <p:spTgt spid="19">
                                            <p:graphicEl>
                                              <a:dgm id="{EBE888F4-B2C3-4999-ACCB-D02FA10CD40D}"/>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click.wav"/>
                                        </p:tgtEl>
                                      </p:cMediaNode>
                                    </p:audio>
                                  </p:sub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9">
                                            <p:graphicEl>
                                              <a:dgm id="{326CD529-92F7-4FE6-9A64-271C8E8A43D4}"/>
                                            </p:graphicEl>
                                          </p:spTgt>
                                        </p:tgtEl>
                                        <p:attrNameLst>
                                          <p:attrName>style.visibility</p:attrName>
                                        </p:attrNameLst>
                                      </p:cBhvr>
                                      <p:to>
                                        <p:strVal val="visible"/>
                                      </p:to>
                                    </p:set>
                                    <p:animEffect transition="in" filter="fade">
                                      <p:cBhvr>
                                        <p:cTn id="31" dur="1000"/>
                                        <p:tgtEl>
                                          <p:spTgt spid="19">
                                            <p:graphicEl>
                                              <a:dgm id="{326CD529-92F7-4FE6-9A64-271C8E8A43D4}"/>
                                            </p:graphicEl>
                                          </p:spTgt>
                                        </p:tgtEl>
                                      </p:cBhvr>
                                    </p:animEffect>
                                    <p:anim calcmode="lin" valueType="num">
                                      <p:cBhvr>
                                        <p:cTn id="32" dur="1000" fill="hold"/>
                                        <p:tgtEl>
                                          <p:spTgt spid="19">
                                            <p:graphicEl>
                                              <a:dgm id="{326CD529-92F7-4FE6-9A64-271C8E8A43D4}"/>
                                            </p:graphicEl>
                                          </p:spTgt>
                                        </p:tgtEl>
                                        <p:attrNameLst>
                                          <p:attrName>ppt_x</p:attrName>
                                        </p:attrNameLst>
                                      </p:cBhvr>
                                      <p:tavLst>
                                        <p:tav tm="0">
                                          <p:val>
                                            <p:strVal val="#ppt_x"/>
                                          </p:val>
                                        </p:tav>
                                        <p:tav tm="100000">
                                          <p:val>
                                            <p:strVal val="#ppt_x"/>
                                          </p:val>
                                        </p:tav>
                                      </p:tavLst>
                                    </p:anim>
                                    <p:anim calcmode="lin" valueType="num">
                                      <p:cBhvr>
                                        <p:cTn id="33" dur="1000" fill="hold"/>
                                        <p:tgtEl>
                                          <p:spTgt spid="19">
                                            <p:graphicEl>
                                              <a:dgm id="{326CD529-92F7-4FE6-9A64-271C8E8A43D4}"/>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9">
                                            <p:graphicEl>
                                              <a:dgm id="{DA71151D-9322-42BF-9BD9-9E60F093FD93}"/>
                                            </p:graphicEl>
                                          </p:spTgt>
                                        </p:tgtEl>
                                        <p:attrNameLst>
                                          <p:attrName>style.visibility</p:attrName>
                                        </p:attrNameLst>
                                      </p:cBhvr>
                                      <p:to>
                                        <p:strVal val="visible"/>
                                      </p:to>
                                    </p:set>
                                    <p:animEffect transition="in" filter="fade">
                                      <p:cBhvr>
                                        <p:cTn id="37" dur="1000"/>
                                        <p:tgtEl>
                                          <p:spTgt spid="19">
                                            <p:graphicEl>
                                              <a:dgm id="{DA71151D-9322-42BF-9BD9-9E60F093FD93}"/>
                                            </p:graphicEl>
                                          </p:spTgt>
                                        </p:tgtEl>
                                      </p:cBhvr>
                                    </p:animEffect>
                                    <p:anim calcmode="lin" valueType="num">
                                      <p:cBhvr>
                                        <p:cTn id="38" dur="1000" fill="hold"/>
                                        <p:tgtEl>
                                          <p:spTgt spid="19">
                                            <p:graphicEl>
                                              <a:dgm id="{DA71151D-9322-42BF-9BD9-9E60F093FD93}"/>
                                            </p:graphicEl>
                                          </p:spTgt>
                                        </p:tgtEl>
                                        <p:attrNameLst>
                                          <p:attrName>ppt_x</p:attrName>
                                        </p:attrNameLst>
                                      </p:cBhvr>
                                      <p:tavLst>
                                        <p:tav tm="0">
                                          <p:val>
                                            <p:strVal val="#ppt_x"/>
                                          </p:val>
                                        </p:tav>
                                        <p:tav tm="100000">
                                          <p:val>
                                            <p:strVal val="#ppt_x"/>
                                          </p:val>
                                        </p:tav>
                                      </p:tavLst>
                                    </p:anim>
                                    <p:anim calcmode="lin" valueType="num">
                                      <p:cBhvr>
                                        <p:cTn id="39" dur="1000" fill="hold"/>
                                        <p:tgtEl>
                                          <p:spTgt spid="19">
                                            <p:graphicEl>
                                              <a:dgm id="{DA71151D-9322-42BF-9BD9-9E60F093FD93}"/>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click.wav"/>
                                        </p:tgtEl>
                                      </p:cMediaNode>
                                    </p:audio>
                                  </p:sub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9">
                                            <p:graphicEl>
                                              <a:dgm id="{D0BE1A99-CA74-48F8-9D15-152B32BB6FA5}"/>
                                            </p:graphicEl>
                                          </p:spTgt>
                                        </p:tgtEl>
                                        <p:attrNameLst>
                                          <p:attrName>style.visibility</p:attrName>
                                        </p:attrNameLst>
                                      </p:cBhvr>
                                      <p:to>
                                        <p:strVal val="visible"/>
                                      </p:to>
                                    </p:set>
                                    <p:animEffect transition="in" filter="fade">
                                      <p:cBhvr>
                                        <p:cTn id="43" dur="1000"/>
                                        <p:tgtEl>
                                          <p:spTgt spid="19">
                                            <p:graphicEl>
                                              <a:dgm id="{D0BE1A99-CA74-48F8-9D15-152B32BB6FA5}"/>
                                            </p:graphicEl>
                                          </p:spTgt>
                                        </p:tgtEl>
                                      </p:cBhvr>
                                    </p:animEffect>
                                    <p:anim calcmode="lin" valueType="num">
                                      <p:cBhvr>
                                        <p:cTn id="44" dur="1000" fill="hold"/>
                                        <p:tgtEl>
                                          <p:spTgt spid="19">
                                            <p:graphicEl>
                                              <a:dgm id="{D0BE1A99-CA74-48F8-9D15-152B32BB6FA5}"/>
                                            </p:graphicEl>
                                          </p:spTgt>
                                        </p:tgtEl>
                                        <p:attrNameLst>
                                          <p:attrName>ppt_x</p:attrName>
                                        </p:attrNameLst>
                                      </p:cBhvr>
                                      <p:tavLst>
                                        <p:tav tm="0">
                                          <p:val>
                                            <p:strVal val="#ppt_x"/>
                                          </p:val>
                                        </p:tav>
                                        <p:tav tm="100000">
                                          <p:val>
                                            <p:strVal val="#ppt_x"/>
                                          </p:val>
                                        </p:tav>
                                      </p:tavLst>
                                    </p:anim>
                                    <p:anim calcmode="lin" valueType="num">
                                      <p:cBhvr>
                                        <p:cTn id="45" dur="1000" fill="hold"/>
                                        <p:tgtEl>
                                          <p:spTgt spid="19">
                                            <p:graphicEl>
                                              <a:dgm id="{D0BE1A99-CA74-48F8-9D15-152B32BB6FA5}"/>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click.wav"/>
                                        </p:tgtEl>
                                      </p:cMediaNode>
                                    </p:audio>
                                  </p:sub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9">
                                            <p:graphicEl>
                                              <a:dgm id="{CD463EA0-9970-4FB1-B383-6E10792DA9F5}"/>
                                            </p:graphicEl>
                                          </p:spTgt>
                                        </p:tgtEl>
                                        <p:attrNameLst>
                                          <p:attrName>style.visibility</p:attrName>
                                        </p:attrNameLst>
                                      </p:cBhvr>
                                      <p:to>
                                        <p:strVal val="visible"/>
                                      </p:to>
                                    </p:set>
                                    <p:animEffect transition="in" filter="fade">
                                      <p:cBhvr>
                                        <p:cTn id="49" dur="1000"/>
                                        <p:tgtEl>
                                          <p:spTgt spid="19">
                                            <p:graphicEl>
                                              <a:dgm id="{CD463EA0-9970-4FB1-B383-6E10792DA9F5}"/>
                                            </p:graphicEl>
                                          </p:spTgt>
                                        </p:tgtEl>
                                      </p:cBhvr>
                                    </p:animEffect>
                                    <p:anim calcmode="lin" valueType="num">
                                      <p:cBhvr>
                                        <p:cTn id="50" dur="1000" fill="hold"/>
                                        <p:tgtEl>
                                          <p:spTgt spid="19">
                                            <p:graphicEl>
                                              <a:dgm id="{CD463EA0-9970-4FB1-B383-6E10792DA9F5}"/>
                                            </p:graphicEl>
                                          </p:spTgt>
                                        </p:tgtEl>
                                        <p:attrNameLst>
                                          <p:attrName>ppt_x</p:attrName>
                                        </p:attrNameLst>
                                      </p:cBhvr>
                                      <p:tavLst>
                                        <p:tav tm="0">
                                          <p:val>
                                            <p:strVal val="#ppt_x"/>
                                          </p:val>
                                        </p:tav>
                                        <p:tav tm="100000">
                                          <p:val>
                                            <p:strVal val="#ppt_x"/>
                                          </p:val>
                                        </p:tav>
                                      </p:tavLst>
                                    </p:anim>
                                    <p:anim calcmode="lin" valueType="num">
                                      <p:cBhvr>
                                        <p:cTn id="51" dur="1000" fill="hold"/>
                                        <p:tgtEl>
                                          <p:spTgt spid="19">
                                            <p:graphicEl>
                                              <a:dgm id="{CD463EA0-9970-4FB1-B383-6E10792DA9F5}"/>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click.wav"/>
                                        </p:tgtEl>
                                      </p:cMediaNode>
                                    </p:audio>
                                  </p:sub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9">
                                            <p:graphicEl>
                                              <a:dgm id="{84F170BC-E12C-443D-BA25-121D7D662FCA}"/>
                                            </p:graphicEl>
                                          </p:spTgt>
                                        </p:tgtEl>
                                        <p:attrNameLst>
                                          <p:attrName>style.visibility</p:attrName>
                                        </p:attrNameLst>
                                      </p:cBhvr>
                                      <p:to>
                                        <p:strVal val="visible"/>
                                      </p:to>
                                    </p:set>
                                    <p:animEffect transition="in" filter="fade">
                                      <p:cBhvr>
                                        <p:cTn id="55" dur="1000"/>
                                        <p:tgtEl>
                                          <p:spTgt spid="19">
                                            <p:graphicEl>
                                              <a:dgm id="{84F170BC-E12C-443D-BA25-121D7D662FCA}"/>
                                            </p:graphicEl>
                                          </p:spTgt>
                                        </p:tgtEl>
                                      </p:cBhvr>
                                    </p:animEffect>
                                    <p:anim calcmode="lin" valueType="num">
                                      <p:cBhvr>
                                        <p:cTn id="56" dur="1000" fill="hold"/>
                                        <p:tgtEl>
                                          <p:spTgt spid="19">
                                            <p:graphicEl>
                                              <a:dgm id="{84F170BC-E12C-443D-BA25-121D7D662FCA}"/>
                                            </p:graphicEl>
                                          </p:spTgt>
                                        </p:tgtEl>
                                        <p:attrNameLst>
                                          <p:attrName>ppt_x</p:attrName>
                                        </p:attrNameLst>
                                      </p:cBhvr>
                                      <p:tavLst>
                                        <p:tav tm="0">
                                          <p:val>
                                            <p:strVal val="#ppt_x"/>
                                          </p:val>
                                        </p:tav>
                                        <p:tav tm="100000">
                                          <p:val>
                                            <p:strVal val="#ppt_x"/>
                                          </p:val>
                                        </p:tav>
                                      </p:tavLst>
                                    </p:anim>
                                    <p:anim calcmode="lin" valueType="num">
                                      <p:cBhvr>
                                        <p:cTn id="57" dur="1000" fill="hold"/>
                                        <p:tgtEl>
                                          <p:spTgt spid="19">
                                            <p:graphicEl>
                                              <a:dgm id="{84F170BC-E12C-443D-BA25-121D7D662FCA}"/>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click.wav"/>
                                        </p:tgtEl>
                                      </p:cMediaNode>
                                    </p:audio>
                                  </p:sub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19">
                                            <p:graphicEl>
                                              <a:dgm id="{E1C41FA2-A8F3-4045-AF06-5305F5A39A01}"/>
                                            </p:graphicEl>
                                          </p:spTgt>
                                        </p:tgtEl>
                                        <p:attrNameLst>
                                          <p:attrName>style.visibility</p:attrName>
                                        </p:attrNameLst>
                                      </p:cBhvr>
                                      <p:to>
                                        <p:strVal val="visible"/>
                                      </p:to>
                                    </p:set>
                                    <p:animEffect transition="in" filter="fade">
                                      <p:cBhvr>
                                        <p:cTn id="61" dur="1000"/>
                                        <p:tgtEl>
                                          <p:spTgt spid="19">
                                            <p:graphicEl>
                                              <a:dgm id="{E1C41FA2-A8F3-4045-AF06-5305F5A39A01}"/>
                                            </p:graphicEl>
                                          </p:spTgt>
                                        </p:tgtEl>
                                      </p:cBhvr>
                                    </p:animEffect>
                                    <p:anim calcmode="lin" valueType="num">
                                      <p:cBhvr>
                                        <p:cTn id="62" dur="1000" fill="hold"/>
                                        <p:tgtEl>
                                          <p:spTgt spid="19">
                                            <p:graphicEl>
                                              <a:dgm id="{E1C41FA2-A8F3-4045-AF06-5305F5A39A01}"/>
                                            </p:graphicEl>
                                          </p:spTgt>
                                        </p:tgtEl>
                                        <p:attrNameLst>
                                          <p:attrName>ppt_x</p:attrName>
                                        </p:attrNameLst>
                                      </p:cBhvr>
                                      <p:tavLst>
                                        <p:tav tm="0">
                                          <p:val>
                                            <p:strVal val="#ppt_x"/>
                                          </p:val>
                                        </p:tav>
                                        <p:tav tm="100000">
                                          <p:val>
                                            <p:strVal val="#ppt_x"/>
                                          </p:val>
                                        </p:tav>
                                      </p:tavLst>
                                    </p:anim>
                                    <p:anim calcmode="lin" valueType="num">
                                      <p:cBhvr>
                                        <p:cTn id="63" dur="1000" fill="hold"/>
                                        <p:tgtEl>
                                          <p:spTgt spid="19">
                                            <p:graphicEl>
                                              <a:dgm id="{E1C41FA2-A8F3-4045-AF06-5305F5A39A01}"/>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2" name="click.wav"/>
                                        </p:tgtEl>
                                      </p:cMediaNode>
                                    </p:audio>
                                  </p:sub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19">
                                            <p:graphicEl>
                                              <a:dgm id="{5148713F-6589-45F4-9FBD-DB9CBB7B1D37}"/>
                                            </p:graphicEl>
                                          </p:spTgt>
                                        </p:tgtEl>
                                        <p:attrNameLst>
                                          <p:attrName>style.visibility</p:attrName>
                                        </p:attrNameLst>
                                      </p:cBhvr>
                                      <p:to>
                                        <p:strVal val="visible"/>
                                      </p:to>
                                    </p:set>
                                    <p:animEffect transition="in" filter="fade">
                                      <p:cBhvr>
                                        <p:cTn id="67" dur="1000"/>
                                        <p:tgtEl>
                                          <p:spTgt spid="19">
                                            <p:graphicEl>
                                              <a:dgm id="{5148713F-6589-45F4-9FBD-DB9CBB7B1D37}"/>
                                            </p:graphicEl>
                                          </p:spTgt>
                                        </p:tgtEl>
                                      </p:cBhvr>
                                    </p:animEffect>
                                    <p:anim calcmode="lin" valueType="num">
                                      <p:cBhvr>
                                        <p:cTn id="68" dur="1000" fill="hold"/>
                                        <p:tgtEl>
                                          <p:spTgt spid="19">
                                            <p:graphicEl>
                                              <a:dgm id="{5148713F-6589-45F4-9FBD-DB9CBB7B1D37}"/>
                                            </p:graphicEl>
                                          </p:spTgt>
                                        </p:tgtEl>
                                        <p:attrNameLst>
                                          <p:attrName>ppt_x</p:attrName>
                                        </p:attrNameLst>
                                      </p:cBhvr>
                                      <p:tavLst>
                                        <p:tav tm="0">
                                          <p:val>
                                            <p:strVal val="#ppt_x"/>
                                          </p:val>
                                        </p:tav>
                                        <p:tav tm="100000">
                                          <p:val>
                                            <p:strVal val="#ppt_x"/>
                                          </p:val>
                                        </p:tav>
                                      </p:tavLst>
                                    </p:anim>
                                    <p:anim calcmode="lin" valueType="num">
                                      <p:cBhvr>
                                        <p:cTn id="69" dur="1000" fill="hold"/>
                                        <p:tgtEl>
                                          <p:spTgt spid="19">
                                            <p:graphicEl>
                                              <a:dgm id="{5148713F-6589-45F4-9FBD-DB9CBB7B1D37}"/>
                                            </p:graphicEl>
                                          </p:spTgt>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65"/>
                                            </p:cond>
                                          </p:stCondLst>
                                          <p:endCondLst>
                                            <p:cond evt="onStopAudio" delay="0">
                                              <p:tgtEl>
                                                <p:sldTgt/>
                                              </p:tgtEl>
                                            </p:cond>
                                          </p:endCondLst>
                                        </p:cTn>
                                        <p:tgtEl>
                                          <p:sndTgt r:embed="rId2" name="click.wav"/>
                                        </p:tgtEl>
                                      </p:cMediaNode>
                                    </p:audio>
                                  </p:subTnLst>
                                </p:cTn>
                              </p:par>
                            </p:childTnLst>
                          </p:cTn>
                        </p:par>
                      </p:childTnLst>
                    </p:cTn>
                  </p:par>
                  <p:par>
                    <p:cTn id="70" fill="hold">
                      <p:stCondLst>
                        <p:cond delay="indefinite"/>
                      </p:stCondLst>
                      <p:childTnLst>
                        <p:par>
                          <p:cTn id="71" fill="hold">
                            <p:stCondLst>
                              <p:cond delay="0"/>
                            </p:stCondLst>
                            <p:childTnLst>
                              <p:par>
                                <p:cTn id="72" presetID="23" presetClass="emph" presetSubtype="0" fill="hold" grpId="1" nodeType="clickEffect">
                                  <p:stCondLst>
                                    <p:cond delay="0"/>
                                  </p:stCondLst>
                                  <p:childTnLst>
                                    <p:animClr clrSpc="hsl" dir="cw">
                                      <p:cBhvr override="childStyle">
                                        <p:cTn id="73" dur="500" fill="hold"/>
                                        <p:tgtEl>
                                          <p:spTgt spid="19">
                                            <p:graphicEl>
                                              <a:dgm id="{8CE002B2-02DE-4378-8492-6C30AD30C4A7}"/>
                                            </p:graphicEl>
                                          </p:spTgt>
                                        </p:tgtEl>
                                        <p:attrNameLst>
                                          <p:attrName>style.color</p:attrName>
                                        </p:attrNameLst>
                                      </p:cBhvr>
                                      <p:by>
                                        <p:hsl h="10842353" s="0" l="0"/>
                                      </p:by>
                                    </p:animClr>
                                    <p:animClr clrSpc="hsl" dir="cw">
                                      <p:cBhvr>
                                        <p:cTn id="74" dur="500" fill="hold"/>
                                        <p:tgtEl>
                                          <p:spTgt spid="19">
                                            <p:graphicEl>
                                              <a:dgm id="{8CE002B2-02DE-4378-8492-6C30AD30C4A7}"/>
                                            </p:graphicEl>
                                          </p:spTgt>
                                        </p:tgtEl>
                                        <p:attrNameLst>
                                          <p:attrName>fillcolor</p:attrName>
                                        </p:attrNameLst>
                                      </p:cBhvr>
                                      <p:by>
                                        <p:hsl h="10842353" s="0" l="0"/>
                                      </p:by>
                                    </p:animClr>
                                    <p:animClr clrSpc="hsl" dir="cw">
                                      <p:cBhvr>
                                        <p:cTn id="75" dur="500" fill="hold"/>
                                        <p:tgtEl>
                                          <p:spTgt spid="19">
                                            <p:graphicEl>
                                              <a:dgm id="{8CE002B2-02DE-4378-8492-6C30AD30C4A7}"/>
                                            </p:graphicEl>
                                          </p:spTgt>
                                        </p:tgtEl>
                                        <p:attrNameLst>
                                          <p:attrName>stroke.color</p:attrName>
                                        </p:attrNameLst>
                                      </p:cBhvr>
                                      <p:by>
                                        <p:hsl h="10842353" s="0" l="0"/>
                                      </p:by>
                                    </p:animClr>
                                    <p:set>
                                      <p:cBhvr>
                                        <p:cTn id="76" dur="500" fill="hold"/>
                                        <p:tgtEl>
                                          <p:spTgt spid="19">
                                            <p:graphicEl>
                                              <a:dgm id="{8CE002B2-02DE-4378-8492-6C30AD30C4A7}"/>
                                            </p:graphicEl>
                                          </p:spTgt>
                                        </p:tgtEl>
                                        <p:attrNameLst>
                                          <p:attrName>fill.type</p:attrName>
                                        </p:attrNameLst>
                                      </p:cBhvr>
                                      <p:to>
                                        <p:strVal val="solid"/>
                                      </p:to>
                                    </p:set>
                                  </p:childTnLst>
                                  <p:subTnLst>
                                    <p:audio>
                                      <p:cMediaNode>
                                        <p:cTn display="0" masterRel="sameClick">
                                          <p:stCondLst>
                                            <p:cond evt="begin" delay="0">
                                              <p:tn val="72"/>
                                            </p:cond>
                                          </p:stCondLst>
                                          <p:endCondLst>
                                            <p:cond evt="onStopAudio" delay="0">
                                              <p:tgtEl>
                                                <p:sldTgt/>
                                              </p:tgtEl>
                                            </p:cond>
                                          </p:endCondLst>
                                        </p:cTn>
                                        <p:tgtEl>
                                          <p:sndTgt r:embed="rId2" name="click.wav"/>
                                        </p:tgtEl>
                                      </p:cMediaNode>
                                    </p:audio>
                                  </p:subTnLst>
                                </p:cTn>
                              </p:par>
                              <p:par>
                                <p:cTn id="77" presetID="23" presetClass="emph" presetSubtype="0" fill="hold" grpId="1" nodeType="withEffect">
                                  <p:stCondLst>
                                    <p:cond delay="0"/>
                                  </p:stCondLst>
                                  <p:childTnLst>
                                    <p:animClr clrSpc="hsl" dir="cw">
                                      <p:cBhvr override="childStyle">
                                        <p:cTn id="78" dur="500" fill="hold"/>
                                        <p:tgtEl>
                                          <p:spTgt spid="19">
                                            <p:graphicEl>
                                              <a:dgm id="{6B65828A-C629-4AFA-9350-2E5836EB4044}"/>
                                            </p:graphicEl>
                                          </p:spTgt>
                                        </p:tgtEl>
                                        <p:attrNameLst>
                                          <p:attrName>style.color</p:attrName>
                                        </p:attrNameLst>
                                      </p:cBhvr>
                                      <p:by>
                                        <p:hsl h="10842353" s="0" l="0"/>
                                      </p:by>
                                    </p:animClr>
                                    <p:animClr clrSpc="hsl" dir="cw">
                                      <p:cBhvr>
                                        <p:cTn id="79" dur="500" fill="hold"/>
                                        <p:tgtEl>
                                          <p:spTgt spid="19">
                                            <p:graphicEl>
                                              <a:dgm id="{6B65828A-C629-4AFA-9350-2E5836EB4044}"/>
                                            </p:graphicEl>
                                          </p:spTgt>
                                        </p:tgtEl>
                                        <p:attrNameLst>
                                          <p:attrName>fillcolor</p:attrName>
                                        </p:attrNameLst>
                                      </p:cBhvr>
                                      <p:by>
                                        <p:hsl h="10842353" s="0" l="0"/>
                                      </p:by>
                                    </p:animClr>
                                    <p:animClr clrSpc="hsl" dir="cw">
                                      <p:cBhvr>
                                        <p:cTn id="80" dur="500" fill="hold"/>
                                        <p:tgtEl>
                                          <p:spTgt spid="19">
                                            <p:graphicEl>
                                              <a:dgm id="{6B65828A-C629-4AFA-9350-2E5836EB4044}"/>
                                            </p:graphicEl>
                                          </p:spTgt>
                                        </p:tgtEl>
                                        <p:attrNameLst>
                                          <p:attrName>stroke.color</p:attrName>
                                        </p:attrNameLst>
                                      </p:cBhvr>
                                      <p:by>
                                        <p:hsl h="10842353" s="0" l="0"/>
                                      </p:by>
                                    </p:animClr>
                                    <p:set>
                                      <p:cBhvr>
                                        <p:cTn id="81" dur="500" fill="hold"/>
                                        <p:tgtEl>
                                          <p:spTgt spid="19">
                                            <p:graphicEl>
                                              <a:dgm id="{6B65828A-C629-4AFA-9350-2E5836EB4044}"/>
                                            </p:graphicEl>
                                          </p:spTgt>
                                        </p:tgtEl>
                                        <p:attrNameLst>
                                          <p:attrName>fill.type</p:attrName>
                                        </p:attrNameLst>
                                      </p:cBhvr>
                                      <p:to>
                                        <p:strVal val="solid"/>
                                      </p:to>
                                    </p:set>
                                  </p:childTnLst>
                                  <p:subTnLst>
                                    <p:audio>
                                      <p:cMediaNode>
                                        <p:cTn display="0" masterRel="sameClick">
                                          <p:stCondLst>
                                            <p:cond evt="begin" delay="0">
                                              <p:tn val="77"/>
                                            </p:cond>
                                          </p:stCondLst>
                                          <p:endCondLst>
                                            <p:cond evt="onStopAudio" delay="0">
                                              <p:tgtEl>
                                                <p:sldTgt/>
                                              </p:tgtEl>
                                            </p:cond>
                                          </p:endCondLst>
                                        </p:cTn>
                                        <p:tgtEl>
                                          <p:sndTgt r:embed="rId2" name="click.wav"/>
                                        </p:tgtEl>
                                      </p:cMediaNode>
                                    </p:audio>
                                  </p:subTnLst>
                                </p:cTn>
                              </p:par>
                              <p:par>
                                <p:cTn id="82" presetID="23" presetClass="emph" presetSubtype="0" fill="hold" grpId="1" nodeType="withEffect">
                                  <p:stCondLst>
                                    <p:cond delay="0"/>
                                  </p:stCondLst>
                                  <p:childTnLst>
                                    <p:animClr clrSpc="hsl" dir="cw">
                                      <p:cBhvr override="childStyle">
                                        <p:cTn id="83" dur="500" fill="hold"/>
                                        <p:tgtEl>
                                          <p:spTgt spid="19">
                                            <p:graphicEl>
                                              <a:dgm id="{D8E67284-5EB2-44BB-A2D6-56E260296555}"/>
                                            </p:graphicEl>
                                          </p:spTgt>
                                        </p:tgtEl>
                                        <p:attrNameLst>
                                          <p:attrName>style.color</p:attrName>
                                        </p:attrNameLst>
                                      </p:cBhvr>
                                      <p:by>
                                        <p:hsl h="10842353" s="0" l="0"/>
                                      </p:by>
                                    </p:animClr>
                                    <p:animClr clrSpc="hsl" dir="cw">
                                      <p:cBhvr>
                                        <p:cTn id="84" dur="500" fill="hold"/>
                                        <p:tgtEl>
                                          <p:spTgt spid="19">
                                            <p:graphicEl>
                                              <a:dgm id="{D8E67284-5EB2-44BB-A2D6-56E260296555}"/>
                                            </p:graphicEl>
                                          </p:spTgt>
                                        </p:tgtEl>
                                        <p:attrNameLst>
                                          <p:attrName>fillcolor</p:attrName>
                                        </p:attrNameLst>
                                      </p:cBhvr>
                                      <p:by>
                                        <p:hsl h="10842353" s="0" l="0"/>
                                      </p:by>
                                    </p:animClr>
                                    <p:animClr clrSpc="hsl" dir="cw">
                                      <p:cBhvr>
                                        <p:cTn id="85" dur="500" fill="hold"/>
                                        <p:tgtEl>
                                          <p:spTgt spid="19">
                                            <p:graphicEl>
                                              <a:dgm id="{D8E67284-5EB2-44BB-A2D6-56E260296555}"/>
                                            </p:graphicEl>
                                          </p:spTgt>
                                        </p:tgtEl>
                                        <p:attrNameLst>
                                          <p:attrName>stroke.color</p:attrName>
                                        </p:attrNameLst>
                                      </p:cBhvr>
                                      <p:by>
                                        <p:hsl h="10842353" s="0" l="0"/>
                                      </p:by>
                                    </p:animClr>
                                    <p:set>
                                      <p:cBhvr>
                                        <p:cTn id="86" dur="500" fill="hold"/>
                                        <p:tgtEl>
                                          <p:spTgt spid="19">
                                            <p:graphicEl>
                                              <a:dgm id="{D8E67284-5EB2-44BB-A2D6-56E260296555}"/>
                                            </p:graphicEl>
                                          </p:spTgt>
                                        </p:tgtEl>
                                        <p:attrNameLst>
                                          <p:attrName>fill.type</p:attrName>
                                        </p:attrNameLst>
                                      </p:cBhvr>
                                      <p:to>
                                        <p:strVal val="solid"/>
                                      </p:to>
                                    </p:set>
                                  </p:childTnLst>
                                  <p:subTnLst>
                                    <p:audio>
                                      <p:cMediaNode>
                                        <p:cTn display="0" masterRel="sameClick">
                                          <p:stCondLst>
                                            <p:cond evt="begin" delay="0">
                                              <p:tn val="82"/>
                                            </p:cond>
                                          </p:stCondLst>
                                          <p:endCondLst>
                                            <p:cond evt="onStopAudio" delay="0">
                                              <p:tgtEl>
                                                <p:sldTgt/>
                                              </p:tgtEl>
                                            </p:cond>
                                          </p:endCondLst>
                                        </p:cTn>
                                        <p:tgtEl>
                                          <p:sndTgt r:embed="rId2" name="click.wav"/>
                                        </p:tgtEl>
                                      </p:cMediaNode>
                                    </p:audio>
                                  </p:subTnLst>
                                </p:cTn>
                              </p:par>
                              <p:par>
                                <p:cTn id="87" presetID="23" presetClass="emph" presetSubtype="0" fill="hold" grpId="1" nodeType="withEffect">
                                  <p:stCondLst>
                                    <p:cond delay="0"/>
                                  </p:stCondLst>
                                  <p:childTnLst>
                                    <p:animClr clrSpc="hsl" dir="cw">
                                      <p:cBhvr override="childStyle">
                                        <p:cTn id="88" dur="500" fill="hold"/>
                                        <p:tgtEl>
                                          <p:spTgt spid="19">
                                            <p:graphicEl>
                                              <a:dgm id="{EBE888F4-B2C3-4999-ACCB-D02FA10CD40D}"/>
                                            </p:graphicEl>
                                          </p:spTgt>
                                        </p:tgtEl>
                                        <p:attrNameLst>
                                          <p:attrName>style.color</p:attrName>
                                        </p:attrNameLst>
                                      </p:cBhvr>
                                      <p:by>
                                        <p:hsl h="10842353" s="0" l="0"/>
                                      </p:by>
                                    </p:animClr>
                                    <p:animClr clrSpc="hsl" dir="cw">
                                      <p:cBhvr>
                                        <p:cTn id="89" dur="500" fill="hold"/>
                                        <p:tgtEl>
                                          <p:spTgt spid="19">
                                            <p:graphicEl>
                                              <a:dgm id="{EBE888F4-B2C3-4999-ACCB-D02FA10CD40D}"/>
                                            </p:graphicEl>
                                          </p:spTgt>
                                        </p:tgtEl>
                                        <p:attrNameLst>
                                          <p:attrName>fillcolor</p:attrName>
                                        </p:attrNameLst>
                                      </p:cBhvr>
                                      <p:by>
                                        <p:hsl h="10842353" s="0" l="0"/>
                                      </p:by>
                                    </p:animClr>
                                    <p:animClr clrSpc="hsl" dir="cw">
                                      <p:cBhvr>
                                        <p:cTn id="90" dur="500" fill="hold"/>
                                        <p:tgtEl>
                                          <p:spTgt spid="19">
                                            <p:graphicEl>
                                              <a:dgm id="{EBE888F4-B2C3-4999-ACCB-D02FA10CD40D}"/>
                                            </p:graphicEl>
                                          </p:spTgt>
                                        </p:tgtEl>
                                        <p:attrNameLst>
                                          <p:attrName>stroke.color</p:attrName>
                                        </p:attrNameLst>
                                      </p:cBhvr>
                                      <p:by>
                                        <p:hsl h="10842353" s="0" l="0"/>
                                      </p:by>
                                    </p:animClr>
                                    <p:set>
                                      <p:cBhvr>
                                        <p:cTn id="91" dur="500" fill="hold"/>
                                        <p:tgtEl>
                                          <p:spTgt spid="19">
                                            <p:graphicEl>
                                              <a:dgm id="{EBE888F4-B2C3-4999-ACCB-D02FA10CD40D}"/>
                                            </p:graphicEl>
                                          </p:spTgt>
                                        </p:tgtEl>
                                        <p:attrNameLst>
                                          <p:attrName>fill.type</p:attrName>
                                        </p:attrNameLst>
                                      </p:cBhvr>
                                      <p:to>
                                        <p:strVal val="solid"/>
                                      </p:to>
                                    </p:set>
                                  </p:childTnLst>
                                  <p:subTnLst>
                                    <p:audio>
                                      <p:cMediaNode>
                                        <p:cTn display="0" masterRel="sameClick">
                                          <p:stCondLst>
                                            <p:cond evt="begin" delay="0">
                                              <p:tn val="87"/>
                                            </p:cond>
                                          </p:stCondLst>
                                          <p:endCondLst>
                                            <p:cond evt="onStopAudio" delay="0">
                                              <p:tgtEl>
                                                <p:sldTgt/>
                                              </p:tgtEl>
                                            </p:cond>
                                          </p:endCondLst>
                                        </p:cTn>
                                        <p:tgtEl>
                                          <p:sndTgt r:embed="rId2" name="click.wav"/>
                                        </p:tgtEl>
                                      </p:cMediaNode>
                                    </p:audio>
                                  </p:subTnLst>
                                </p:cTn>
                              </p:par>
                              <p:par>
                                <p:cTn id="92" presetID="23" presetClass="emph" presetSubtype="0" fill="hold" grpId="1" nodeType="withEffect">
                                  <p:stCondLst>
                                    <p:cond delay="0"/>
                                  </p:stCondLst>
                                  <p:childTnLst>
                                    <p:animClr clrSpc="hsl" dir="cw">
                                      <p:cBhvr override="childStyle">
                                        <p:cTn id="93" dur="500" fill="hold"/>
                                        <p:tgtEl>
                                          <p:spTgt spid="19">
                                            <p:graphicEl>
                                              <a:dgm id="{326CD529-92F7-4FE6-9A64-271C8E8A43D4}"/>
                                            </p:graphicEl>
                                          </p:spTgt>
                                        </p:tgtEl>
                                        <p:attrNameLst>
                                          <p:attrName>style.color</p:attrName>
                                        </p:attrNameLst>
                                      </p:cBhvr>
                                      <p:by>
                                        <p:hsl h="10842353" s="0" l="0"/>
                                      </p:by>
                                    </p:animClr>
                                    <p:animClr clrSpc="hsl" dir="cw">
                                      <p:cBhvr>
                                        <p:cTn id="94" dur="500" fill="hold"/>
                                        <p:tgtEl>
                                          <p:spTgt spid="19">
                                            <p:graphicEl>
                                              <a:dgm id="{326CD529-92F7-4FE6-9A64-271C8E8A43D4}"/>
                                            </p:graphicEl>
                                          </p:spTgt>
                                        </p:tgtEl>
                                        <p:attrNameLst>
                                          <p:attrName>fillcolor</p:attrName>
                                        </p:attrNameLst>
                                      </p:cBhvr>
                                      <p:by>
                                        <p:hsl h="10842353" s="0" l="0"/>
                                      </p:by>
                                    </p:animClr>
                                    <p:animClr clrSpc="hsl" dir="cw">
                                      <p:cBhvr>
                                        <p:cTn id="95" dur="500" fill="hold"/>
                                        <p:tgtEl>
                                          <p:spTgt spid="19">
                                            <p:graphicEl>
                                              <a:dgm id="{326CD529-92F7-4FE6-9A64-271C8E8A43D4}"/>
                                            </p:graphicEl>
                                          </p:spTgt>
                                        </p:tgtEl>
                                        <p:attrNameLst>
                                          <p:attrName>stroke.color</p:attrName>
                                        </p:attrNameLst>
                                      </p:cBhvr>
                                      <p:by>
                                        <p:hsl h="10842353" s="0" l="0"/>
                                      </p:by>
                                    </p:animClr>
                                    <p:set>
                                      <p:cBhvr>
                                        <p:cTn id="96" dur="500" fill="hold"/>
                                        <p:tgtEl>
                                          <p:spTgt spid="19">
                                            <p:graphicEl>
                                              <a:dgm id="{326CD529-92F7-4FE6-9A64-271C8E8A43D4}"/>
                                            </p:graphicEl>
                                          </p:spTgt>
                                        </p:tgtEl>
                                        <p:attrNameLst>
                                          <p:attrName>fill.type</p:attrName>
                                        </p:attrNameLst>
                                      </p:cBhvr>
                                      <p:to>
                                        <p:strVal val="solid"/>
                                      </p:to>
                                    </p:set>
                                  </p:childTnLst>
                                  <p:subTnLst>
                                    <p:audio>
                                      <p:cMediaNode>
                                        <p:cTn display="0" masterRel="sameClick">
                                          <p:stCondLst>
                                            <p:cond evt="begin" delay="0">
                                              <p:tn val="92"/>
                                            </p:cond>
                                          </p:stCondLst>
                                          <p:endCondLst>
                                            <p:cond evt="onStopAudio" delay="0">
                                              <p:tgtEl>
                                                <p:sldTgt/>
                                              </p:tgtEl>
                                            </p:cond>
                                          </p:endCondLst>
                                        </p:cTn>
                                        <p:tgtEl>
                                          <p:sndTgt r:embed="rId2" name="click.wav"/>
                                        </p:tgtEl>
                                      </p:cMediaNode>
                                    </p:audio>
                                  </p:subTnLst>
                                </p:cTn>
                              </p:par>
                              <p:par>
                                <p:cTn id="97" presetID="23" presetClass="emph" presetSubtype="0" fill="hold" grpId="1" nodeType="withEffect">
                                  <p:stCondLst>
                                    <p:cond delay="0"/>
                                  </p:stCondLst>
                                  <p:childTnLst>
                                    <p:animClr clrSpc="hsl" dir="cw">
                                      <p:cBhvr override="childStyle">
                                        <p:cTn id="98" dur="500" fill="hold"/>
                                        <p:tgtEl>
                                          <p:spTgt spid="19">
                                            <p:graphicEl>
                                              <a:dgm id="{DA71151D-9322-42BF-9BD9-9E60F093FD93}"/>
                                            </p:graphicEl>
                                          </p:spTgt>
                                        </p:tgtEl>
                                        <p:attrNameLst>
                                          <p:attrName>style.color</p:attrName>
                                        </p:attrNameLst>
                                      </p:cBhvr>
                                      <p:by>
                                        <p:hsl h="10842353" s="0" l="0"/>
                                      </p:by>
                                    </p:animClr>
                                    <p:animClr clrSpc="hsl" dir="cw">
                                      <p:cBhvr>
                                        <p:cTn id="99" dur="500" fill="hold"/>
                                        <p:tgtEl>
                                          <p:spTgt spid="19">
                                            <p:graphicEl>
                                              <a:dgm id="{DA71151D-9322-42BF-9BD9-9E60F093FD93}"/>
                                            </p:graphicEl>
                                          </p:spTgt>
                                        </p:tgtEl>
                                        <p:attrNameLst>
                                          <p:attrName>fillcolor</p:attrName>
                                        </p:attrNameLst>
                                      </p:cBhvr>
                                      <p:by>
                                        <p:hsl h="10842353" s="0" l="0"/>
                                      </p:by>
                                    </p:animClr>
                                    <p:animClr clrSpc="hsl" dir="cw">
                                      <p:cBhvr>
                                        <p:cTn id="100" dur="500" fill="hold"/>
                                        <p:tgtEl>
                                          <p:spTgt spid="19">
                                            <p:graphicEl>
                                              <a:dgm id="{DA71151D-9322-42BF-9BD9-9E60F093FD93}"/>
                                            </p:graphicEl>
                                          </p:spTgt>
                                        </p:tgtEl>
                                        <p:attrNameLst>
                                          <p:attrName>stroke.color</p:attrName>
                                        </p:attrNameLst>
                                      </p:cBhvr>
                                      <p:by>
                                        <p:hsl h="10842353" s="0" l="0"/>
                                      </p:by>
                                    </p:animClr>
                                    <p:set>
                                      <p:cBhvr>
                                        <p:cTn id="101" dur="500" fill="hold"/>
                                        <p:tgtEl>
                                          <p:spTgt spid="19">
                                            <p:graphicEl>
                                              <a:dgm id="{DA71151D-9322-42BF-9BD9-9E60F093FD93}"/>
                                            </p:graphicEl>
                                          </p:spTgt>
                                        </p:tgtEl>
                                        <p:attrNameLst>
                                          <p:attrName>fill.type</p:attrName>
                                        </p:attrNameLst>
                                      </p:cBhvr>
                                      <p:to>
                                        <p:strVal val="solid"/>
                                      </p:to>
                                    </p:set>
                                  </p:childTnLst>
                                  <p:subTnLst>
                                    <p:audio>
                                      <p:cMediaNode>
                                        <p:cTn display="0" masterRel="sameClick">
                                          <p:stCondLst>
                                            <p:cond evt="begin" delay="0">
                                              <p:tn val="97"/>
                                            </p:cond>
                                          </p:stCondLst>
                                          <p:endCondLst>
                                            <p:cond evt="onStopAudio" delay="0">
                                              <p:tgtEl>
                                                <p:sldTgt/>
                                              </p:tgtEl>
                                            </p:cond>
                                          </p:endCondLst>
                                        </p:cTn>
                                        <p:tgtEl>
                                          <p:sndTgt r:embed="rId2" name="click.wav"/>
                                        </p:tgtEl>
                                      </p:cMediaNode>
                                    </p:audio>
                                  </p:subTnLst>
                                </p:cTn>
                              </p:par>
                              <p:par>
                                <p:cTn id="102" presetID="23" presetClass="emph" presetSubtype="0" fill="hold" grpId="1" nodeType="withEffect">
                                  <p:stCondLst>
                                    <p:cond delay="0"/>
                                  </p:stCondLst>
                                  <p:childTnLst>
                                    <p:animClr clrSpc="hsl" dir="cw">
                                      <p:cBhvr override="childStyle">
                                        <p:cTn id="103" dur="500" fill="hold"/>
                                        <p:tgtEl>
                                          <p:spTgt spid="19">
                                            <p:graphicEl>
                                              <a:dgm id="{D0BE1A99-CA74-48F8-9D15-152B32BB6FA5}"/>
                                            </p:graphicEl>
                                          </p:spTgt>
                                        </p:tgtEl>
                                        <p:attrNameLst>
                                          <p:attrName>style.color</p:attrName>
                                        </p:attrNameLst>
                                      </p:cBhvr>
                                      <p:by>
                                        <p:hsl h="10842353" s="0" l="0"/>
                                      </p:by>
                                    </p:animClr>
                                    <p:animClr clrSpc="hsl" dir="cw">
                                      <p:cBhvr>
                                        <p:cTn id="104" dur="500" fill="hold"/>
                                        <p:tgtEl>
                                          <p:spTgt spid="19">
                                            <p:graphicEl>
                                              <a:dgm id="{D0BE1A99-CA74-48F8-9D15-152B32BB6FA5}"/>
                                            </p:graphicEl>
                                          </p:spTgt>
                                        </p:tgtEl>
                                        <p:attrNameLst>
                                          <p:attrName>fillcolor</p:attrName>
                                        </p:attrNameLst>
                                      </p:cBhvr>
                                      <p:by>
                                        <p:hsl h="10842353" s="0" l="0"/>
                                      </p:by>
                                    </p:animClr>
                                    <p:animClr clrSpc="hsl" dir="cw">
                                      <p:cBhvr>
                                        <p:cTn id="105" dur="500" fill="hold"/>
                                        <p:tgtEl>
                                          <p:spTgt spid="19">
                                            <p:graphicEl>
                                              <a:dgm id="{D0BE1A99-CA74-48F8-9D15-152B32BB6FA5}"/>
                                            </p:graphicEl>
                                          </p:spTgt>
                                        </p:tgtEl>
                                        <p:attrNameLst>
                                          <p:attrName>stroke.color</p:attrName>
                                        </p:attrNameLst>
                                      </p:cBhvr>
                                      <p:by>
                                        <p:hsl h="10842353" s="0" l="0"/>
                                      </p:by>
                                    </p:animClr>
                                    <p:set>
                                      <p:cBhvr>
                                        <p:cTn id="106" dur="500" fill="hold"/>
                                        <p:tgtEl>
                                          <p:spTgt spid="19">
                                            <p:graphicEl>
                                              <a:dgm id="{D0BE1A99-CA74-48F8-9D15-152B32BB6FA5}"/>
                                            </p:graphicEl>
                                          </p:spTgt>
                                        </p:tgtEl>
                                        <p:attrNameLst>
                                          <p:attrName>fill.type</p:attrName>
                                        </p:attrNameLst>
                                      </p:cBhvr>
                                      <p:to>
                                        <p:strVal val="solid"/>
                                      </p:to>
                                    </p:set>
                                  </p:childTnLst>
                                  <p:subTnLst>
                                    <p:audio>
                                      <p:cMediaNode>
                                        <p:cTn display="0" masterRel="sameClick">
                                          <p:stCondLst>
                                            <p:cond evt="begin" delay="0">
                                              <p:tn val="102"/>
                                            </p:cond>
                                          </p:stCondLst>
                                          <p:endCondLst>
                                            <p:cond evt="onStopAudio" delay="0">
                                              <p:tgtEl>
                                                <p:sldTgt/>
                                              </p:tgtEl>
                                            </p:cond>
                                          </p:endCondLst>
                                        </p:cTn>
                                        <p:tgtEl>
                                          <p:sndTgt r:embed="rId2" name="click.wav"/>
                                        </p:tgtEl>
                                      </p:cMediaNode>
                                    </p:audio>
                                  </p:subTnLst>
                                </p:cTn>
                              </p:par>
                              <p:par>
                                <p:cTn id="107" presetID="23" presetClass="emph" presetSubtype="0" fill="hold" grpId="1" nodeType="withEffect">
                                  <p:stCondLst>
                                    <p:cond delay="0"/>
                                  </p:stCondLst>
                                  <p:childTnLst>
                                    <p:animClr clrSpc="hsl" dir="cw">
                                      <p:cBhvr override="childStyle">
                                        <p:cTn id="108" dur="500" fill="hold"/>
                                        <p:tgtEl>
                                          <p:spTgt spid="19">
                                            <p:graphicEl>
                                              <a:dgm id="{CD463EA0-9970-4FB1-B383-6E10792DA9F5}"/>
                                            </p:graphicEl>
                                          </p:spTgt>
                                        </p:tgtEl>
                                        <p:attrNameLst>
                                          <p:attrName>style.color</p:attrName>
                                        </p:attrNameLst>
                                      </p:cBhvr>
                                      <p:by>
                                        <p:hsl h="10842353" s="0" l="0"/>
                                      </p:by>
                                    </p:animClr>
                                    <p:animClr clrSpc="hsl" dir="cw">
                                      <p:cBhvr>
                                        <p:cTn id="109" dur="500" fill="hold"/>
                                        <p:tgtEl>
                                          <p:spTgt spid="19">
                                            <p:graphicEl>
                                              <a:dgm id="{CD463EA0-9970-4FB1-B383-6E10792DA9F5}"/>
                                            </p:graphicEl>
                                          </p:spTgt>
                                        </p:tgtEl>
                                        <p:attrNameLst>
                                          <p:attrName>fillcolor</p:attrName>
                                        </p:attrNameLst>
                                      </p:cBhvr>
                                      <p:by>
                                        <p:hsl h="10842353" s="0" l="0"/>
                                      </p:by>
                                    </p:animClr>
                                    <p:animClr clrSpc="hsl" dir="cw">
                                      <p:cBhvr>
                                        <p:cTn id="110" dur="500" fill="hold"/>
                                        <p:tgtEl>
                                          <p:spTgt spid="19">
                                            <p:graphicEl>
                                              <a:dgm id="{CD463EA0-9970-4FB1-B383-6E10792DA9F5}"/>
                                            </p:graphicEl>
                                          </p:spTgt>
                                        </p:tgtEl>
                                        <p:attrNameLst>
                                          <p:attrName>stroke.color</p:attrName>
                                        </p:attrNameLst>
                                      </p:cBhvr>
                                      <p:by>
                                        <p:hsl h="10842353" s="0" l="0"/>
                                      </p:by>
                                    </p:animClr>
                                    <p:set>
                                      <p:cBhvr>
                                        <p:cTn id="111" dur="500" fill="hold"/>
                                        <p:tgtEl>
                                          <p:spTgt spid="19">
                                            <p:graphicEl>
                                              <a:dgm id="{CD463EA0-9970-4FB1-B383-6E10792DA9F5}"/>
                                            </p:graphicEl>
                                          </p:spTgt>
                                        </p:tgtEl>
                                        <p:attrNameLst>
                                          <p:attrName>fill.type</p:attrName>
                                        </p:attrNameLst>
                                      </p:cBhvr>
                                      <p:to>
                                        <p:strVal val="solid"/>
                                      </p:to>
                                    </p:set>
                                  </p:childTnLst>
                                  <p:subTnLst>
                                    <p:audio>
                                      <p:cMediaNode>
                                        <p:cTn display="0" masterRel="sameClick">
                                          <p:stCondLst>
                                            <p:cond evt="begin" delay="0">
                                              <p:tn val="107"/>
                                            </p:cond>
                                          </p:stCondLst>
                                          <p:endCondLst>
                                            <p:cond evt="onStopAudio" delay="0">
                                              <p:tgtEl>
                                                <p:sldTgt/>
                                              </p:tgtEl>
                                            </p:cond>
                                          </p:endCondLst>
                                        </p:cTn>
                                        <p:tgtEl>
                                          <p:sndTgt r:embed="rId2" name="click.wav"/>
                                        </p:tgtEl>
                                      </p:cMediaNode>
                                    </p:audio>
                                  </p:subTnLst>
                                </p:cTn>
                              </p:par>
                              <p:par>
                                <p:cTn id="112" presetID="23" presetClass="emph" presetSubtype="0" fill="hold" grpId="1" nodeType="withEffect">
                                  <p:stCondLst>
                                    <p:cond delay="0"/>
                                  </p:stCondLst>
                                  <p:childTnLst>
                                    <p:animClr clrSpc="hsl" dir="cw">
                                      <p:cBhvr override="childStyle">
                                        <p:cTn id="113" dur="500" fill="hold"/>
                                        <p:tgtEl>
                                          <p:spTgt spid="19">
                                            <p:graphicEl>
                                              <a:dgm id="{84F170BC-E12C-443D-BA25-121D7D662FCA}"/>
                                            </p:graphicEl>
                                          </p:spTgt>
                                        </p:tgtEl>
                                        <p:attrNameLst>
                                          <p:attrName>style.color</p:attrName>
                                        </p:attrNameLst>
                                      </p:cBhvr>
                                      <p:by>
                                        <p:hsl h="10842353" s="0" l="0"/>
                                      </p:by>
                                    </p:animClr>
                                    <p:animClr clrSpc="hsl" dir="cw">
                                      <p:cBhvr>
                                        <p:cTn id="114" dur="500" fill="hold"/>
                                        <p:tgtEl>
                                          <p:spTgt spid="19">
                                            <p:graphicEl>
                                              <a:dgm id="{84F170BC-E12C-443D-BA25-121D7D662FCA}"/>
                                            </p:graphicEl>
                                          </p:spTgt>
                                        </p:tgtEl>
                                        <p:attrNameLst>
                                          <p:attrName>fillcolor</p:attrName>
                                        </p:attrNameLst>
                                      </p:cBhvr>
                                      <p:by>
                                        <p:hsl h="10842353" s="0" l="0"/>
                                      </p:by>
                                    </p:animClr>
                                    <p:animClr clrSpc="hsl" dir="cw">
                                      <p:cBhvr>
                                        <p:cTn id="115" dur="500" fill="hold"/>
                                        <p:tgtEl>
                                          <p:spTgt spid="19">
                                            <p:graphicEl>
                                              <a:dgm id="{84F170BC-E12C-443D-BA25-121D7D662FCA}"/>
                                            </p:graphicEl>
                                          </p:spTgt>
                                        </p:tgtEl>
                                        <p:attrNameLst>
                                          <p:attrName>stroke.color</p:attrName>
                                        </p:attrNameLst>
                                      </p:cBhvr>
                                      <p:by>
                                        <p:hsl h="10842353" s="0" l="0"/>
                                      </p:by>
                                    </p:animClr>
                                    <p:set>
                                      <p:cBhvr>
                                        <p:cTn id="116" dur="500" fill="hold"/>
                                        <p:tgtEl>
                                          <p:spTgt spid="19">
                                            <p:graphicEl>
                                              <a:dgm id="{84F170BC-E12C-443D-BA25-121D7D662FCA}"/>
                                            </p:graphicEl>
                                          </p:spTgt>
                                        </p:tgtEl>
                                        <p:attrNameLst>
                                          <p:attrName>fill.type</p:attrName>
                                        </p:attrNameLst>
                                      </p:cBhvr>
                                      <p:to>
                                        <p:strVal val="solid"/>
                                      </p:to>
                                    </p:set>
                                  </p:childTnLst>
                                  <p:subTnLst>
                                    <p:audio>
                                      <p:cMediaNode>
                                        <p:cTn display="0" masterRel="sameClick">
                                          <p:stCondLst>
                                            <p:cond evt="begin" delay="0">
                                              <p:tn val="112"/>
                                            </p:cond>
                                          </p:stCondLst>
                                          <p:endCondLst>
                                            <p:cond evt="onStopAudio" delay="0">
                                              <p:tgtEl>
                                                <p:sldTgt/>
                                              </p:tgtEl>
                                            </p:cond>
                                          </p:endCondLst>
                                        </p:cTn>
                                        <p:tgtEl>
                                          <p:sndTgt r:embed="rId2" name="click.wav"/>
                                        </p:tgtEl>
                                      </p:cMediaNode>
                                    </p:audio>
                                  </p:subTnLst>
                                </p:cTn>
                              </p:par>
                              <p:par>
                                <p:cTn id="117" presetID="23" presetClass="emph" presetSubtype="0" fill="hold" grpId="1" nodeType="withEffect">
                                  <p:stCondLst>
                                    <p:cond delay="0"/>
                                  </p:stCondLst>
                                  <p:childTnLst>
                                    <p:animClr clrSpc="hsl" dir="cw">
                                      <p:cBhvr override="childStyle">
                                        <p:cTn id="118" dur="500" fill="hold"/>
                                        <p:tgtEl>
                                          <p:spTgt spid="19">
                                            <p:graphicEl>
                                              <a:dgm id="{E1C41FA2-A8F3-4045-AF06-5305F5A39A01}"/>
                                            </p:graphicEl>
                                          </p:spTgt>
                                        </p:tgtEl>
                                        <p:attrNameLst>
                                          <p:attrName>style.color</p:attrName>
                                        </p:attrNameLst>
                                      </p:cBhvr>
                                      <p:by>
                                        <p:hsl h="10842353" s="0" l="0"/>
                                      </p:by>
                                    </p:animClr>
                                    <p:animClr clrSpc="hsl" dir="cw">
                                      <p:cBhvr>
                                        <p:cTn id="119" dur="500" fill="hold"/>
                                        <p:tgtEl>
                                          <p:spTgt spid="19">
                                            <p:graphicEl>
                                              <a:dgm id="{E1C41FA2-A8F3-4045-AF06-5305F5A39A01}"/>
                                            </p:graphicEl>
                                          </p:spTgt>
                                        </p:tgtEl>
                                        <p:attrNameLst>
                                          <p:attrName>fillcolor</p:attrName>
                                        </p:attrNameLst>
                                      </p:cBhvr>
                                      <p:by>
                                        <p:hsl h="10842353" s="0" l="0"/>
                                      </p:by>
                                    </p:animClr>
                                    <p:animClr clrSpc="hsl" dir="cw">
                                      <p:cBhvr>
                                        <p:cTn id="120" dur="500" fill="hold"/>
                                        <p:tgtEl>
                                          <p:spTgt spid="19">
                                            <p:graphicEl>
                                              <a:dgm id="{E1C41FA2-A8F3-4045-AF06-5305F5A39A01}"/>
                                            </p:graphicEl>
                                          </p:spTgt>
                                        </p:tgtEl>
                                        <p:attrNameLst>
                                          <p:attrName>stroke.color</p:attrName>
                                        </p:attrNameLst>
                                      </p:cBhvr>
                                      <p:by>
                                        <p:hsl h="10842353" s="0" l="0"/>
                                      </p:by>
                                    </p:animClr>
                                    <p:set>
                                      <p:cBhvr>
                                        <p:cTn id="121" dur="500" fill="hold"/>
                                        <p:tgtEl>
                                          <p:spTgt spid="19">
                                            <p:graphicEl>
                                              <a:dgm id="{E1C41FA2-A8F3-4045-AF06-5305F5A39A01}"/>
                                            </p:graphicEl>
                                          </p:spTgt>
                                        </p:tgtEl>
                                        <p:attrNameLst>
                                          <p:attrName>fill.type</p:attrName>
                                        </p:attrNameLst>
                                      </p:cBhvr>
                                      <p:to>
                                        <p:strVal val="solid"/>
                                      </p:to>
                                    </p:set>
                                  </p:childTnLst>
                                  <p:subTnLst>
                                    <p:audio>
                                      <p:cMediaNode>
                                        <p:cTn display="0" masterRel="sameClick">
                                          <p:stCondLst>
                                            <p:cond evt="begin" delay="0">
                                              <p:tn val="117"/>
                                            </p:cond>
                                          </p:stCondLst>
                                          <p:endCondLst>
                                            <p:cond evt="onStopAudio" delay="0">
                                              <p:tgtEl>
                                                <p:sldTgt/>
                                              </p:tgtEl>
                                            </p:cond>
                                          </p:endCondLst>
                                        </p:cTn>
                                        <p:tgtEl>
                                          <p:sndTgt r:embed="rId2" name="click.wav"/>
                                        </p:tgtEl>
                                      </p:cMediaNode>
                                    </p:audio>
                                  </p:subTnLst>
                                </p:cTn>
                              </p:par>
                              <p:par>
                                <p:cTn id="122" presetID="23" presetClass="emph" presetSubtype="0" fill="hold" grpId="1" nodeType="withEffect">
                                  <p:stCondLst>
                                    <p:cond delay="0"/>
                                  </p:stCondLst>
                                  <p:childTnLst>
                                    <p:animClr clrSpc="hsl" dir="cw">
                                      <p:cBhvr override="childStyle">
                                        <p:cTn id="123" dur="500" fill="hold"/>
                                        <p:tgtEl>
                                          <p:spTgt spid="19">
                                            <p:graphicEl>
                                              <a:dgm id="{5148713F-6589-45F4-9FBD-DB9CBB7B1D37}"/>
                                            </p:graphicEl>
                                          </p:spTgt>
                                        </p:tgtEl>
                                        <p:attrNameLst>
                                          <p:attrName>style.color</p:attrName>
                                        </p:attrNameLst>
                                      </p:cBhvr>
                                      <p:by>
                                        <p:hsl h="10842353" s="0" l="0"/>
                                      </p:by>
                                    </p:animClr>
                                    <p:animClr clrSpc="hsl" dir="cw">
                                      <p:cBhvr>
                                        <p:cTn id="124" dur="500" fill="hold"/>
                                        <p:tgtEl>
                                          <p:spTgt spid="19">
                                            <p:graphicEl>
                                              <a:dgm id="{5148713F-6589-45F4-9FBD-DB9CBB7B1D37}"/>
                                            </p:graphicEl>
                                          </p:spTgt>
                                        </p:tgtEl>
                                        <p:attrNameLst>
                                          <p:attrName>fillcolor</p:attrName>
                                        </p:attrNameLst>
                                      </p:cBhvr>
                                      <p:by>
                                        <p:hsl h="10842353" s="0" l="0"/>
                                      </p:by>
                                    </p:animClr>
                                    <p:animClr clrSpc="hsl" dir="cw">
                                      <p:cBhvr>
                                        <p:cTn id="125" dur="500" fill="hold"/>
                                        <p:tgtEl>
                                          <p:spTgt spid="19">
                                            <p:graphicEl>
                                              <a:dgm id="{5148713F-6589-45F4-9FBD-DB9CBB7B1D37}"/>
                                            </p:graphicEl>
                                          </p:spTgt>
                                        </p:tgtEl>
                                        <p:attrNameLst>
                                          <p:attrName>stroke.color</p:attrName>
                                        </p:attrNameLst>
                                      </p:cBhvr>
                                      <p:by>
                                        <p:hsl h="10842353" s="0" l="0"/>
                                      </p:by>
                                    </p:animClr>
                                    <p:set>
                                      <p:cBhvr>
                                        <p:cTn id="126" dur="500" fill="hold"/>
                                        <p:tgtEl>
                                          <p:spTgt spid="19">
                                            <p:graphicEl>
                                              <a:dgm id="{5148713F-6589-45F4-9FBD-DB9CBB7B1D37}"/>
                                            </p:graphicEl>
                                          </p:spTgt>
                                        </p:tgtEl>
                                        <p:attrNameLst>
                                          <p:attrName>fill.type</p:attrName>
                                        </p:attrNameLst>
                                      </p:cBhvr>
                                      <p:to>
                                        <p:strVal val="solid"/>
                                      </p:to>
                                    </p:set>
                                  </p:childTnLst>
                                  <p:subTnLst>
                                    <p:audio>
                                      <p:cMediaNode>
                                        <p:cTn display="0" masterRel="sameClick">
                                          <p:stCondLst>
                                            <p:cond evt="begin" delay="0">
                                              <p:tn val="122"/>
                                            </p:cond>
                                          </p:stCondLst>
                                          <p:endCondLst>
                                            <p:cond evt="onStopAudio" delay="0">
                                              <p:tgtEl>
                                                <p:sldTgt/>
                                              </p:tgtEl>
                                            </p:cond>
                                          </p:endCondLst>
                                        </p:cTn>
                                        <p:tgtEl>
                                          <p:sndTgt r:embed="rId2" name="click.wav"/>
                                        </p:tgtEl>
                                      </p:cMediaNode>
                                    </p:audio>
                                  </p:subTnLst>
                                </p:cTn>
                              </p:par>
                            </p:childTnLst>
                          </p:cTn>
                        </p:par>
                        <p:par>
                          <p:cTn id="127" fill="hold">
                            <p:stCondLst>
                              <p:cond delay="500"/>
                            </p:stCondLst>
                            <p:childTnLst>
                              <p:par>
                                <p:cTn id="128" presetID="1" presetClass="emph" presetSubtype="2" fill="hold" grpId="2" nodeType="afterEffect">
                                  <p:stCondLst>
                                    <p:cond delay="0"/>
                                  </p:stCondLst>
                                  <p:childTnLst>
                                    <p:animClr clrSpc="rgb" dir="cw">
                                      <p:cBhvr>
                                        <p:cTn id="129" dur="500" fill="hold"/>
                                        <p:tgtEl>
                                          <p:spTgt spid="19">
                                            <p:graphicEl>
                                              <a:dgm id="{D8E67284-5EB2-44BB-A2D6-56E260296555}"/>
                                            </p:graphicEl>
                                          </p:spTgt>
                                        </p:tgtEl>
                                        <p:attrNameLst>
                                          <p:attrName>fillcolor</p:attrName>
                                        </p:attrNameLst>
                                      </p:cBhvr>
                                      <p:to>
                                        <a:srgbClr val="000000"/>
                                      </p:to>
                                    </p:animClr>
                                    <p:set>
                                      <p:cBhvr>
                                        <p:cTn id="130" dur="500" fill="hold"/>
                                        <p:tgtEl>
                                          <p:spTgt spid="19">
                                            <p:graphicEl>
                                              <a:dgm id="{D8E67284-5EB2-44BB-A2D6-56E260296555}"/>
                                            </p:graphicEl>
                                          </p:spTgt>
                                        </p:tgtEl>
                                        <p:attrNameLst>
                                          <p:attrName>fill.type</p:attrName>
                                        </p:attrNameLst>
                                      </p:cBhvr>
                                      <p:to>
                                        <p:strVal val="solid"/>
                                      </p:to>
                                    </p:set>
                                    <p:set>
                                      <p:cBhvr>
                                        <p:cTn id="131" dur="500" fill="hold"/>
                                        <p:tgtEl>
                                          <p:spTgt spid="19">
                                            <p:graphicEl>
                                              <a:dgm id="{D8E67284-5EB2-44BB-A2D6-56E260296555}"/>
                                            </p:graphicEl>
                                          </p:spTgt>
                                        </p:tgtEl>
                                        <p:attrNameLst>
                                          <p:attrName>fill.on</p:attrName>
                                        </p:attrNameLst>
                                      </p:cBhvr>
                                      <p:to>
                                        <p:strVal val="true"/>
                                      </p:to>
                                    </p:set>
                                  </p:childTnLst>
                                  <p:subTnLst>
                                    <p:audio>
                                      <p:cMediaNode>
                                        <p:cTn display="0" masterRel="sameClick">
                                          <p:stCondLst>
                                            <p:cond evt="begin" delay="0">
                                              <p:tn val="128"/>
                                            </p:cond>
                                          </p:stCondLst>
                                          <p:endCondLst>
                                            <p:cond evt="onStopAudio" delay="0">
                                              <p:tgtEl>
                                                <p:sldTgt/>
                                              </p:tgtEl>
                                            </p:cond>
                                          </p:endCondLst>
                                        </p:cTn>
                                        <p:tgtEl>
                                          <p:sndTgt r:embed="rId2" name="click.wav"/>
                                        </p:tgtEl>
                                      </p:cMediaNode>
                                    </p:audio>
                                  </p:subTnLst>
                                </p:cTn>
                              </p:par>
                            </p:childTnLst>
                          </p:cTn>
                        </p:par>
                        <p:par>
                          <p:cTn id="132" fill="hold">
                            <p:stCondLst>
                              <p:cond delay="1000"/>
                            </p:stCondLst>
                            <p:childTnLst>
                              <p:par>
                                <p:cTn id="133" presetID="1" presetClass="emph" presetSubtype="2" fill="hold" grpId="2" nodeType="afterEffect">
                                  <p:stCondLst>
                                    <p:cond delay="0"/>
                                  </p:stCondLst>
                                  <p:childTnLst>
                                    <p:animClr clrSpc="rgb" dir="cw">
                                      <p:cBhvr>
                                        <p:cTn id="134" dur="500" fill="hold"/>
                                        <p:tgtEl>
                                          <p:spTgt spid="19">
                                            <p:graphicEl>
                                              <a:dgm id="{326CD529-92F7-4FE6-9A64-271C8E8A43D4}"/>
                                            </p:graphicEl>
                                          </p:spTgt>
                                        </p:tgtEl>
                                        <p:attrNameLst>
                                          <p:attrName>fillcolor</p:attrName>
                                        </p:attrNameLst>
                                      </p:cBhvr>
                                      <p:to>
                                        <a:srgbClr val="000000"/>
                                      </p:to>
                                    </p:animClr>
                                    <p:set>
                                      <p:cBhvr>
                                        <p:cTn id="135" dur="500" fill="hold"/>
                                        <p:tgtEl>
                                          <p:spTgt spid="19">
                                            <p:graphicEl>
                                              <a:dgm id="{326CD529-92F7-4FE6-9A64-271C8E8A43D4}"/>
                                            </p:graphicEl>
                                          </p:spTgt>
                                        </p:tgtEl>
                                        <p:attrNameLst>
                                          <p:attrName>fill.type</p:attrName>
                                        </p:attrNameLst>
                                      </p:cBhvr>
                                      <p:to>
                                        <p:strVal val="solid"/>
                                      </p:to>
                                    </p:set>
                                    <p:set>
                                      <p:cBhvr>
                                        <p:cTn id="136" dur="500" fill="hold"/>
                                        <p:tgtEl>
                                          <p:spTgt spid="19">
                                            <p:graphicEl>
                                              <a:dgm id="{326CD529-92F7-4FE6-9A64-271C8E8A43D4}"/>
                                            </p:graphicEl>
                                          </p:spTgt>
                                        </p:tgtEl>
                                        <p:attrNameLst>
                                          <p:attrName>fill.on</p:attrName>
                                        </p:attrNameLst>
                                      </p:cBhvr>
                                      <p:to>
                                        <p:strVal val="true"/>
                                      </p:to>
                                    </p:set>
                                  </p:childTnLst>
                                  <p:subTnLst>
                                    <p:audio>
                                      <p:cMediaNode>
                                        <p:cTn display="0" masterRel="sameClick">
                                          <p:stCondLst>
                                            <p:cond evt="begin" delay="0">
                                              <p:tn val="133"/>
                                            </p:cond>
                                          </p:stCondLst>
                                          <p:endCondLst>
                                            <p:cond evt="onStopAudio" delay="0">
                                              <p:tgtEl>
                                                <p:sldTgt/>
                                              </p:tgtEl>
                                            </p:cond>
                                          </p:endCondLst>
                                        </p:cTn>
                                        <p:tgtEl>
                                          <p:sndTgt r:embed="rId2" name="click.wav"/>
                                        </p:tgtEl>
                                      </p:cMediaNode>
                                    </p:audio>
                                  </p:subTnLst>
                                </p:cTn>
                              </p:par>
                            </p:childTnLst>
                          </p:cTn>
                        </p:par>
                        <p:par>
                          <p:cTn id="137" fill="hold">
                            <p:stCondLst>
                              <p:cond delay="1500"/>
                            </p:stCondLst>
                            <p:childTnLst>
                              <p:par>
                                <p:cTn id="138" presetID="1" presetClass="emph" presetSubtype="2" fill="hold" grpId="2" nodeType="afterEffect">
                                  <p:stCondLst>
                                    <p:cond delay="0"/>
                                  </p:stCondLst>
                                  <p:childTnLst>
                                    <p:animClr clrSpc="rgb" dir="cw">
                                      <p:cBhvr>
                                        <p:cTn id="139" dur="500" fill="hold"/>
                                        <p:tgtEl>
                                          <p:spTgt spid="19">
                                            <p:graphicEl>
                                              <a:dgm id="{D0BE1A99-CA74-48F8-9D15-152B32BB6FA5}"/>
                                            </p:graphicEl>
                                          </p:spTgt>
                                        </p:tgtEl>
                                        <p:attrNameLst>
                                          <p:attrName>fillcolor</p:attrName>
                                        </p:attrNameLst>
                                      </p:cBhvr>
                                      <p:to>
                                        <a:srgbClr val="000000"/>
                                      </p:to>
                                    </p:animClr>
                                    <p:set>
                                      <p:cBhvr>
                                        <p:cTn id="140" dur="500" fill="hold"/>
                                        <p:tgtEl>
                                          <p:spTgt spid="19">
                                            <p:graphicEl>
                                              <a:dgm id="{D0BE1A99-CA74-48F8-9D15-152B32BB6FA5}"/>
                                            </p:graphicEl>
                                          </p:spTgt>
                                        </p:tgtEl>
                                        <p:attrNameLst>
                                          <p:attrName>fill.type</p:attrName>
                                        </p:attrNameLst>
                                      </p:cBhvr>
                                      <p:to>
                                        <p:strVal val="solid"/>
                                      </p:to>
                                    </p:set>
                                    <p:set>
                                      <p:cBhvr>
                                        <p:cTn id="141" dur="500" fill="hold"/>
                                        <p:tgtEl>
                                          <p:spTgt spid="19">
                                            <p:graphicEl>
                                              <a:dgm id="{D0BE1A99-CA74-48F8-9D15-152B32BB6FA5}"/>
                                            </p:graphicEl>
                                          </p:spTgt>
                                        </p:tgtEl>
                                        <p:attrNameLst>
                                          <p:attrName>fill.on</p:attrName>
                                        </p:attrNameLst>
                                      </p:cBhvr>
                                      <p:to>
                                        <p:strVal val="true"/>
                                      </p:to>
                                    </p:set>
                                  </p:childTnLst>
                                  <p:subTnLst>
                                    <p:audio>
                                      <p:cMediaNode>
                                        <p:cTn display="0" masterRel="sameClick">
                                          <p:stCondLst>
                                            <p:cond evt="begin" delay="0">
                                              <p:tn val="138"/>
                                            </p:cond>
                                          </p:stCondLst>
                                          <p:endCondLst>
                                            <p:cond evt="onStopAudio" delay="0">
                                              <p:tgtEl>
                                                <p:sldTgt/>
                                              </p:tgtEl>
                                            </p:cond>
                                          </p:endCondLst>
                                        </p:cTn>
                                        <p:tgtEl>
                                          <p:sndTgt r:embed="rId2" name="click.wav"/>
                                        </p:tgtEl>
                                      </p:cMediaNode>
                                    </p:audio>
                                  </p:subTnLst>
                                </p:cTn>
                              </p:par>
                            </p:childTnLst>
                          </p:cTn>
                        </p:par>
                        <p:par>
                          <p:cTn id="142" fill="hold">
                            <p:stCondLst>
                              <p:cond delay="2000"/>
                            </p:stCondLst>
                            <p:childTnLst>
                              <p:par>
                                <p:cTn id="143" presetID="1" presetClass="emph" presetSubtype="2" fill="hold" grpId="2" nodeType="afterEffect">
                                  <p:stCondLst>
                                    <p:cond delay="0"/>
                                  </p:stCondLst>
                                  <p:childTnLst>
                                    <p:animClr clrSpc="rgb" dir="cw">
                                      <p:cBhvr>
                                        <p:cTn id="144" dur="500" fill="hold"/>
                                        <p:tgtEl>
                                          <p:spTgt spid="19">
                                            <p:graphicEl>
                                              <a:dgm id="{84F170BC-E12C-443D-BA25-121D7D662FCA}"/>
                                            </p:graphicEl>
                                          </p:spTgt>
                                        </p:tgtEl>
                                        <p:attrNameLst>
                                          <p:attrName>fillcolor</p:attrName>
                                        </p:attrNameLst>
                                      </p:cBhvr>
                                      <p:to>
                                        <a:srgbClr val="000000"/>
                                      </p:to>
                                    </p:animClr>
                                    <p:set>
                                      <p:cBhvr>
                                        <p:cTn id="145" dur="500" fill="hold"/>
                                        <p:tgtEl>
                                          <p:spTgt spid="19">
                                            <p:graphicEl>
                                              <a:dgm id="{84F170BC-E12C-443D-BA25-121D7D662FCA}"/>
                                            </p:graphicEl>
                                          </p:spTgt>
                                        </p:tgtEl>
                                        <p:attrNameLst>
                                          <p:attrName>fill.type</p:attrName>
                                        </p:attrNameLst>
                                      </p:cBhvr>
                                      <p:to>
                                        <p:strVal val="solid"/>
                                      </p:to>
                                    </p:set>
                                    <p:set>
                                      <p:cBhvr>
                                        <p:cTn id="146" dur="500" fill="hold"/>
                                        <p:tgtEl>
                                          <p:spTgt spid="19">
                                            <p:graphicEl>
                                              <a:dgm id="{84F170BC-E12C-443D-BA25-121D7D662FCA}"/>
                                            </p:graphicEl>
                                          </p:spTgt>
                                        </p:tgtEl>
                                        <p:attrNameLst>
                                          <p:attrName>fill.on</p:attrName>
                                        </p:attrNameLst>
                                      </p:cBhvr>
                                      <p:to>
                                        <p:strVal val="true"/>
                                      </p:to>
                                    </p:set>
                                  </p:childTnLst>
                                  <p:subTnLst>
                                    <p:audio>
                                      <p:cMediaNode>
                                        <p:cTn display="0" masterRel="sameClick">
                                          <p:stCondLst>
                                            <p:cond evt="begin" delay="0">
                                              <p:tn val="143"/>
                                            </p:cond>
                                          </p:stCondLst>
                                          <p:endCondLst>
                                            <p:cond evt="onStopAudio" delay="0">
                                              <p:tgtEl>
                                                <p:sldTgt/>
                                              </p:tgtEl>
                                            </p:cond>
                                          </p:endCondLst>
                                        </p:cTn>
                                        <p:tgtEl>
                                          <p:sndTgt r:embed="rId2" name="click.wav"/>
                                        </p:tgtEl>
                                      </p:cMediaNode>
                                    </p:audio>
                                  </p:subTnLst>
                                </p:cTn>
                              </p:par>
                            </p:childTnLst>
                          </p:cTn>
                        </p:par>
                        <p:par>
                          <p:cTn id="147" fill="hold">
                            <p:stCondLst>
                              <p:cond delay="2500"/>
                            </p:stCondLst>
                            <p:childTnLst>
                              <p:par>
                                <p:cTn id="148" presetID="10" presetClass="entr" presetSubtype="0" fill="hold" grpId="0" nodeType="afterEffect">
                                  <p:stCondLst>
                                    <p:cond delay="0"/>
                                  </p:stCondLst>
                                  <p:childTnLst>
                                    <p:set>
                                      <p:cBhvr>
                                        <p:cTn id="149" dur="1" fill="hold">
                                          <p:stCondLst>
                                            <p:cond delay="0"/>
                                          </p:stCondLst>
                                        </p:cTn>
                                        <p:tgtEl>
                                          <p:spTgt spid="23">
                                            <p:graphicEl>
                                              <a:dgm id="{DB37635C-BA47-4039-884B-FE1DF99E572E}"/>
                                            </p:graphicEl>
                                          </p:spTgt>
                                        </p:tgtEl>
                                        <p:attrNameLst>
                                          <p:attrName>style.visibility</p:attrName>
                                        </p:attrNameLst>
                                      </p:cBhvr>
                                      <p:to>
                                        <p:strVal val="visible"/>
                                      </p:to>
                                    </p:set>
                                    <p:animEffect transition="in" filter="fade">
                                      <p:cBhvr>
                                        <p:cTn id="150" dur="500"/>
                                        <p:tgtEl>
                                          <p:spTgt spid="23">
                                            <p:graphicEl>
                                              <a:dgm id="{DB37635C-BA47-4039-884B-FE1DF99E572E}"/>
                                            </p:graphicEl>
                                          </p:spTgt>
                                        </p:tgtEl>
                                      </p:cBhvr>
                                    </p:animEffect>
                                  </p:childTnLst>
                                </p:cTn>
                              </p:par>
                            </p:childTnLst>
                          </p:cTn>
                        </p:par>
                        <p:par>
                          <p:cTn id="151" fill="hold">
                            <p:stCondLst>
                              <p:cond delay="3000"/>
                            </p:stCondLst>
                            <p:childTnLst>
                              <p:par>
                                <p:cTn id="152" presetID="10" presetClass="entr" presetSubtype="0" fill="hold" grpId="0" nodeType="afterEffect">
                                  <p:stCondLst>
                                    <p:cond delay="0"/>
                                  </p:stCondLst>
                                  <p:childTnLst>
                                    <p:set>
                                      <p:cBhvr>
                                        <p:cTn id="153" dur="1" fill="hold">
                                          <p:stCondLst>
                                            <p:cond delay="0"/>
                                          </p:stCondLst>
                                        </p:cTn>
                                        <p:tgtEl>
                                          <p:spTgt spid="23">
                                            <p:graphicEl>
                                              <a:dgm id="{56EFFF58-87D7-4D94-931A-D78BB08E42C3}"/>
                                            </p:graphicEl>
                                          </p:spTgt>
                                        </p:tgtEl>
                                        <p:attrNameLst>
                                          <p:attrName>style.visibility</p:attrName>
                                        </p:attrNameLst>
                                      </p:cBhvr>
                                      <p:to>
                                        <p:strVal val="visible"/>
                                      </p:to>
                                    </p:set>
                                    <p:animEffect transition="in" filter="fade">
                                      <p:cBhvr>
                                        <p:cTn id="154" dur="500"/>
                                        <p:tgtEl>
                                          <p:spTgt spid="23">
                                            <p:graphicEl>
                                              <a:dgm id="{56EFFF58-87D7-4D94-931A-D78BB08E42C3}"/>
                                            </p:graphicEl>
                                          </p:spTgt>
                                        </p:tgtEl>
                                      </p:cBhvr>
                                    </p:animEffect>
                                  </p:childTnLst>
                                </p:cTn>
                              </p:par>
                            </p:childTnLst>
                          </p:cTn>
                        </p:par>
                        <p:par>
                          <p:cTn id="155" fill="hold">
                            <p:stCondLst>
                              <p:cond delay="3500"/>
                            </p:stCondLst>
                            <p:childTnLst>
                              <p:par>
                                <p:cTn id="156" presetID="10" presetClass="entr" presetSubtype="0" fill="hold" grpId="0" nodeType="afterEffect">
                                  <p:stCondLst>
                                    <p:cond delay="0"/>
                                  </p:stCondLst>
                                  <p:childTnLst>
                                    <p:set>
                                      <p:cBhvr>
                                        <p:cTn id="157" dur="1" fill="hold">
                                          <p:stCondLst>
                                            <p:cond delay="0"/>
                                          </p:stCondLst>
                                        </p:cTn>
                                        <p:tgtEl>
                                          <p:spTgt spid="23">
                                            <p:graphicEl>
                                              <a:dgm id="{93FCDF73-F952-4745-A5BC-081233A68522}"/>
                                            </p:graphicEl>
                                          </p:spTgt>
                                        </p:tgtEl>
                                        <p:attrNameLst>
                                          <p:attrName>style.visibility</p:attrName>
                                        </p:attrNameLst>
                                      </p:cBhvr>
                                      <p:to>
                                        <p:strVal val="visible"/>
                                      </p:to>
                                    </p:set>
                                    <p:animEffect transition="in" filter="fade">
                                      <p:cBhvr>
                                        <p:cTn id="158" dur="500"/>
                                        <p:tgtEl>
                                          <p:spTgt spid="23">
                                            <p:graphicEl>
                                              <a:dgm id="{93FCDF73-F952-4745-A5BC-081233A68522}"/>
                                            </p:graphicEl>
                                          </p:spTgt>
                                        </p:tgtEl>
                                      </p:cBhvr>
                                    </p:animEffect>
                                  </p:childTnLst>
                                </p:cTn>
                              </p:par>
                            </p:childTnLst>
                          </p:cTn>
                        </p:par>
                        <p:par>
                          <p:cTn id="159" fill="hold">
                            <p:stCondLst>
                              <p:cond delay="4000"/>
                            </p:stCondLst>
                            <p:childTnLst>
                              <p:par>
                                <p:cTn id="160" presetID="10" presetClass="entr" presetSubtype="0" fill="hold" grpId="0" nodeType="afterEffect">
                                  <p:stCondLst>
                                    <p:cond delay="0"/>
                                  </p:stCondLst>
                                  <p:childTnLst>
                                    <p:set>
                                      <p:cBhvr>
                                        <p:cTn id="161" dur="1" fill="hold">
                                          <p:stCondLst>
                                            <p:cond delay="0"/>
                                          </p:stCondLst>
                                        </p:cTn>
                                        <p:tgtEl>
                                          <p:spTgt spid="23">
                                            <p:graphicEl>
                                              <a:dgm id="{34B65EA5-E5DA-45E2-ADBB-968979058EDF}"/>
                                            </p:graphicEl>
                                          </p:spTgt>
                                        </p:tgtEl>
                                        <p:attrNameLst>
                                          <p:attrName>style.visibility</p:attrName>
                                        </p:attrNameLst>
                                      </p:cBhvr>
                                      <p:to>
                                        <p:strVal val="visible"/>
                                      </p:to>
                                    </p:set>
                                    <p:animEffect transition="in" filter="fade">
                                      <p:cBhvr>
                                        <p:cTn id="162" dur="500"/>
                                        <p:tgtEl>
                                          <p:spTgt spid="23">
                                            <p:graphicEl>
                                              <a:dgm id="{34B65EA5-E5DA-45E2-ADBB-968979058EDF}"/>
                                            </p:graphicEl>
                                          </p:spTgt>
                                        </p:tgtEl>
                                      </p:cBhvr>
                                    </p:animEffect>
                                  </p:childTnLst>
                                </p:cTn>
                              </p:par>
                            </p:childTnLst>
                          </p:cTn>
                        </p:par>
                        <p:par>
                          <p:cTn id="163" fill="hold">
                            <p:stCondLst>
                              <p:cond delay="4500"/>
                            </p:stCondLst>
                            <p:childTnLst>
                              <p:par>
                                <p:cTn id="164" presetID="10" presetClass="entr" presetSubtype="0" fill="hold" grpId="0" nodeType="afterEffect">
                                  <p:stCondLst>
                                    <p:cond delay="0"/>
                                  </p:stCondLst>
                                  <p:childTnLst>
                                    <p:set>
                                      <p:cBhvr>
                                        <p:cTn id="165" dur="1" fill="hold">
                                          <p:stCondLst>
                                            <p:cond delay="0"/>
                                          </p:stCondLst>
                                        </p:cTn>
                                        <p:tgtEl>
                                          <p:spTgt spid="23">
                                            <p:graphicEl>
                                              <a:dgm id="{A8E76306-EABA-42F8-8136-EFB20CD5ED86}"/>
                                            </p:graphicEl>
                                          </p:spTgt>
                                        </p:tgtEl>
                                        <p:attrNameLst>
                                          <p:attrName>style.visibility</p:attrName>
                                        </p:attrNameLst>
                                      </p:cBhvr>
                                      <p:to>
                                        <p:strVal val="visible"/>
                                      </p:to>
                                    </p:set>
                                    <p:animEffect transition="in" filter="fade">
                                      <p:cBhvr>
                                        <p:cTn id="166" dur="500"/>
                                        <p:tgtEl>
                                          <p:spTgt spid="23">
                                            <p:graphicEl>
                                              <a:dgm id="{A8E76306-EABA-42F8-8136-EFB20CD5ED86}"/>
                                            </p:graphicEl>
                                          </p:spTgt>
                                        </p:tgtEl>
                                      </p:cBhvr>
                                    </p:animEffect>
                                  </p:childTnLst>
                                </p:cTn>
                              </p:par>
                            </p:childTnLst>
                          </p:cTn>
                        </p:par>
                        <p:par>
                          <p:cTn id="167" fill="hold">
                            <p:stCondLst>
                              <p:cond delay="5000"/>
                            </p:stCondLst>
                            <p:childTnLst>
                              <p:par>
                                <p:cTn id="168" presetID="6" presetClass="emph" presetSubtype="0" fill="hold" grpId="1" nodeType="afterEffect">
                                  <p:stCondLst>
                                    <p:cond delay="0"/>
                                  </p:stCondLst>
                                  <p:childTnLst>
                                    <p:animScale>
                                      <p:cBhvr>
                                        <p:cTn id="169" dur="2000" fill="hold"/>
                                        <p:tgtEl>
                                          <p:spTgt spid="23">
                                            <p:graphicEl>
                                              <a:dgm id="{DB37635C-BA47-4039-884B-FE1DF99E572E}"/>
                                            </p:graphicEl>
                                          </p:spTgt>
                                        </p:tgtEl>
                                      </p:cBhvr>
                                      <p:by x="50000" y="50000"/>
                                    </p:animScale>
                                  </p:childTnLst>
                                </p:cTn>
                              </p:par>
                            </p:childTnLst>
                          </p:cTn>
                        </p:par>
                        <p:par>
                          <p:cTn id="170" fill="hold">
                            <p:stCondLst>
                              <p:cond delay="7000"/>
                            </p:stCondLst>
                            <p:childTnLst>
                              <p:par>
                                <p:cTn id="171" presetID="6" presetClass="emph" presetSubtype="0" fill="hold" grpId="1" nodeType="afterEffect">
                                  <p:stCondLst>
                                    <p:cond delay="0"/>
                                  </p:stCondLst>
                                  <p:childTnLst>
                                    <p:animScale>
                                      <p:cBhvr>
                                        <p:cTn id="172" dur="2000" fill="hold"/>
                                        <p:tgtEl>
                                          <p:spTgt spid="23">
                                            <p:graphicEl>
                                              <a:dgm id="{56EFFF58-87D7-4D94-931A-D78BB08E42C3}"/>
                                            </p:graphicEl>
                                          </p:spTgt>
                                        </p:tgtEl>
                                      </p:cBhvr>
                                      <p:by x="50000" y="50000"/>
                                    </p:animScale>
                                  </p:childTnLst>
                                </p:cTn>
                              </p:par>
                            </p:childTnLst>
                          </p:cTn>
                        </p:par>
                        <p:par>
                          <p:cTn id="173" fill="hold">
                            <p:stCondLst>
                              <p:cond delay="9000"/>
                            </p:stCondLst>
                            <p:childTnLst>
                              <p:par>
                                <p:cTn id="174" presetID="6" presetClass="emph" presetSubtype="0" fill="hold" grpId="1" nodeType="afterEffect">
                                  <p:stCondLst>
                                    <p:cond delay="0"/>
                                  </p:stCondLst>
                                  <p:childTnLst>
                                    <p:animScale>
                                      <p:cBhvr>
                                        <p:cTn id="175" dur="2000" fill="hold"/>
                                        <p:tgtEl>
                                          <p:spTgt spid="23">
                                            <p:graphicEl>
                                              <a:dgm id="{93FCDF73-F952-4745-A5BC-081233A68522}"/>
                                            </p:graphicEl>
                                          </p:spTgt>
                                        </p:tgtEl>
                                      </p:cBhvr>
                                      <p:by x="50000" y="50000"/>
                                    </p:animScale>
                                  </p:childTnLst>
                                </p:cTn>
                              </p:par>
                            </p:childTnLst>
                          </p:cTn>
                        </p:par>
                        <p:par>
                          <p:cTn id="176" fill="hold">
                            <p:stCondLst>
                              <p:cond delay="11000"/>
                            </p:stCondLst>
                            <p:childTnLst>
                              <p:par>
                                <p:cTn id="177" presetID="6" presetClass="emph" presetSubtype="0" fill="hold" grpId="1" nodeType="afterEffect">
                                  <p:stCondLst>
                                    <p:cond delay="0"/>
                                  </p:stCondLst>
                                  <p:childTnLst>
                                    <p:animScale>
                                      <p:cBhvr>
                                        <p:cTn id="178" dur="2000" fill="hold"/>
                                        <p:tgtEl>
                                          <p:spTgt spid="23">
                                            <p:graphicEl>
                                              <a:dgm id="{34B65EA5-E5DA-45E2-ADBB-968979058EDF}"/>
                                            </p:graphicEl>
                                          </p:spTgt>
                                        </p:tgtEl>
                                      </p:cBhvr>
                                      <p:by x="50000" y="50000"/>
                                    </p:animScale>
                                  </p:childTnLst>
                                </p:cTn>
                              </p:par>
                            </p:childTnLst>
                          </p:cTn>
                        </p:par>
                        <p:par>
                          <p:cTn id="179" fill="hold">
                            <p:stCondLst>
                              <p:cond delay="13000"/>
                            </p:stCondLst>
                            <p:childTnLst>
                              <p:par>
                                <p:cTn id="180" presetID="6" presetClass="emph" presetSubtype="0" fill="hold" grpId="1" nodeType="afterEffect">
                                  <p:stCondLst>
                                    <p:cond delay="0"/>
                                  </p:stCondLst>
                                  <p:childTnLst>
                                    <p:animScale>
                                      <p:cBhvr>
                                        <p:cTn id="181" dur="2000" fill="hold"/>
                                        <p:tgtEl>
                                          <p:spTgt spid="23">
                                            <p:graphicEl>
                                              <a:dgm id="{A8E76306-EABA-42F8-8136-EFB20CD5ED86}"/>
                                            </p:graphicEl>
                                          </p:spTgt>
                                        </p:tgtEl>
                                      </p:cBhvr>
                                      <p:by x="50000" y="50000"/>
                                    </p:animScale>
                                  </p:childTnLst>
                                </p:cTn>
                              </p:par>
                            </p:childTnLst>
                          </p:cTn>
                        </p:par>
                        <p:par>
                          <p:cTn id="182" fill="hold">
                            <p:stCondLst>
                              <p:cond delay="15000"/>
                            </p:stCondLst>
                            <p:childTnLst>
                              <p:par>
                                <p:cTn id="183" presetID="1" presetClass="emph" presetSubtype="2" fill="hold" grpId="3" nodeType="afterEffect">
                                  <p:stCondLst>
                                    <p:cond delay="0"/>
                                  </p:stCondLst>
                                  <p:childTnLst>
                                    <p:animClr clrSpc="rgb" dir="cw">
                                      <p:cBhvr>
                                        <p:cTn id="184" dur="500" fill="hold"/>
                                        <p:tgtEl>
                                          <p:spTgt spid="19">
                                            <p:graphicEl>
                                              <a:dgm id="{D8E67284-5EB2-44BB-A2D6-56E260296555}"/>
                                            </p:graphicEl>
                                          </p:spTgt>
                                        </p:tgtEl>
                                        <p:attrNameLst>
                                          <p:attrName>fillcolor</p:attrName>
                                        </p:attrNameLst>
                                      </p:cBhvr>
                                      <p:to>
                                        <a:srgbClr val="000000"/>
                                      </p:to>
                                    </p:animClr>
                                    <p:set>
                                      <p:cBhvr>
                                        <p:cTn id="185" dur="500" fill="hold"/>
                                        <p:tgtEl>
                                          <p:spTgt spid="19">
                                            <p:graphicEl>
                                              <a:dgm id="{D8E67284-5EB2-44BB-A2D6-56E260296555}"/>
                                            </p:graphicEl>
                                          </p:spTgt>
                                        </p:tgtEl>
                                        <p:attrNameLst>
                                          <p:attrName>fill.type</p:attrName>
                                        </p:attrNameLst>
                                      </p:cBhvr>
                                      <p:to>
                                        <p:strVal val="solid"/>
                                      </p:to>
                                    </p:set>
                                    <p:set>
                                      <p:cBhvr>
                                        <p:cTn id="186" dur="500" fill="hold"/>
                                        <p:tgtEl>
                                          <p:spTgt spid="19">
                                            <p:graphicEl>
                                              <a:dgm id="{D8E67284-5EB2-44BB-A2D6-56E260296555}"/>
                                            </p:graphicEl>
                                          </p:spTgt>
                                        </p:tgtEl>
                                        <p:attrNameLst>
                                          <p:attrName>fill.on</p:attrName>
                                        </p:attrNameLst>
                                      </p:cBhvr>
                                      <p:to>
                                        <p:strVal val="true"/>
                                      </p:to>
                                    </p:set>
                                  </p:childTnLst>
                                  <p:subTnLst>
                                    <p:audio>
                                      <p:cMediaNode>
                                        <p:cTn display="0" masterRel="sameClick">
                                          <p:stCondLst>
                                            <p:cond evt="begin" delay="0">
                                              <p:tn val="183"/>
                                            </p:cond>
                                          </p:stCondLst>
                                          <p:endCondLst>
                                            <p:cond evt="onStopAudio" delay="0">
                                              <p:tgtEl>
                                                <p:sldTgt/>
                                              </p:tgtEl>
                                            </p:cond>
                                          </p:endCondLst>
                                        </p:cTn>
                                        <p:tgtEl>
                                          <p:sndTgt r:embed="rId2" name="click.wav"/>
                                        </p:tgtEl>
                                      </p:cMediaNode>
                                    </p:audio>
                                  </p:subTnLst>
                                </p:cTn>
                              </p:par>
                            </p:childTnLst>
                          </p:cTn>
                        </p:par>
                        <p:par>
                          <p:cTn id="187" fill="hold">
                            <p:stCondLst>
                              <p:cond delay="15500"/>
                            </p:stCondLst>
                            <p:childTnLst>
                              <p:par>
                                <p:cTn id="188" presetID="1" presetClass="emph" presetSubtype="2" fill="hold" grpId="3" nodeType="afterEffect">
                                  <p:stCondLst>
                                    <p:cond delay="0"/>
                                  </p:stCondLst>
                                  <p:childTnLst>
                                    <p:animClr clrSpc="rgb" dir="cw">
                                      <p:cBhvr>
                                        <p:cTn id="189" dur="500" fill="hold"/>
                                        <p:tgtEl>
                                          <p:spTgt spid="19">
                                            <p:graphicEl>
                                              <a:dgm id="{326CD529-92F7-4FE6-9A64-271C8E8A43D4}"/>
                                            </p:graphicEl>
                                          </p:spTgt>
                                        </p:tgtEl>
                                        <p:attrNameLst>
                                          <p:attrName>fillcolor</p:attrName>
                                        </p:attrNameLst>
                                      </p:cBhvr>
                                      <p:to>
                                        <a:srgbClr val="000000"/>
                                      </p:to>
                                    </p:animClr>
                                    <p:set>
                                      <p:cBhvr>
                                        <p:cTn id="190" dur="500" fill="hold"/>
                                        <p:tgtEl>
                                          <p:spTgt spid="19">
                                            <p:graphicEl>
                                              <a:dgm id="{326CD529-92F7-4FE6-9A64-271C8E8A43D4}"/>
                                            </p:graphicEl>
                                          </p:spTgt>
                                        </p:tgtEl>
                                        <p:attrNameLst>
                                          <p:attrName>fill.type</p:attrName>
                                        </p:attrNameLst>
                                      </p:cBhvr>
                                      <p:to>
                                        <p:strVal val="solid"/>
                                      </p:to>
                                    </p:set>
                                    <p:set>
                                      <p:cBhvr>
                                        <p:cTn id="191" dur="500" fill="hold"/>
                                        <p:tgtEl>
                                          <p:spTgt spid="19">
                                            <p:graphicEl>
                                              <a:dgm id="{326CD529-92F7-4FE6-9A64-271C8E8A43D4}"/>
                                            </p:graphicEl>
                                          </p:spTgt>
                                        </p:tgtEl>
                                        <p:attrNameLst>
                                          <p:attrName>fill.on</p:attrName>
                                        </p:attrNameLst>
                                      </p:cBhvr>
                                      <p:to>
                                        <p:strVal val="true"/>
                                      </p:to>
                                    </p:set>
                                  </p:childTnLst>
                                  <p:subTnLst>
                                    <p:audio>
                                      <p:cMediaNode>
                                        <p:cTn display="0" masterRel="sameClick">
                                          <p:stCondLst>
                                            <p:cond evt="begin" delay="0">
                                              <p:tn val="188"/>
                                            </p:cond>
                                          </p:stCondLst>
                                          <p:endCondLst>
                                            <p:cond evt="onStopAudio" delay="0">
                                              <p:tgtEl>
                                                <p:sldTgt/>
                                              </p:tgtEl>
                                            </p:cond>
                                          </p:endCondLst>
                                        </p:cTn>
                                        <p:tgtEl>
                                          <p:sndTgt r:embed="rId2" name="click.wav"/>
                                        </p:tgtEl>
                                      </p:cMediaNode>
                                    </p:audio>
                                  </p:subTnLst>
                                </p:cTn>
                              </p:par>
                            </p:childTnLst>
                          </p:cTn>
                        </p:par>
                        <p:par>
                          <p:cTn id="192" fill="hold">
                            <p:stCondLst>
                              <p:cond delay="16000"/>
                            </p:stCondLst>
                            <p:childTnLst>
                              <p:par>
                                <p:cTn id="193" presetID="1" presetClass="emph" presetSubtype="2" fill="hold" grpId="3" nodeType="afterEffect">
                                  <p:stCondLst>
                                    <p:cond delay="0"/>
                                  </p:stCondLst>
                                  <p:childTnLst>
                                    <p:animClr clrSpc="rgb" dir="cw">
                                      <p:cBhvr>
                                        <p:cTn id="194" dur="500" fill="hold"/>
                                        <p:tgtEl>
                                          <p:spTgt spid="19">
                                            <p:graphicEl>
                                              <a:dgm id="{D0BE1A99-CA74-48F8-9D15-152B32BB6FA5}"/>
                                            </p:graphicEl>
                                          </p:spTgt>
                                        </p:tgtEl>
                                        <p:attrNameLst>
                                          <p:attrName>fillcolor</p:attrName>
                                        </p:attrNameLst>
                                      </p:cBhvr>
                                      <p:to>
                                        <a:srgbClr val="000000"/>
                                      </p:to>
                                    </p:animClr>
                                    <p:set>
                                      <p:cBhvr>
                                        <p:cTn id="195" dur="500" fill="hold"/>
                                        <p:tgtEl>
                                          <p:spTgt spid="19">
                                            <p:graphicEl>
                                              <a:dgm id="{D0BE1A99-CA74-48F8-9D15-152B32BB6FA5}"/>
                                            </p:graphicEl>
                                          </p:spTgt>
                                        </p:tgtEl>
                                        <p:attrNameLst>
                                          <p:attrName>fill.type</p:attrName>
                                        </p:attrNameLst>
                                      </p:cBhvr>
                                      <p:to>
                                        <p:strVal val="solid"/>
                                      </p:to>
                                    </p:set>
                                    <p:set>
                                      <p:cBhvr>
                                        <p:cTn id="196" dur="500" fill="hold"/>
                                        <p:tgtEl>
                                          <p:spTgt spid="19">
                                            <p:graphicEl>
                                              <a:dgm id="{D0BE1A99-CA74-48F8-9D15-152B32BB6FA5}"/>
                                            </p:graphicEl>
                                          </p:spTgt>
                                        </p:tgtEl>
                                        <p:attrNameLst>
                                          <p:attrName>fill.on</p:attrName>
                                        </p:attrNameLst>
                                      </p:cBhvr>
                                      <p:to>
                                        <p:strVal val="true"/>
                                      </p:to>
                                    </p:set>
                                  </p:childTnLst>
                                  <p:subTnLst>
                                    <p:audio>
                                      <p:cMediaNode>
                                        <p:cTn display="0" masterRel="sameClick">
                                          <p:stCondLst>
                                            <p:cond evt="begin" delay="0">
                                              <p:tn val="193"/>
                                            </p:cond>
                                          </p:stCondLst>
                                          <p:endCondLst>
                                            <p:cond evt="onStopAudio" delay="0">
                                              <p:tgtEl>
                                                <p:sldTgt/>
                                              </p:tgtEl>
                                            </p:cond>
                                          </p:endCondLst>
                                        </p:cTn>
                                        <p:tgtEl>
                                          <p:sndTgt r:embed="rId2" name="click.wav"/>
                                        </p:tgtEl>
                                      </p:cMediaNode>
                                    </p:audio>
                                  </p:subTnLst>
                                </p:cTn>
                              </p:par>
                            </p:childTnLst>
                          </p:cTn>
                        </p:par>
                        <p:par>
                          <p:cTn id="197" fill="hold">
                            <p:stCondLst>
                              <p:cond delay="16500"/>
                            </p:stCondLst>
                            <p:childTnLst>
                              <p:par>
                                <p:cTn id="198" presetID="1" presetClass="emph" presetSubtype="2" fill="hold" grpId="3" nodeType="afterEffect">
                                  <p:stCondLst>
                                    <p:cond delay="0"/>
                                  </p:stCondLst>
                                  <p:childTnLst>
                                    <p:animClr clrSpc="rgb" dir="cw">
                                      <p:cBhvr>
                                        <p:cTn id="199" dur="500" fill="hold"/>
                                        <p:tgtEl>
                                          <p:spTgt spid="19">
                                            <p:graphicEl>
                                              <a:dgm id="{84F170BC-E12C-443D-BA25-121D7D662FCA}"/>
                                            </p:graphicEl>
                                          </p:spTgt>
                                        </p:tgtEl>
                                        <p:attrNameLst>
                                          <p:attrName>fillcolor</p:attrName>
                                        </p:attrNameLst>
                                      </p:cBhvr>
                                      <p:to>
                                        <a:srgbClr val="000000"/>
                                      </p:to>
                                    </p:animClr>
                                    <p:set>
                                      <p:cBhvr>
                                        <p:cTn id="200" dur="500" fill="hold"/>
                                        <p:tgtEl>
                                          <p:spTgt spid="19">
                                            <p:graphicEl>
                                              <a:dgm id="{84F170BC-E12C-443D-BA25-121D7D662FCA}"/>
                                            </p:graphicEl>
                                          </p:spTgt>
                                        </p:tgtEl>
                                        <p:attrNameLst>
                                          <p:attrName>fill.type</p:attrName>
                                        </p:attrNameLst>
                                      </p:cBhvr>
                                      <p:to>
                                        <p:strVal val="solid"/>
                                      </p:to>
                                    </p:set>
                                    <p:set>
                                      <p:cBhvr>
                                        <p:cTn id="201" dur="500" fill="hold"/>
                                        <p:tgtEl>
                                          <p:spTgt spid="19">
                                            <p:graphicEl>
                                              <a:dgm id="{84F170BC-E12C-443D-BA25-121D7D662FCA}"/>
                                            </p:graphicEl>
                                          </p:spTgt>
                                        </p:tgtEl>
                                        <p:attrNameLst>
                                          <p:attrName>fill.on</p:attrName>
                                        </p:attrNameLst>
                                      </p:cBhvr>
                                      <p:to>
                                        <p:strVal val="true"/>
                                      </p:to>
                                    </p:set>
                                  </p:childTnLst>
                                  <p:subTnLst>
                                    <p:audio>
                                      <p:cMediaNode>
                                        <p:cTn display="0" masterRel="sameClick">
                                          <p:stCondLst>
                                            <p:cond evt="begin" delay="0">
                                              <p:tn val="198"/>
                                            </p:cond>
                                          </p:stCondLst>
                                          <p:endCondLst>
                                            <p:cond evt="onStopAudio" delay="0">
                                              <p:tgtEl>
                                                <p:sldTgt/>
                                              </p:tgtEl>
                                            </p:cond>
                                          </p:endCondLst>
                                        </p:cTn>
                                        <p:tgtEl>
                                          <p:sndTgt r:embed="rId2" name="click.wav"/>
                                        </p:tgtEl>
                                      </p:cMediaNode>
                                    </p:audio>
                                  </p:subTnLst>
                                </p:cTn>
                              </p:par>
                            </p:childTnLst>
                          </p:cTn>
                        </p:par>
                        <p:par>
                          <p:cTn id="202" fill="hold">
                            <p:stCondLst>
                              <p:cond delay="17000"/>
                            </p:stCondLst>
                            <p:childTnLst>
                              <p:par>
                                <p:cTn id="203" presetID="1" presetClass="emph" presetSubtype="2" fill="hold" grpId="3" nodeType="afterEffect">
                                  <p:stCondLst>
                                    <p:cond delay="0"/>
                                  </p:stCondLst>
                                  <p:childTnLst>
                                    <p:animClr clrSpc="rgb" dir="cw">
                                      <p:cBhvr>
                                        <p:cTn id="204" dur="500" fill="hold"/>
                                        <p:tgtEl>
                                          <p:spTgt spid="19">
                                            <p:graphicEl>
                                              <a:dgm id="{5148713F-6589-45F4-9FBD-DB9CBB7B1D37}"/>
                                            </p:graphicEl>
                                          </p:spTgt>
                                        </p:tgtEl>
                                        <p:attrNameLst>
                                          <p:attrName>fillcolor</p:attrName>
                                        </p:attrNameLst>
                                      </p:cBhvr>
                                      <p:to>
                                        <a:srgbClr val="000000"/>
                                      </p:to>
                                    </p:animClr>
                                    <p:set>
                                      <p:cBhvr>
                                        <p:cTn id="205" dur="500" fill="hold"/>
                                        <p:tgtEl>
                                          <p:spTgt spid="19">
                                            <p:graphicEl>
                                              <a:dgm id="{5148713F-6589-45F4-9FBD-DB9CBB7B1D37}"/>
                                            </p:graphicEl>
                                          </p:spTgt>
                                        </p:tgtEl>
                                        <p:attrNameLst>
                                          <p:attrName>fill.type</p:attrName>
                                        </p:attrNameLst>
                                      </p:cBhvr>
                                      <p:to>
                                        <p:strVal val="solid"/>
                                      </p:to>
                                    </p:set>
                                    <p:set>
                                      <p:cBhvr>
                                        <p:cTn id="206" dur="500" fill="hold"/>
                                        <p:tgtEl>
                                          <p:spTgt spid="19">
                                            <p:graphicEl>
                                              <a:dgm id="{5148713F-6589-45F4-9FBD-DB9CBB7B1D37}"/>
                                            </p:graphicEl>
                                          </p:spTgt>
                                        </p:tgtEl>
                                        <p:attrNameLst>
                                          <p:attrName>fill.on</p:attrName>
                                        </p:attrNameLst>
                                      </p:cBhvr>
                                      <p:to>
                                        <p:strVal val="true"/>
                                      </p:to>
                                    </p:set>
                                  </p:childTnLst>
                                  <p:subTnLst>
                                    <p:audio>
                                      <p:cMediaNode>
                                        <p:cTn display="0" masterRel="sameClick">
                                          <p:stCondLst>
                                            <p:cond evt="begin" delay="0">
                                              <p:tn val="203"/>
                                            </p:cond>
                                          </p:stCondLst>
                                          <p:endCondLst>
                                            <p:cond evt="onStopAudio" delay="0">
                                              <p:tgtEl>
                                                <p:sldTgt/>
                                              </p:tgtEl>
                                            </p:cond>
                                          </p:endCondLst>
                                        </p:cTn>
                                        <p:tgtEl>
                                          <p:sndTgt r:embed="rId2" name="click.wav"/>
                                        </p:tgtEl>
                                      </p:cMediaNode>
                                    </p:audio>
                                  </p:subTnLst>
                                </p:cTn>
                              </p:par>
                            </p:childTnLst>
                          </p:cTn>
                        </p:par>
                        <p:par>
                          <p:cTn id="207" fill="hold">
                            <p:stCondLst>
                              <p:cond delay="17500"/>
                            </p:stCondLst>
                            <p:childTnLst>
                              <p:par>
                                <p:cTn id="208" presetID="1" presetClass="emph" presetSubtype="2" fill="hold" grpId="4" nodeType="afterEffect">
                                  <p:stCondLst>
                                    <p:cond delay="0"/>
                                  </p:stCondLst>
                                  <p:childTnLst>
                                    <p:animClr clrSpc="rgb" dir="cw">
                                      <p:cBhvr>
                                        <p:cTn id="209" dur="500" fill="hold"/>
                                        <p:tgtEl>
                                          <p:spTgt spid="19">
                                            <p:graphicEl>
                                              <a:dgm id="{84F170BC-E12C-443D-BA25-121D7D662FCA}"/>
                                            </p:graphicEl>
                                          </p:spTgt>
                                        </p:tgtEl>
                                        <p:attrNameLst>
                                          <p:attrName>fillcolor</p:attrName>
                                        </p:attrNameLst>
                                      </p:cBhvr>
                                      <p:to>
                                        <a:srgbClr val="00B050"/>
                                      </p:to>
                                    </p:animClr>
                                    <p:set>
                                      <p:cBhvr>
                                        <p:cTn id="210" dur="500" fill="hold"/>
                                        <p:tgtEl>
                                          <p:spTgt spid="19">
                                            <p:graphicEl>
                                              <a:dgm id="{84F170BC-E12C-443D-BA25-121D7D662FCA}"/>
                                            </p:graphicEl>
                                          </p:spTgt>
                                        </p:tgtEl>
                                        <p:attrNameLst>
                                          <p:attrName>fill.type</p:attrName>
                                        </p:attrNameLst>
                                      </p:cBhvr>
                                      <p:to>
                                        <p:strVal val="solid"/>
                                      </p:to>
                                    </p:set>
                                    <p:set>
                                      <p:cBhvr>
                                        <p:cTn id="211" dur="500" fill="hold"/>
                                        <p:tgtEl>
                                          <p:spTgt spid="19">
                                            <p:graphicEl>
                                              <a:dgm id="{84F170BC-E12C-443D-BA25-121D7D662FCA}"/>
                                            </p:graphicEl>
                                          </p:spTgt>
                                        </p:tgtEl>
                                        <p:attrNameLst>
                                          <p:attrName>fill.on</p:attrName>
                                        </p:attrNameLst>
                                      </p:cBhvr>
                                      <p:to>
                                        <p:strVal val="true"/>
                                      </p:to>
                                    </p:set>
                                  </p:childTnLst>
                                  <p:subTnLst>
                                    <p:audio>
                                      <p:cMediaNode>
                                        <p:cTn display="0" masterRel="sameClick">
                                          <p:stCondLst>
                                            <p:cond evt="begin" delay="0">
                                              <p:tn val="208"/>
                                            </p:cond>
                                          </p:stCondLst>
                                          <p:endCondLst>
                                            <p:cond evt="onStopAudio" delay="0">
                                              <p:tgtEl>
                                                <p:sldTgt/>
                                              </p:tgtEl>
                                            </p:cond>
                                          </p:endCondLst>
                                        </p:cTn>
                                        <p:tgtEl>
                                          <p:sndTgt r:embed="rId2" name="click.wav"/>
                                        </p:tgtEl>
                                      </p:cMediaNode>
                                    </p:audio>
                                  </p:sub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22">
                                            <p:graphicEl>
                                              <a:dgm id="{84A0B23F-AAF9-4643-AD36-265EC071C4B4}"/>
                                            </p:graphicEl>
                                          </p:spTgt>
                                        </p:tgtEl>
                                        <p:attrNameLst>
                                          <p:attrName>style.visibility</p:attrName>
                                        </p:attrNameLst>
                                      </p:cBhvr>
                                      <p:to>
                                        <p:strVal val="visible"/>
                                      </p:to>
                                    </p:set>
                                    <p:animEffect transition="in" filter="fade">
                                      <p:cBhvr>
                                        <p:cTn id="216" dur="1000"/>
                                        <p:tgtEl>
                                          <p:spTgt spid="22">
                                            <p:graphicEl>
                                              <a:dgm id="{84A0B23F-AAF9-4643-AD36-265EC071C4B4}"/>
                                            </p:graphicEl>
                                          </p:spTgt>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22">
                                            <p:graphicEl>
                                              <a:dgm id="{CFA077C3-DBA4-4DC9-93B4-10DE79DB2741}"/>
                                            </p:graphicEl>
                                          </p:spTgt>
                                        </p:tgtEl>
                                        <p:attrNameLst>
                                          <p:attrName>style.visibility</p:attrName>
                                        </p:attrNameLst>
                                      </p:cBhvr>
                                      <p:to>
                                        <p:strVal val="visible"/>
                                      </p:to>
                                    </p:set>
                                    <p:animEffect transition="in" filter="fade">
                                      <p:cBhvr>
                                        <p:cTn id="220" dur="1000"/>
                                        <p:tgtEl>
                                          <p:spTgt spid="22">
                                            <p:graphicEl>
                                              <a:dgm id="{CFA077C3-DBA4-4DC9-93B4-10DE79DB2741}"/>
                                            </p:graphicEl>
                                          </p:spTgt>
                                        </p:tgtEl>
                                      </p:cBhvr>
                                    </p:animEffect>
                                  </p:childTnLst>
                                </p:cTn>
                              </p:par>
                            </p:childTnLst>
                          </p:cTn>
                        </p:par>
                        <p:par>
                          <p:cTn id="221" fill="hold">
                            <p:stCondLst>
                              <p:cond delay="2000"/>
                            </p:stCondLst>
                            <p:childTnLst>
                              <p:par>
                                <p:cTn id="222" presetID="10" presetClass="entr" presetSubtype="0" fill="hold" grpId="0" nodeType="afterEffect">
                                  <p:stCondLst>
                                    <p:cond delay="0"/>
                                  </p:stCondLst>
                                  <p:childTnLst>
                                    <p:set>
                                      <p:cBhvr>
                                        <p:cTn id="223" dur="1" fill="hold">
                                          <p:stCondLst>
                                            <p:cond delay="0"/>
                                          </p:stCondLst>
                                        </p:cTn>
                                        <p:tgtEl>
                                          <p:spTgt spid="22">
                                            <p:graphicEl>
                                              <a:dgm id="{94BD9409-76CE-4024-B057-840A91977E60}"/>
                                            </p:graphicEl>
                                          </p:spTgt>
                                        </p:tgtEl>
                                        <p:attrNameLst>
                                          <p:attrName>style.visibility</p:attrName>
                                        </p:attrNameLst>
                                      </p:cBhvr>
                                      <p:to>
                                        <p:strVal val="visible"/>
                                      </p:to>
                                    </p:set>
                                    <p:animEffect transition="in" filter="fade">
                                      <p:cBhvr>
                                        <p:cTn id="224" dur="1000"/>
                                        <p:tgtEl>
                                          <p:spTgt spid="22">
                                            <p:graphicEl>
                                              <a:dgm id="{94BD9409-76CE-4024-B057-840A91977E60}"/>
                                            </p:graphicEl>
                                          </p:spTgt>
                                        </p:tgtEl>
                                      </p:cBhvr>
                                    </p:animEffect>
                                  </p:childTnLst>
                                </p:cTn>
                              </p:par>
                            </p:childTnLst>
                          </p:cTn>
                        </p:par>
                        <p:par>
                          <p:cTn id="225" fill="hold">
                            <p:stCondLst>
                              <p:cond delay="3000"/>
                            </p:stCondLst>
                            <p:childTnLst>
                              <p:par>
                                <p:cTn id="226" presetID="10" presetClass="entr" presetSubtype="0" fill="hold" grpId="0" nodeType="afterEffect">
                                  <p:stCondLst>
                                    <p:cond delay="0"/>
                                  </p:stCondLst>
                                  <p:childTnLst>
                                    <p:set>
                                      <p:cBhvr>
                                        <p:cTn id="227" dur="1" fill="hold">
                                          <p:stCondLst>
                                            <p:cond delay="0"/>
                                          </p:stCondLst>
                                        </p:cTn>
                                        <p:tgtEl>
                                          <p:spTgt spid="22">
                                            <p:graphicEl>
                                              <a:dgm id="{13C7372E-8714-4D94-B95A-43429F601D5E}"/>
                                            </p:graphicEl>
                                          </p:spTgt>
                                        </p:tgtEl>
                                        <p:attrNameLst>
                                          <p:attrName>style.visibility</p:attrName>
                                        </p:attrNameLst>
                                      </p:cBhvr>
                                      <p:to>
                                        <p:strVal val="visible"/>
                                      </p:to>
                                    </p:set>
                                    <p:animEffect transition="in" filter="fade">
                                      <p:cBhvr>
                                        <p:cTn id="228" dur="1000"/>
                                        <p:tgtEl>
                                          <p:spTgt spid="22">
                                            <p:graphicEl>
                                              <a:dgm id="{13C7372E-8714-4D94-B95A-43429F601D5E}"/>
                                            </p:graphicEl>
                                          </p:spTgt>
                                        </p:tgtEl>
                                      </p:cBhvr>
                                    </p:animEffect>
                                  </p:childTnLst>
                                </p:cTn>
                              </p:par>
                            </p:childTnLst>
                          </p:cTn>
                        </p:par>
                        <p:par>
                          <p:cTn id="229" fill="hold">
                            <p:stCondLst>
                              <p:cond delay="4000"/>
                            </p:stCondLst>
                            <p:childTnLst>
                              <p:par>
                                <p:cTn id="230" presetID="10" presetClass="entr" presetSubtype="0" fill="hold" grpId="0" nodeType="afterEffect">
                                  <p:stCondLst>
                                    <p:cond delay="0"/>
                                  </p:stCondLst>
                                  <p:childTnLst>
                                    <p:set>
                                      <p:cBhvr>
                                        <p:cTn id="231" dur="1" fill="hold">
                                          <p:stCondLst>
                                            <p:cond delay="0"/>
                                          </p:stCondLst>
                                        </p:cTn>
                                        <p:tgtEl>
                                          <p:spTgt spid="22">
                                            <p:graphicEl>
                                              <a:dgm id="{EF858424-68BE-43CD-B273-92C1507A7B9B}"/>
                                            </p:graphicEl>
                                          </p:spTgt>
                                        </p:tgtEl>
                                        <p:attrNameLst>
                                          <p:attrName>style.visibility</p:attrName>
                                        </p:attrNameLst>
                                      </p:cBhvr>
                                      <p:to>
                                        <p:strVal val="visible"/>
                                      </p:to>
                                    </p:set>
                                    <p:animEffect transition="in" filter="fade">
                                      <p:cBhvr>
                                        <p:cTn id="232" dur="1000"/>
                                        <p:tgtEl>
                                          <p:spTgt spid="22">
                                            <p:graphicEl>
                                              <a:dgm id="{EF858424-68BE-43CD-B273-92C1507A7B9B}"/>
                                            </p:graphicEl>
                                          </p:spTgt>
                                        </p:tgtEl>
                                      </p:cBhvr>
                                    </p:animEffect>
                                  </p:childTnLst>
                                </p:cTn>
                              </p:par>
                            </p:childTnLst>
                          </p:cTn>
                        </p:par>
                        <p:par>
                          <p:cTn id="233" fill="hold">
                            <p:stCondLst>
                              <p:cond delay="5000"/>
                            </p:stCondLst>
                            <p:childTnLst>
                              <p:par>
                                <p:cTn id="234" presetID="10" presetClass="entr" presetSubtype="0" fill="hold" grpId="0" nodeType="afterEffect">
                                  <p:stCondLst>
                                    <p:cond delay="0"/>
                                  </p:stCondLst>
                                  <p:childTnLst>
                                    <p:set>
                                      <p:cBhvr>
                                        <p:cTn id="235" dur="1" fill="hold">
                                          <p:stCondLst>
                                            <p:cond delay="0"/>
                                          </p:stCondLst>
                                        </p:cTn>
                                        <p:tgtEl>
                                          <p:spTgt spid="22">
                                            <p:graphicEl>
                                              <a:dgm id="{42841928-2A1E-433E-B3AB-59E374CA0193}"/>
                                            </p:graphicEl>
                                          </p:spTgt>
                                        </p:tgtEl>
                                        <p:attrNameLst>
                                          <p:attrName>style.visibility</p:attrName>
                                        </p:attrNameLst>
                                      </p:cBhvr>
                                      <p:to>
                                        <p:strVal val="visible"/>
                                      </p:to>
                                    </p:set>
                                    <p:animEffect transition="in" filter="fade">
                                      <p:cBhvr>
                                        <p:cTn id="236" dur="1000"/>
                                        <p:tgtEl>
                                          <p:spTgt spid="22">
                                            <p:graphicEl>
                                              <a:dgm id="{42841928-2A1E-433E-B3AB-59E374CA0193}"/>
                                            </p:graphicEl>
                                          </p:spTgt>
                                        </p:tgtEl>
                                      </p:cBhvr>
                                    </p:animEffect>
                                  </p:childTnLst>
                                </p:cTn>
                              </p:par>
                            </p:childTnLst>
                          </p:cTn>
                        </p:par>
                        <p:par>
                          <p:cTn id="237" fill="hold">
                            <p:stCondLst>
                              <p:cond delay="6000"/>
                            </p:stCondLst>
                            <p:childTnLst>
                              <p:par>
                                <p:cTn id="238" presetID="10" presetClass="entr" presetSubtype="0" fill="hold" grpId="0" nodeType="afterEffect">
                                  <p:stCondLst>
                                    <p:cond delay="0"/>
                                  </p:stCondLst>
                                  <p:childTnLst>
                                    <p:set>
                                      <p:cBhvr>
                                        <p:cTn id="239" dur="1" fill="hold">
                                          <p:stCondLst>
                                            <p:cond delay="0"/>
                                          </p:stCondLst>
                                        </p:cTn>
                                        <p:tgtEl>
                                          <p:spTgt spid="22">
                                            <p:graphicEl>
                                              <a:dgm id="{417BE0B8-CCC5-4837-BB74-893F8D8A987A}"/>
                                            </p:graphicEl>
                                          </p:spTgt>
                                        </p:tgtEl>
                                        <p:attrNameLst>
                                          <p:attrName>style.visibility</p:attrName>
                                        </p:attrNameLst>
                                      </p:cBhvr>
                                      <p:to>
                                        <p:strVal val="visible"/>
                                      </p:to>
                                    </p:set>
                                    <p:animEffect transition="in" filter="fade">
                                      <p:cBhvr>
                                        <p:cTn id="240" dur="1000"/>
                                        <p:tgtEl>
                                          <p:spTgt spid="22">
                                            <p:graphicEl>
                                              <a:dgm id="{417BE0B8-CCC5-4837-BB74-893F8D8A987A}"/>
                                            </p:graphicEl>
                                          </p:spTgt>
                                        </p:tgtEl>
                                      </p:cBhvr>
                                    </p:animEffect>
                                  </p:childTnLst>
                                </p:cTn>
                              </p:par>
                            </p:childTnLst>
                          </p:cTn>
                        </p:par>
                        <p:par>
                          <p:cTn id="241" fill="hold">
                            <p:stCondLst>
                              <p:cond delay="7000"/>
                            </p:stCondLst>
                            <p:childTnLst>
                              <p:par>
                                <p:cTn id="242" presetID="10" presetClass="entr" presetSubtype="0" fill="hold" grpId="0" nodeType="afterEffect">
                                  <p:stCondLst>
                                    <p:cond delay="0"/>
                                  </p:stCondLst>
                                  <p:childTnLst>
                                    <p:set>
                                      <p:cBhvr>
                                        <p:cTn id="243" dur="1" fill="hold">
                                          <p:stCondLst>
                                            <p:cond delay="0"/>
                                          </p:stCondLst>
                                        </p:cTn>
                                        <p:tgtEl>
                                          <p:spTgt spid="22">
                                            <p:graphicEl>
                                              <a:dgm id="{D1CA1292-40A5-423C-B82F-8CABE5CCB537}"/>
                                            </p:graphicEl>
                                          </p:spTgt>
                                        </p:tgtEl>
                                        <p:attrNameLst>
                                          <p:attrName>style.visibility</p:attrName>
                                        </p:attrNameLst>
                                      </p:cBhvr>
                                      <p:to>
                                        <p:strVal val="visible"/>
                                      </p:to>
                                    </p:set>
                                    <p:animEffect transition="in" filter="fade">
                                      <p:cBhvr>
                                        <p:cTn id="244" dur="1000"/>
                                        <p:tgtEl>
                                          <p:spTgt spid="22">
                                            <p:graphicEl>
                                              <a:dgm id="{D1CA1292-40A5-423C-B82F-8CABE5CCB537}"/>
                                            </p:graphicEl>
                                          </p:spTgt>
                                        </p:tgtEl>
                                      </p:cBhvr>
                                    </p:animEffect>
                                  </p:childTnLst>
                                </p:cTn>
                              </p:par>
                            </p:childTnLst>
                          </p:cTn>
                        </p:par>
                        <p:par>
                          <p:cTn id="245" fill="hold">
                            <p:stCondLst>
                              <p:cond delay="8000"/>
                            </p:stCondLst>
                            <p:childTnLst>
                              <p:par>
                                <p:cTn id="246" presetID="10" presetClass="entr" presetSubtype="0" fill="hold" grpId="0" nodeType="afterEffect">
                                  <p:stCondLst>
                                    <p:cond delay="0"/>
                                  </p:stCondLst>
                                  <p:childTnLst>
                                    <p:set>
                                      <p:cBhvr>
                                        <p:cTn id="247" dur="1" fill="hold">
                                          <p:stCondLst>
                                            <p:cond delay="0"/>
                                          </p:stCondLst>
                                        </p:cTn>
                                        <p:tgtEl>
                                          <p:spTgt spid="22">
                                            <p:graphicEl>
                                              <a:dgm id="{3A089EDA-8BB8-4C7C-8E4E-260C25A1AB69}"/>
                                            </p:graphicEl>
                                          </p:spTgt>
                                        </p:tgtEl>
                                        <p:attrNameLst>
                                          <p:attrName>style.visibility</p:attrName>
                                        </p:attrNameLst>
                                      </p:cBhvr>
                                      <p:to>
                                        <p:strVal val="visible"/>
                                      </p:to>
                                    </p:set>
                                    <p:animEffect transition="in" filter="fade">
                                      <p:cBhvr>
                                        <p:cTn id="248" dur="1000"/>
                                        <p:tgtEl>
                                          <p:spTgt spid="22">
                                            <p:graphicEl>
                                              <a:dgm id="{3A089EDA-8BB8-4C7C-8E4E-260C25A1AB69}"/>
                                            </p:graphicEl>
                                          </p:spTgt>
                                        </p:tgtEl>
                                      </p:cBhvr>
                                    </p:animEffect>
                                  </p:childTnLst>
                                </p:cTn>
                              </p:par>
                            </p:childTnLst>
                          </p:cTn>
                        </p:par>
                        <p:par>
                          <p:cTn id="249" fill="hold">
                            <p:stCondLst>
                              <p:cond delay="9000"/>
                            </p:stCondLst>
                            <p:childTnLst>
                              <p:par>
                                <p:cTn id="250" presetID="10" presetClass="entr" presetSubtype="0" fill="hold" grpId="0" nodeType="afterEffect">
                                  <p:stCondLst>
                                    <p:cond delay="0"/>
                                  </p:stCondLst>
                                  <p:childTnLst>
                                    <p:set>
                                      <p:cBhvr>
                                        <p:cTn id="251" dur="1" fill="hold">
                                          <p:stCondLst>
                                            <p:cond delay="0"/>
                                          </p:stCondLst>
                                        </p:cTn>
                                        <p:tgtEl>
                                          <p:spTgt spid="22">
                                            <p:graphicEl>
                                              <a:dgm id="{9DF7BABC-9C95-4997-BAC2-D06D25ED6681}"/>
                                            </p:graphicEl>
                                          </p:spTgt>
                                        </p:tgtEl>
                                        <p:attrNameLst>
                                          <p:attrName>style.visibility</p:attrName>
                                        </p:attrNameLst>
                                      </p:cBhvr>
                                      <p:to>
                                        <p:strVal val="visible"/>
                                      </p:to>
                                    </p:set>
                                    <p:animEffect transition="in" filter="fade">
                                      <p:cBhvr>
                                        <p:cTn id="252" dur="1000"/>
                                        <p:tgtEl>
                                          <p:spTgt spid="22">
                                            <p:graphicEl>
                                              <a:dgm id="{9DF7BABC-9C95-4997-BAC2-D06D25ED6681}"/>
                                            </p:graphicEl>
                                          </p:spTgt>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xit" presetSubtype="0" fill="hold" grpId="1" nodeType="clickEffect">
                                  <p:stCondLst>
                                    <p:cond delay="0"/>
                                  </p:stCondLst>
                                  <p:childTnLst>
                                    <p:animEffect transition="out" filter="fade">
                                      <p:cBhvr>
                                        <p:cTn id="256" dur="1000"/>
                                        <p:tgtEl>
                                          <p:spTgt spid="22">
                                            <p:graphicEl>
                                              <a:dgm id="{84A0B23F-AAF9-4643-AD36-265EC071C4B4}"/>
                                            </p:graphicEl>
                                          </p:spTgt>
                                        </p:tgtEl>
                                      </p:cBhvr>
                                    </p:animEffect>
                                    <p:set>
                                      <p:cBhvr>
                                        <p:cTn id="257" dur="1" fill="hold">
                                          <p:stCondLst>
                                            <p:cond delay="999"/>
                                          </p:stCondLst>
                                        </p:cTn>
                                        <p:tgtEl>
                                          <p:spTgt spid="22">
                                            <p:graphicEl>
                                              <a:dgm id="{84A0B23F-AAF9-4643-AD36-265EC071C4B4}"/>
                                            </p:graphicEl>
                                          </p:spTgt>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1000"/>
                                        <p:tgtEl>
                                          <p:spTgt spid="22">
                                            <p:graphicEl>
                                              <a:dgm id="{CFA077C3-DBA4-4DC9-93B4-10DE79DB2741}"/>
                                            </p:graphicEl>
                                          </p:spTgt>
                                        </p:tgtEl>
                                      </p:cBhvr>
                                    </p:animEffect>
                                    <p:set>
                                      <p:cBhvr>
                                        <p:cTn id="260" dur="1" fill="hold">
                                          <p:stCondLst>
                                            <p:cond delay="999"/>
                                          </p:stCondLst>
                                        </p:cTn>
                                        <p:tgtEl>
                                          <p:spTgt spid="22">
                                            <p:graphicEl>
                                              <a:dgm id="{CFA077C3-DBA4-4DC9-93B4-10DE79DB2741}"/>
                                            </p:graphicEl>
                                          </p:spTgt>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1000"/>
                                        <p:tgtEl>
                                          <p:spTgt spid="22">
                                            <p:graphicEl>
                                              <a:dgm id="{94BD9409-76CE-4024-B057-840A91977E60}"/>
                                            </p:graphicEl>
                                          </p:spTgt>
                                        </p:tgtEl>
                                      </p:cBhvr>
                                    </p:animEffect>
                                    <p:set>
                                      <p:cBhvr>
                                        <p:cTn id="263" dur="1" fill="hold">
                                          <p:stCondLst>
                                            <p:cond delay="999"/>
                                          </p:stCondLst>
                                        </p:cTn>
                                        <p:tgtEl>
                                          <p:spTgt spid="22">
                                            <p:graphicEl>
                                              <a:dgm id="{94BD9409-76CE-4024-B057-840A91977E60}"/>
                                            </p:graphicEl>
                                          </p:spTgt>
                                        </p:tgtEl>
                                        <p:attrNameLst>
                                          <p:attrName>style.visibility</p:attrName>
                                        </p:attrNameLst>
                                      </p:cBhvr>
                                      <p:to>
                                        <p:strVal val="hidden"/>
                                      </p:to>
                                    </p:set>
                                  </p:childTnLst>
                                </p:cTn>
                              </p:par>
                              <p:par>
                                <p:cTn id="264" presetID="10" presetClass="exit" presetSubtype="0" fill="hold" grpId="1" nodeType="withEffect">
                                  <p:stCondLst>
                                    <p:cond delay="0"/>
                                  </p:stCondLst>
                                  <p:childTnLst>
                                    <p:animEffect transition="out" filter="fade">
                                      <p:cBhvr>
                                        <p:cTn id="265" dur="1000"/>
                                        <p:tgtEl>
                                          <p:spTgt spid="22">
                                            <p:graphicEl>
                                              <a:dgm id="{13C7372E-8714-4D94-B95A-43429F601D5E}"/>
                                            </p:graphicEl>
                                          </p:spTgt>
                                        </p:tgtEl>
                                      </p:cBhvr>
                                    </p:animEffect>
                                    <p:set>
                                      <p:cBhvr>
                                        <p:cTn id="266" dur="1" fill="hold">
                                          <p:stCondLst>
                                            <p:cond delay="999"/>
                                          </p:stCondLst>
                                        </p:cTn>
                                        <p:tgtEl>
                                          <p:spTgt spid="22">
                                            <p:graphicEl>
                                              <a:dgm id="{13C7372E-8714-4D94-B95A-43429F601D5E}"/>
                                            </p:graphicEl>
                                          </p:spTgt>
                                        </p:tgtEl>
                                        <p:attrNameLst>
                                          <p:attrName>style.visibility</p:attrName>
                                        </p:attrNameLst>
                                      </p:cBhvr>
                                      <p:to>
                                        <p:strVal val="hidden"/>
                                      </p:to>
                                    </p:set>
                                  </p:childTnLst>
                                </p:cTn>
                              </p:par>
                              <p:par>
                                <p:cTn id="267" presetID="10" presetClass="exit" presetSubtype="0" fill="hold" grpId="1" nodeType="withEffect">
                                  <p:stCondLst>
                                    <p:cond delay="0"/>
                                  </p:stCondLst>
                                  <p:childTnLst>
                                    <p:animEffect transition="out" filter="fade">
                                      <p:cBhvr>
                                        <p:cTn id="268" dur="1000"/>
                                        <p:tgtEl>
                                          <p:spTgt spid="22">
                                            <p:graphicEl>
                                              <a:dgm id="{EF858424-68BE-43CD-B273-92C1507A7B9B}"/>
                                            </p:graphicEl>
                                          </p:spTgt>
                                        </p:tgtEl>
                                      </p:cBhvr>
                                    </p:animEffect>
                                    <p:set>
                                      <p:cBhvr>
                                        <p:cTn id="269" dur="1" fill="hold">
                                          <p:stCondLst>
                                            <p:cond delay="999"/>
                                          </p:stCondLst>
                                        </p:cTn>
                                        <p:tgtEl>
                                          <p:spTgt spid="22">
                                            <p:graphicEl>
                                              <a:dgm id="{EF858424-68BE-43CD-B273-92C1507A7B9B}"/>
                                            </p:graphicEl>
                                          </p:spTgt>
                                        </p:tgtEl>
                                        <p:attrNameLst>
                                          <p:attrName>style.visibility</p:attrName>
                                        </p:attrNameLst>
                                      </p:cBhvr>
                                      <p:to>
                                        <p:strVal val="hidden"/>
                                      </p:to>
                                    </p:set>
                                  </p:childTnLst>
                                </p:cTn>
                              </p:par>
                              <p:par>
                                <p:cTn id="270" presetID="10" presetClass="exit" presetSubtype="0" fill="hold" grpId="1" nodeType="withEffect">
                                  <p:stCondLst>
                                    <p:cond delay="0"/>
                                  </p:stCondLst>
                                  <p:childTnLst>
                                    <p:animEffect transition="out" filter="fade">
                                      <p:cBhvr>
                                        <p:cTn id="271" dur="1000"/>
                                        <p:tgtEl>
                                          <p:spTgt spid="22">
                                            <p:graphicEl>
                                              <a:dgm id="{42841928-2A1E-433E-B3AB-59E374CA0193}"/>
                                            </p:graphicEl>
                                          </p:spTgt>
                                        </p:tgtEl>
                                      </p:cBhvr>
                                    </p:animEffect>
                                    <p:set>
                                      <p:cBhvr>
                                        <p:cTn id="272" dur="1" fill="hold">
                                          <p:stCondLst>
                                            <p:cond delay="999"/>
                                          </p:stCondLst>
                                        </p:cTn>
                                        <p:tgtEl>
                                          <p:spTgt spid="22">
                                            <p:graphicEl>
                                              <a:dgm id="{42841928-2A1E-433E-B3AB-59E374CA0193}"/>
                                            </p:graphicEl>
                                          </p:spTgt>
                                        </p:tgtEl>
                                        <p:attrNameLst>
                                          <p:attrName>style.visibility</p:attrName>
                                        </p:attrNameLst>
                                      </p:cBhvr>
                                      <p:to>
                                        <p:strVal val="hidden"/>
                                      </p:to>
                                    </p:set>
                                  </p:childTnLst>
                                </p:cTn>
                              </p:par>
                              <p:par>
                                <p:cTn id="273" presetID="10" presetClass="exit" presetSubtype="0" fill="hold" grpId="1" nodeType="withEffect">
                                  <p:stCondLst>
                                    <p:cond delay="0"/>
                                  </p:stCondLst>
                                  <p:childTnLst>
                                    <p:animEffect transition="out" filter="fade">
                                      <p:cBhvr>
                                        <p:cTn id="274" dur="1000"/>
                                        <p:tgtEl>
                                          <p:spTgt spid="22">
                                            <p:graphicEl>
                                              <a:dgm id="{417BE0B8-CCC5-4837-BB74-893F8D8A987A}"/>
                                            </p:graphicEl>
                                          </p:spTgt>
                                        </p:tgtEl>
                                      </p:cBhvr>
                                    </p:animEffect>
                                    <p:set>
                                      <p:cBhvr>
                                        <p:cTn id="275" dur="1" fill="hold">
                                          <p:stCondLst>
                                            <p:cond delay="999"/>
                                          </p:stCondLst>
                                        </p:cTn>
                                        <p:tgtEl>
                                          <p:spTgt spid="22">
                                            <p:graphicEl>
                                              <a:dgm id="{417BE0B8-CCC5-4837-BB74-893F8D8A987A}"/>
                                            </p:graphicEl>
                                          </p:spTgt>
                                        </p:tgtEl>
                                        <p:attrNameLst>
                                          <p:attrName>style.visibility</p:attrName>
                                        </p:attrNameLst>
                                      </p:cBhvr>
                                      <p:to>
                                        <p:strVal val="hidden"/>
                                      </p:to>
                                    </p:set>
                                  </p:childTnLst>
                                </p:cTn>
                              </p:par>
                              <p:par>
                                <p:cTn id="276" presetID="10" presetClass="exit" presetSubtype="0" fill="hold" grpId="1" nodeType="withEffect">
                                  <p:stCondLst>
                                    <p:cond delay="0"/>
                                  </p:stCondLst>
                                  <p:childTnLst>
                                    <p:animEffect transition="out" filter="fade">
                                      <p:cBhvr>
                                        <p:cTn id="277" dur="1000"/>
                                        <p:tgtEl>
                                          <p:spTgt spid="22">
                                            <p:graphicEl>
                                              <a:dgm id="{D1CA1292-40A5-423C-B82F-8CABE5CCB537}"/>
                                            </p:graphicEl>
                                          </p:spTgt>
                                        </p:tgtEl>
                                      </p:cBhvr>
                                    </p:animEffect>
                                    <p:set>
                                      <p:cBhvr>
                                        <p:cTn id="278" dur="1" fill="hold">
                                          <p:stCondLst>
                                            <p:cond delay="999"/>
                                          </p:stCondLst>
                                        </p:cTn>
                                        <p:tgtEl>
                                          <p:spTgt spid="22">
                                            <p:graphicEl>
                                              <a:dgm id="{D1CA1292-40A5-423C-B82F-8CABE5CCB537}"/>
                                            </p:graphicEl>
                                          </p:spTgt>
                                        </p:tgtEl>
                                        <p:attrNameLst>
                                          <p:attrName>style.visibility</p:attrName>
                                        </p:attrNameLst>
                                      </p:cBhvr>
                                      <p:to>
                                        <p:strVal val="hidden"/>
                                      </p:to>
                                    </p:set>
                                  </p:childTnLst>
                                </p:cTn>
                              </p:par>
                              <p:par>
                                <p:cTn id="279" presetID="10" presetClass="exit" presetSubtype="0" fill="hold" grpId="1" nodeType="withEffect">
                                  <p:stCondLst>
                                    <p:cond delay="0"/>
                                  </p:stCondLst>
                                  <p:childTnLst>
                                    <p:animEffect transition="out" filter="fade">
                                      <p:cBhvr>
                                        <p:cTn id="280" dur="1000"/>
                                        <p:tgtEl>
                                          <p:spTgt spid="22">
                                            <p:graphicEl>
                                              <a:dgm id="{3A089EDA-8BB8-4C7C-8E4E-260C25A1AB69}"/>
                                            </p:graphicEl>
                                          </p:spTgt>
                                        </p:tgtEl>
                                      </p:cBhvr>
                                    </p:animEffect>
                                    <p:set>
                                      <p:cBhvr>
                                        <p:cTn id="281" dur="1" fill="hold">
                                          <p:stCondLst>
                                            <p:cond delay="999"/>
                                          </p:stCondLst>
                                        </p:cTn>
                                        <p:tgtEl>
                                          <p:spTgt spid="22">
                                            <p:graphicEl>
                                              <a:dgm id="{3A089EDA-8BB8-4C7C-8E4E-260C25A1AB69}"/>
                                            </p:graphicEl>
                                          </p:spTgt>
                                        </p:tgtEl>
                                        <p:attrNameLst>
                                          <p:attrName>style.visibility</p:attrName>
                                        </p:attrNameLst>
                                      </p:cBhvr>
                                      <p:to>
                                        <p:strVal val="hidden"/>
                                      </p:to>
                                    </p:set>
                                  </p:childTnLst>
                                </p:cTn>
                              </p:par>
                              <p:par>
                                <p:cTn id="282" presetID="10" presetClass="exit" presetSubtype="0" fill="hold" grpId="1" nodeType="withEffect">
                                  <p:stCondLst>
                                    <p:cond delay="0"/>
                                  </p:stCondLst>
                                  <p:childTnLst>
                                    <p:animEffect transition="out" filter="fade">
                                      <p:cBhvr>
                                        <p:cTn id="283" dur="1000"/>
                                        <p:tgtEl>
                                          <p:spTgt spid="22">
                                            <p:graphicEl>
                                              <a:dgm id="{9DF7BABC-9C95-4997-BAC2-D06D25ED6681}"/>
                                            </p:graphicEl>
                                          </p:spTgt>
                                        </p:tgtEl>
                                      </p:cBhvr>
                                    </p:animEffect>
                                    <p:set>
                                      <p:cBhvr>
                                        <p:cTn id="284" dur="1" fill="hold">
                                          <p:stCondLst>
                                            <p:cond delay="999"/>
                                          </p:stCondLst>
                                        </p:cTn>
                                        <p:tgtEl>
                                          <p:spTgt spid="22">
                                            <p:graphicEl>
                                              <a:dgm id="{9DF7BABC-9C95-4997-BAC2-D06D25ED6681}"/>
                                            </p:graphicEl>
                                          </p:spTgt>
                                        </p:tgtEl>
                                        <p:attrNameLst>
                                          <p:attrName>style.visibility</p:attrName>
                                        </p:attrNameLst>
                                      </p:cBhvr>
                                      <p:to>
                                        <p:strVal val="hidden"/>
                                      </p:to>
                                    </p:set>
                                  </p:childTnLst>
                                </p:cTn>
                              </p:par>
                              <p:par>
                                <p:cTn id="285" presetID="1" presetClass="emph" presetSubtype="2" fill="hold" grpId="5" nodeType="withEffect">
                                  <p:stCondLst>
                                    <p:cond delay="0"/>
                                  </p:stCondLst>
                                  <p:childTnLst>
                                    <p:animClr clrSpc="rgb" dir="cw">
                                      <p:cBhvr>
                                        <p:cTn id="286" dur="2000" fill="hold"/>
                                        <p:tgtEl>
                                          <p:spTgt spid="19">
                                            <p:graphicEl>
                                              <a:dgm id="{D8E67284-5EB2-44BB-A2D6-56E260296555}"/>
                                            </p:graphicEl>
                                          </p:spTgt>
                                        </p:tgtEl>
                                        <p:attrNameLst>
                                          <p:attrName>fillcolor</p:attrName>
                                        </p:attrNameLst>
                                      </p:cBhvr>
                                      <p:to>
                                        <a:srgbClr val="000000"/>
                                      </p:to>
                                    </p:animClr>
                                    <p:set>
                                      <p:cBhvr>
                                        <p:cTn id="287" dur="2000" fill="hold"/>
                                        <p:tgtEl>
                                          <p:spTgt spid="19">
                                            <p:graphicEl>
                                              <a:dgm id="{D8E67284-5EB2-44BB-A2D6-56E260296555}"/>
                                            </p:graphicEl>
                                          </p:spTgt>
                                        </p:tgtEl>
                                        <p:attrNameLst>
                                          <p:attrName>fill.type</p:attrName>
                                        </p:attrNameLst>
                                      </p:cBhvr>
                                      <p:to>
                                        <p:strVal val="solid"/>
                                      </p:to>
                                    </p:set>
                                    <p:set>
                                      <p:cBhvr>
                                        <p:cTn id="288" dur="2000" fill="hold"/>
                                        <p:tgtEl>
                                          <p:spTgt spid="19">
                                            <p:graphicEl>
                                              <a:dgm id="{D8E67284-5EB2-44BB-A2D6-56E260296555}"/>
                                            </p:graphicEl>
                                          </p:spTgt>
                                        </p:tgtEl>
                                        <p:attrNameLst>
                                          <p:attrName>fill.on</p:attrName>
                                        </p:attrNameLst>
                                      </p:cBhvr>
                                      <p:to>
                                        <p:strVal val="true"/>
                                      </p:to>
                                    </p:set>
                                  </p:childTnLst>
                                  <p:subTnLst>
                                    <p:audio>
                                      <p:cMediaNode>
                                        <p:cTn display="0" masterRel="sameClick">
                                          <p:stCondLst>
                                            <p:cond evt="begin" delay="0">
                                              <p:tn val="285"/>
                                            </p:cond>
                                          </p:stCondLst>
                                          <p:endCondLst>
                                            <p:cond evt="onStopAudio" delay="0">
                                              <p:tgtEl>
                                                <p:sldTgt/>
                                              </p:tgtEl>
                                            </p:cond>
                                          </p:endCondLst>
                                        </p:cTn>
                                        <p:tgtEl>
                                          <p:sndTgt r:embed="rId2" name="click.wav"/>
                                        </p:tgtEl>
                                      </p:cMediaNode>
                                    </p:audio>
                                  </p:subTnLst>
                                </p:cTn>
                              </p:par>
                              <p:par>
                                <p:cTn id="289" presetID="1" presetClass="emph" presetSubtype="2" fill="hold" grpId="5" nodeType="withEffect">
                                  <p:stCondLst>
                                    <p:cond delay="0"/>
                                  </p:stCondLst>
                                  <p:childTnLst>
                                    <p:animClr clrSpc="rgb" dir="cw">
                                      <p:cBhvr>
                                        <p:cTn id="290" dur="2000" fill="hold"/>
                                        <p:tgtEl>
                                          <p:spTgt spid="19">
                                            <p:graphicEl>
                                              <a:dgm id="{326CD529-92F7-4FE6-9A64-271C8E8A43D4}"/>
                                            </p:graphicEl>
                                          </p:spTgt>
                                        </p:tgtEl>
                                        <p:attrNameLst>
                                          <p:attrName>fillcolor</p:attrName>
                                        </p:attrNameLst>
                                      </p:cBhvr>
                                      <p:to>
                                        <a:srgbClr val="000000"/>
                                      </p:to>
                                    </p:animClr>
                                    <p:set>
                                      <p:cBhvr>
                                        <p:cTn id="291" dur="2000" fill="hold"/>
                                        <p:tgtEl>
                                          <p:spTgt spid="19">
                                            <p:graphicEl>
                                              <a:dgm id="{326CD529-92F7-4FE6-9A64-271C8E8A43D4}"/>
                                            </p:graphicEl>
                                          </p:spTgt>
                                        </p:tgtEl>
                                        <p:attrNameLst>
                                          <p:attrName>fill.type</p:attrName>
                                        </p:attrNameLst>
                                      </p:cBhvr>
                                      <p:to>
                                        <p:strVal val="solid"/>
                                      </p:to>
                                    </p:set>
                                    <p:set>
                                      <p:cBhvr>
                                        <p:cTn id="292" dur="2000" fill="hold"/>
                                        <p:tgtEl>
                                          <p:spTgt spid="19">
                                            <p:graphicEl>
                                              <a:dgm id="{326CD529-92F7-4FE6-9A64-271C8E8A43D4}"/>
                                            </p:graphicEl>
                                          </p:spTgt>
                                        </p:tgtEl>
                                        <p:attrNameLst>
                                          <p:attrName>fill.on</p:attrName>
                                        </p:attrNameLst>
                                      </p:cBhvr>
                                      <p:to>
                                        <p:strVal val="true"/>
                                      </p:to>
                                    </p:set>
                                  </p:childTnLst>
                                  <p:subTnLst>
                                    <p:audio>
                                      <p:cMediaNode>
                                        <p:cTn display="0" masterRel="sameClick">
                                          <p:stCondLst>
                                            <p:cond evt="begin" delay="0">
                                              <p:tn val="289"/>
                                            </p:cond>
                                          </p:stCondLst>
                                          <p:endCondLst>
                                            <p:cond evt="onStopAudio" delay="0">
                                              <p:tgtEl>
                                                <p:sldTgt/>
                                              </p:tgtEl>
                                            </p:cond>
                                          </p:endCondLst>
                                        </p:cTn>
                                        <p:tgtEl>
                                          <p:sndTgt r:embed="rId2" name="click.wav"/>
                                        </p:tgtEl>
                                      </p:cMediaNode>
                                    </p:audio>
                                  </p:subTnLst>
                                </p:cTn>
                              </p:par>
                              <p:par>
                                <p:cTn id="293" presetID="1" presetClass="emph" presetSubtype="2" fill="hold" grpId="5" nodeType="withEffect">
                                  <p:stCondLst>
                                    <p:cond delay="0"/>
                                  </p:stCondLst>
                                  <p:childTnLst>
                                    <p:animClr clrSpc="rgb" dir="cw">
                                      <p:cBhvr>
                                        <p:cTn id="294" dur="2000" fill="hold"/>
                                        <p:tgtEl>
                                          <p:spTgt spid="19">
                                            <p:graphicEl>
                                              <a:dgm id="{D0BE1A99-CA74-48F8-9D15-152B32BB6FA5}"/>
                                            </p:graphicEl>
                                          </p:spTgt>
                                        </p:tgtEl>
                                        <p:attrNameLst>
                                          <p:attrName>fillcolor</p:attrName>
                                        </p:attrNameLst>
                                      </p:cBhvr>
                                      <p:to>
                                        <a:srgbClr val="000000"/>
                                      </p:to>
                                    </p:animClr>
                                    <p:set>
                                      <p:cBhvr>
                                        <p:cTn id="295" dur="2000" fill="hold"/>
                                        <p:tgtEl>
                                          <p:spTgt spid="19">
                                            <p:graphicEl>
                                              <a:dgm id="{D0BE1A99-CA74-48F8-9D15-152B32BB6FA5}"/>
                                            </p:graphicEl>
                                          </p:spTgt>
                                        </p:tgtEl>
                                        <p:attrNameLst>
                                          <p:attrName>fill.type</p:attrName>
                                        </p:attrNameLst>
                                      </p:cBhvr>
                                      <p:to>
                                        <p:strVal val="solid"/>
                                      </p:to>
                                    </p:set>
                                    <p:set>
                                      <p:cBhvr>
                                        <p:cTn id="296" dur="2000" fill="hold"/>
                                        <p:tgtEl>
                                          <p:spTgt spid="19">
                                            <p:graphicEl>
                                              <a:dgm id="{D0BE1A99-CA74-48F8-9D15-152B32BB6FA5}"/>
                                            </p:graphicEl>
                                          </p:spTgt>
                                        </p:tgtEl>
                                        <p:attrNameLst>
                                          <p:attrName>fill.on</p:attrName>
                                        </p:attrNameLst>
                                      </p:cBhvr>
                                      <p:to>
                                        <p:strVal val="true"/>
                                      </p:to>
                                    </p:set>
                                  </p:childTnLst>
                                  <p:subTnLst>
                                    <p:audio>
                                      <p:cMediaNode>
                                        <p:cTn display="0" masterRel="sameClick">
                                          <p:stCondLst>
                                            <p:cond evt="begin" delay="0">
                                              <p:tn val="293"/>
                                            </p:cond>
                                          </p:stCondLst>
                                          <p:endCondLst>
                                            <p:cond evt="onStopAudio" delay="0">
                                              <p:tgtEl>
                                                <p:sldTgt/>
                                              </p:tgtEl>
                                            </p:cond>
                                          </p:endCondLst>
                                        </p:cTn>
                                        <p:tgtEl>
                                          <p:sndTgt r:embed="rId2" name="click.wav"/>
                                        </p:tgtEl>
                                      </p:cMediaNode>
                                    </p:audio>
                                  </p:subTnLst>
                                </p:cTn>
                              </p:par>
                              <p:par>
                                <p:cTn id="297" presetID="1" presetClass="emph" presetSubtype="2" fill="hold" grpId="5" nodeType="withEffect">
                                  <p:stCondLst>
                                    <p:cond delay="0"/>
                                  </p:stCondLst>
                                  <p:childTnLst>
                                    <p:animClr clrSpc="rgb" dir="cw">
                                      <p:cBhvr>
                                        <p:cTn id="298" dur="2000" fill="hold"/>
                                        <p:tgtEl>
                                          <p:spTgt spid="19">
                                            <p:graphicEl>
                                              <a:dgm id="{84F170BC-E12C-443D-BA25-121D7D662FCA}"/>
                                            </p:graphicEl>
                                          </p:spTgt>
                                        </p:tgtEl>
                                        <p:attrNameLst>
                                          <p:attrName>fillcolor</p:attrName>
                                        </p:attrNameLst>
                                      </p:cBhvr>
                                      <p:to>
                                        <a:srgbClr val="000000"/>
                                      </p:to>
                                    </p:animClr>
                                    <p:set>
                                      <p:cBhvr>
                                        <p:cTn id="299" dur="2000" fill="hold"/>
                                        <p:tgtEl>
                                          <p:spTgt spid="19">
                                            <p:graphicEl>
                                              <a:dgm id="{84F170BC-E12C-443D-BA25-121D7D662FCA}"/>
                                            </p:graphicEl>
                                          </p:spTgt>
                                        </p:tgtEl>
                                        <p:attrNameLst>
                                          <p:attrName>fill.type</p:attrName>
                                        </p:attrNameLst>
                                      </p:cBhvr>
                                      <p:to>
                                        <p:strVal val="solid"/>
                                      </p:to>
                                    </p:set>
                                    <p:set>
                                      <p:cBhvr>
                                        <p:cTn id="300" dur="2000" fill="hold"/>
                                        <p:tgtEl>
                                          <p:spTgt spid="19">
                                            <p:graphicEl>
                                              <a:dgm id="{84F170BC-E12C-443D-BA25-121D7D662FCA}"/>
                                            </p:graphicEl>
                                          </p:spTgt>
                                        </p:tgtEl>
                                        <p:attrNameLst>
                                          <p:attrName>fill.on</p:attrName>
                                        </p:attrNameLst>
                                      </p:cBhvr>
                                      <p:to>
                                        <p:strVal val="true"/>
                                      </p:to>
                                    </p:set>
                                  </p:childTnLst>
                                  <p:subTnLst>
                                    <p:audio>
                                      <p:cMediaNode>
                                        <p:cTn display="0" masterRel="sameClick">
                                          <p:stCondLst>
                                            <p:cond evt="begin" delay="0">
                                              <p:tn val="297"/>
                                            </p:cond>
                                          </p:stCondLst>
                                          <p:endCondLst>
                                            <p:cond evt="onStopAudio" delay="0">
                                              <p:tgtEl>
                                                <p:sldTgt/>
                                              </p:tgtEl>
                                            </p:cond>
                                          </p:endCondLst>
                                        </p:cTn>
                                        <p:tgtEl>
                                          <p:sndTgt r:embed="rId2" name="click.wav"/>
                                        </p:tgtEl>
                                      </p:cMediaNode>
                                    </p:audio>
                                  </p:subTnLst>
                                </p:cTn>
                              </p:par>
                              <p:par>
                                <p:cTn id="301" presetID="1" presetClass="emph" presetSubtype="2" fill="hold" grpId="5" nodeType="withEffect">
                                  <p:stCondLst>
                                    <p:cond delay="0"/>
                                  </p:stCondLst>
                                  <p:childTnLst>
                                    <p:animClr clrSpc="rgb" dir="cw">
                                      <p:cBhvr>
                                        <p:cTn id="302" dur="2000" fill="hold"/>
                                        <p:tgtEl>
                                          <p:spTgt spid="19">
                                            <p:graphicEl>
                                              <a:dgm id="{5148713F-6589-45F4-9FBD-DB9CBB7B1D37}"/>
                                            </p:graphicEl>
                                          </p:spTgt>
                                        </p:tgtEl>
                                        <p:attrNameLst>
                                          <p:attrName>fillcolor</p:attrName>
                                        </p:attrNameLst>
                                      </p:cBhvr>
                                      <p:to>
                                        <a:srgbClr val="000000"/>
                                      </p:to>
                                    </p:animClr>
                                    <p:set>
                                      <p:cBhvr>
                                        <p:cTn id="303" dur="2000" fill="hold"/>
                                        <p:tgtEl>
                                          <p:spTgt spid="19">
                                            <p:graphicEl>
                                              <a:dgm id="{5148713F-6589-45F4-9FBD-DB9CBB7B1D37}"/>
                                            </p:graphicEl>
                                          </p:spTgt>
                                        </p:tgtEl>
                                        <p:attrNameLst>
                                          <p:attrName>fill.type</p:attrName>
                                        </p:attrNameLst>
                                      </p:cBhvr>
                                      <p:to>
                                        <p:strVal val="solid"/>
                                      </p:to>
                                    </p:set>
                                    <p:set>
                                      <p:cBhvr>
                                        <p:cTn id="304" dur="2000" fill="hold"/>
                                        <p:tgtEl>
                                          <p:spTgt spid="19">
                                            <p:graphicEl>
                                              <a:dgm id="{5148713F-6589-45F4-9FBD-DB9CBB7B1D37}"/>
                                            </p:graphicEl>
                                          </p:spTgt>
                                        </p:tgtEl>
                                        <p:attrNameLst>
                                          <p:attrName>fill.on</p:attrName>
                                        </p:attrNameLst>
                                      </p:cBhvr>
                                      <p:to>
                                        <p:strVal val="true"/>
                                      </p:to>
                                    </p:set>
                                  </p:childTnLst>
                                  <p:subTnLst>
                                    <p:audio>
                                      <p:cMediaNode>
                                        <p:cTn display="0" masterRel="sameClick">
                                          <p:stCondLst>
                                            <p:cond evt="begin" delay="0">
                                              <p:tn val="301"/>
                                            </p:cond>
                                          </p:stCondLst>
                                          <p:endCondLst>
                                            <p:cond evt="onStopAudio" delay="0">
                                              <p:tgtEl>
                                                <p:sldTgt/>
                                              </p:tgtEl>
                                            </p:cond>
                                          </p:endCondLst>
                                        </p:cTn>
                                        <p:tgtEl>
                                          <p:sndTgt r:embed="rId2" name="click.wav"/>
                                        </p:tgtEl>
                                      </p:cMediaNode>
                                    </p:audio>
                                  </p:subTnLst>
                                </p:cTn>
                              </p:par>
                              <p:par>
                                <p:cTn id="305" presetID="1" presetClass="emph" presetSubtype="2" fill="hold" grpId="6" nodeType="withEffect">
                                  <p:stCondLst>
                                    <p:cond delay="0"/>
                                  </p:stCondLst>
                                  <p:childTnLst>
                                    <p:animClr clrSpc="rgb" dir="cw">
                                      <p:cBhvr>
                                        <p:cTn id="306" dur="2000" fill="hold"/>
                                        <p:tgtEl>
                                          <p:spTgt spid="19">
                                            <p:graphicEl>
                                              <a:dgm id="{D0BE1A99-CA74-48F8-9D15-152B32BB6FA5}"/>
                                            </p:graphicEl>
                                          </p:spTgt>
                                        </p:tgtEl>
                                        <p:attrNameLst>
                                          <p:attrName>fillcolor</p:attrName>
                                        </p:attrNameLst>
                                      </p:cBhvr>
                                      <p:to>
                                        <a:srgbClr val="FF0000"/>
                                      </p:to>
                                    </p:animClr>
                                    <p:set>
                                      <p:cBhvr>
                                        <p:cTn id="307" dur="2000" fill="hold"/>
                                        <p:tgtEl>
                                          <p:spTgt spid="19">
                                            <p:graphicEl>
                                              <a:dgm id="{D0BE1A99-CA74-48F8-9D15-152B32BB6FA5}"/>
                                            </p:graphicEl>
                                          </p:spTgt>
                                        </p:tgtEl>
                                        <p:attrNameLst>
                                          <p:attrName>fill.type</p:attrName>
                                        </p:attrNameLst>
                                      </p:cBhvr>
                                      <p:to>
                                        <p:strVal val="solid"/>
                                      </p:to>
                                    </p:set>
                                    <p:set>
                                      <p:cBhvr>
                                        <p:cTn id="308" dur="2000" fill="hold"/>
                                        <p:tgtEl>
                                          <p:spTgt spid="19">
                                            <p:graphicEl>
                                              <a:dgm id="{D0BE1A99-CA74-48F8-9D15-152B32BB6FA5}"/>
                                            </p:graphicEl>
                                          </p:spTgt>
                                        </p:tgtEl>
                                        <p:attrNameLst>
                                          <p:attrName>fill.on</p:attrName>
                                        </p:attrNameLst>
                                      </p:cBhvr>
                                      <p:to>
                                        <p:strVal val="true"/>
                                      </p:to>
                                    </p:set>
                                  </p:childTnLst>
                                  <p:subTnLst>
                                    <p:audio>
                                      <p:cMediaNode>
                                        <p:cTn display="0" masterRel="sameClick">
                                          <p:stCondLst>
                                            <p:cond evt="begin" delay="0">
                                              <p:tn val="305"/>
                                            </p:cond>
                                          </p:stCondLst>
                                          <p:endCondLst>
                                            <p:cond evt="onStopAudio" delay="0">
                                              <p:tgtEl>
                                                <p:sldTgt/>
                                              </p:tgtEl>
                                            </p:cond>
                                          </p:endCondLst>
                                        </p:cTn>
                                        <p:tgtEl>
                                          <p:sndTgt r:embed="rId2" name="click.wav"/>
                                        </p:tgtEl>
                                      </p:cMediaNode>
                                    </p:audio>
                                  </p:sub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grpId="0" nodeType="clickEffect">
                                  <p:stCondLst>
                                    <p:cond delay="0"/>
                                  </p:stCondLst>
                                  <p:childTnLst>
                                    <p:set>
                                      <p:cBhvr>
                                        <p:cTn id="312" dur="1" fill="hold">
                                          <p:stCondLst>
                                            <p:cond delay="0"/>
                                          </p:stCondLst>
                                        </p:cTn>
                                        <p:tgtEl>
                                          <p:spTgt spid="21">
                                            <p:graphicEl>
                                              <a:dgm id="{DB1DD044-17D9-4778-ABC7-5BC24457517D}"/>
                                            </p:graphicEl>
                                          </p:spTgt>
                                        </p:tgtEl>
                                        <p:attrNameLst>
                                          <p:attrName>style.visibility</p:attrName>
                                        </p:attrNameLst>
                                      </p:cBhvr>
                                      <p:to>
                                        <p:strVal val="visible"/>
                                      </p:to>
                                    </p:set>
                                    <p:animEffect transition="in" filter="fade">
                                      <p:cBhvr>
                                        <p:cTn id="313" dur="500"/>
                                        <p:tgtEl>
                                          <p:spTgt spid="21">
                                            <p:graphicEl>
                                              <a:dgm id="{DB1DD044-17D9-4778-ABC7-5BC24457517D}"/>
                                            </p:graphicEl>
                                          </p:spTgt>
                                        </p:tgtEl>
                                      </p:cBhvr>
                                    </p:animEffect>
                                  </p:childTnLst>
                                </p:cTn>
                              </p:par>
                            </p:childTnLst>
                          </p:cTn>
                        </p:par>
                        <p:par>
                          <p:cTn id="314" fill="hold">
                            <p:stCondLst>
                              <p:cond delay="500"/>
                            </p:stCondLst>
                            <p:childTnLst>
                              <p:par>
                                <p:cTn id="315" presetID="10" presetClass="entr" presetSubtype="0" fill="hold" grpId="0" nodeType="afterEffect">
                                  <p:stCondLst>
                                    <p:cond delay="0"/>
                                  </p:stCondLst>
                                  <p:childTnLst>
                                    <p:set>
                                      <p:cBhvr>
                                        <p:cTn id="316" dur="1" fill="hold">
                                          <p:stCondLst>
                                            <p:cond delay="0"/>
                                          </p:stCondLst>
                                        </p:cTn>
                                        <p:tgtEl>
                                          <p:spTgt spid="21">
                                            <p:graphicEl>
                                              <a:dgm id="{F15889DD-4B4F-41E6-8B68-F0C77BEF13EA}"/>
                                            </p:graphicEl>
                                          </p:spTgt>
                                        </p:tgtEl>
                                        <p:attrNameLst>
                                          <p:attrName>style.visibility</p:attrName>
                                        </p:attrNameLst>
                                      </p:cBhvr>
                                      <p:to>
                                        <p:strVal val="visible"/>
                                      </p:to>
                                    </p:set>
                                    <p:animEffect transition="in" filter="fade">
                                      <p:cBhvr>
                                        <p:cTn id="317" dur="500"/>
                                        <p:tgtEl>
                                          <p:spTgt spid="21">
                                            <p:graphicEl>
                                              <a:dgm id="{F15889DD-4B4F-41E6-8B68-F0C77BEF13EA}"/>
                                            </p:graphicEl>
                                          </p:spTgt>
                                        </p:tgtEl>
                                      </p:cBhvr>
                                    </p:animEffect>
                                  </p:childTnLst>
                                </p:cTn>
                              </p:par>
                            </p:childTnLst>
                          </p:cTn>
                        </p:par>
                        <p:par>
                          <p:cTn id="318" fill="hold">
                            <p:stCondLst>
                              <p:cond delay="1000"/>
                            </p:stCondLst>
                            <p:childTnLst>
                              <p:par>
                                <p:cTn id="319" presetID="10" presetClass="entr" presetSubtype="0" fill="hold" grpId="0" nodeType="afterEffect">
                                  <p:stCondLst>
                                    <p:cond delay="0"/>
                                  </p:stCondLst>
                                  <p:childTnLst>
                                    <p:set>
                                      <p:cBhvr>
                                        <p:cTn id="320" dur="1" fill="hold">
                                          <p:stCondLst>
                                            <p:cond delay="0"/>
                                          </p:stCondLst>
                                        </p:cTn>
                                        <p:tgtEl>
                                          <p:spTgt spid="21">
                                            <p:graphicEl>
                                              <a:dgm id="{FDACA32B-5512-4A8B-AF75-4F28E1B82AFB}"/>
                                            </p:graphicEl>
                                          </p:spTgt>
                                        </p:tgtEl>
                                        <p:attrNameLst>
                                          <p:attrName>style.visibility</p:attrName>
                                        </p:attrNameLst>
                                      </p:cBhvr>
                                      <p:to>
                                        <p:strVal val="visible"/>
                                      </p:to>
                                    </p:set>
                                    <p:animEffect transition="in" filter="fade">
                                      <p:cBhvr>
                                        <p:cTn id="321" dur="500"/>
                                        <p:tgtEl>
                                          <p:spTgt spid="21">
                                            <p:graphicEl>
                                              <a:dgm id="{FDACA32B-5512-4A8B-AF75-4F28E1B82AFB}"/>
                                            </p:graphicEl>
                                          </p:spTgt>
                                        </p:tgtEl>
                                      </p:cBhvr>
                                    </p:animEffect>
                                  </p:childTnLst>
                                </p:cTn>
                              </p:par>
                            </p:childTnLst>
                          </p:cTn>
                        </p:par>
                        <p:par>
                          <p:cTn id="322" fill="hold">
                            <p:stCondLst>
                              <p:cond delay="1500"/>
                            </p:stCondLst>
                            <p:childTnLst>
                              <p:par>
                                <p:cTn id="323" presetID="10" presetClass="entr" presetSubtype="0" fill="hold" grpId="0" nodeType="afterEffect">
                                  <p:stCondLst>
                                    <p:cond delay="0"/>
                                  </p:stCondLst>
                                  <p:childTnLst>
                                    <p:set>
                                      <p:cBhvr>
                                        <p:cTn id="324" dur="1" fill="hold">
                                          <p:stCondLst>
                                            <p:cond delay="0"/>
                                          </p:stCondLst>
                                        </p:cTn>
                                        <p:tgtEl>
                                          <p:spTgt spid="21">
                                            <p:graphicEl>
                                              <a:dgm id="{574D4BD4-88D9-497C-AD06-31A22318C4E5}"/>
                                            </p:graphicEl>
                                          </p:spTgt>
                                        </p:tgtEl>
                                        <p:attrNameLst>
                                          <p:attrName>style.visibility</p:attrName>
                                        </p:attrNameLst>
                                      </p:cBhvr>
                                      <p:to>
                                        <p:strVal val="visible"/>
                                      </p:to>
                                    </p:set>
                                    <p:animEffect transition="in" filter="fade">
                                      <p:cBhvr>
                                        <p:cTn id="325" dur="500"/>
                                        <p:tgtEl>
                                          <p:spTgt spid="21">
                                            <p:graphicEl>
                                              <a:dgm id="{574D4BD4-88D9-497C-AD06-31A22318C4E5}"/>
                                            </p:graphicEl>
                                          </p:spTgt>
                                        </p:tgtEl>
                                      </p:cBhvr>
                                    </p:animEffect>
                                  </p:childTnLst>
                                </p:cTn>
                              </p:par>
                            </p:childTnLst>
                          </p:cTn>
                        </p:par>
                        <p:par>
                          <p:cTn id="326" fill="hold">
                            <p:stCondLst>
                              <p:cond delay="2000"/>
                            </p:stCondLst>
                            <p:childTnLst>
                              <p:par>
                                <p:cTn id="327" presetID="10" presetClass="entr" presetSubtype="0" fill="hold" grpId="0" nodeType="afterEffect">
                                  <p:stCondLst>
                                    <p:cond delay="0"/>
                                  </p:stCondLst>
                                  <p:childTnLst>
                                    <p:set>
                                      <p:cBhvr>
                                        <p:cTn id="328" dur="1" fill="hold">
                                          <p:stCondLst>
                                            <p:cond delay="0"/>
                                          </p:stCondLst>
                                        </p:cTn>
                                        <p:tgtEl>
                                          <p:spTgt spid="21">
                                            <p:graphicEl>
                                              <a:dgm id="{12533BC7-4E6A-4CAB-A715-E67C741BB28B}"/>
                                            </p:graphicEl>
                                          </p:spTgt>
                                        </p:tgtEl>
                                        <p:attrNameLst>
                                          <p:attrName>style.visibility</p:attrName>
                                        </p:attrNameLst>
                                      </p:cBhvr>
                                      <p:to>
                                        <p:strVal val="visible"/>
                                      </p:to>
                                    </p:set>
                                    <p:animEffect transition="in" filter="fade">
                                      <p:cBhvr>
                                        <p:cTn id="329" dur="500"/>
                                        <p:tgtEl>
                                          <p:spTgt spid="21">
                                            <p:graphicEl>
                                              <a:dgm id="{12533BC7-4E6A-4CAB-A715-E67C741BB28B}"/>
                                            </p:graphicEl>
                                          </p:spTgt>
                                        </p:tgtEl>
                                      </p:cBhvr>
                                    </p:animEffect>
                                  </p:childTnLst>
                                </p:cTn>
                              </p:par>
                            </p:childTnLst>
                          </p:cTn>
                        </p:par>
                        <p:par>
                          <p:cTn id="330" fill="hold">
                            <p:stCondLst>
                              <p:cond delay="2500"/>
                            </p:stCondLst>
                            <p:childTnLst>
                              <p:par>
                                <p:cTn id="331" presetID="10" presetClass="entr" presetSubtype="0" fill="hold" grpId="0" nodeType="afterEffect">
                                  <p:stCondLst>
                                    <p:cond delay="0"/>
                                  </p:stCondLst>
                                  <p:childTnLst>
                                    <p:set>
                                      <p:cBhvr>
                                        <p:cTn id="332" dur="1" fill="hold">
                                          <p:stCondLst>
                                            <p:cond delay="0"/>
                                          </p:stCondLst>
                                        </p:cTn>
                                        <p:tgtEl>
                                          <p:spTgt spid="21">
                                            <p:graphicEl>
                                              <a:dgm id="{DC043B54-1D80-458B-9649-DEB302E2CA96}"/>
                                            </p:graphicEl>
                                          </p:spTgt>
                                        </p:tgtEl>
                                        <p:attrNameLst>
                                          <p:attrName>style.visibility</p:attrName>
                                        </p:attrNameLst>
                                      </p:cBhvr>
                                      <p:to>
                                        <p:strVal val="visible"/>
                                      </p:to>
                                    </p:set>
                                    <p:animEffect transition="in" filter="fade">
                                      <p:cBhvr>
                                        <p:cTn id="333" dur="500"/>
                                        <p:tgtEl>
                                          <p:spTgt spid="21">
                                            <p:graphicEl>
                                              <a:dgm id="{DC043B54-1D80-458B-9649-DEB302E2CA96}"/>
                                            </p:graphicEl>
                                          </p:spTgt>
                                        </p:tgtEl>
                                      </p:cBhvr>
                                    </p:animEffect>
                                  </p:childTnLst>
                                </p:cTn>
                              </p:par>
                            </p:childTnLst>
                          </p:cTn>
                        </p:par>
                        <p:par>
                          <p:cTn id="334" fill="hold">
                            <p:stCondLst>
                              <p:cond delay="3000"/>
                            </p:stCondLst>
                            <p:childTnLst>
                              <p:par>
                                <p:cTn id="335" presetID="10" presetClass="entr" presetSubtype="0" fill="hold" grpId="0" nodeType="afterEffect">
                                  <p:stCondLst>
                                    <p:cond delay="0"/>
                                  </p:stCondLst>
                                  <p:childTnLst>
                                    <p:set>
                                      <p:cBhvr>
                                        <p:cTn id="336" dur="1" fill="hold">
                                          <p:stCondLst>
                                            <p:cond delay="0"/>
                                          </p:stCondLst>
                                        </p:cTn>
                                        <p:tgtEl>
                                          <p:spTgt spid="21">
                                            <p:graphicEl>
                                              <a:dgm id="{09906C0A-3419-4952-BB72-2878A59339D0}"/>
                                            </p:graphicEl>
                                          </p:spTgt>
                                        </p:tgtEl>
                                        <p:attrNameLst>
                                          <p:attrName>style.visibility</p:attrName>
                                        </p:attrNameLst>
                                      </p:cBhvr>
                                      <p:to>
                                        <p:strVal val="visible"/>
                                      </p:to>
                                    </p:set>
                                    <p:animEffect transition="in" filter="fade">
                                      <p:cBhvr>
                                        <p:cTn id="337" dur="500"/>
                                        <p:tgtEl>
                                          <p:spTgt spid="21">
                                            <p:graphicEl>
                                              <a:dgm id="{09906C0A-3419-4952-BB72-2878A59339D0}"/>
                                            </p:graphicEl>
                                          </p:spTgt>
                                        </p:tgtEl>
                                      </p:cBhvr>
                                    </p:animEffect>
                                  </p:childTnLst>
                                </p:cTn>
                              </p:par>
                            </p:childTnLst>
                          </p:cTn>
                        </p:par>
                      </p:childTnLst>
                    </p:cTn>
                  </p:par>
                  <p:par>
                    <p:cTn id="338" fill="hold">
                      <p:stCondLst>
                        <p:cond delay="indefinite"/>
                      </p:stCondLst>
                      <p:childTnLst>
                        <p:par>
                          <p:cTn id="339" fill="hold">
                            <p:stCondLst>
                              <p:cond delay="0"/>
                            </p:stCondLst>
                            <p:childTnLst>
                              <p:par>
                                <p:cTn id="340" presetID="10" presetClass="exit" presetSubtype="0" fill="hold" grpId="1" nodeType="clickEffect">
                                  <p:stCondLst>
                                    <p:cond delay="0"/>
                                  </p:stCondLst>
                                  <p:childTnLst>
                                    <p:animEffect transition="out" filter="fade">
                                      <p:cBhvr>
                                        <p:cTn id="341" dur="500"/>
                                        <p:tgtEl>
                                          <p:spTgt spid="21">
                                            <p:graphicEl>
                                              <a:dgm id="{DB1DD044-17D9-4778-ABC7-5BC24457517D}"/>
                                            </p:graphicEl>
                                          </p:spTgt>
                                        </p:tgtEl>
                                      </p:cBhvr>
                                    </p:animEffect>
                                    <p:set>
                                      <p:cBhvr>
                                        <p:cTn id="342" dur="1" fill="hold">
                                          <p:stCondLst>
                                            <p:cond delay="499"/>
                                          </p:stCondLst>
                                        </p:cTn>
                                        <p:tgtEl>
                                          <p:spTgt spid="21">
                                            <p:graphicEl>
                                              <a:dgm id="{DB1DD044-17D9-4778-ABC7-5BC24457517D}"/>
                                            </p:graphicEl>
                                          </p:spTgt>
                                        </p:tgtEl>
                                        <p:attrNameLst>
                                          <p:attrName>style.visibility</p:attrName>
                                        </p:attrNameLst>
                                      </p:cBhvr>
                                      <p:to>
                                        <p:strVal val="hidden"/>
                                      </p:to>
                                    </p:set>
                                  </p:childTnLst>
                                </p:cTn>
                              </p:par>
                              <p:par>
                                <p:cTn id="343" presetID="10" presetClass="exit" presetSubtype="0" fill="hold" grpId="1" nodeType="withEffect">
                                  <p:stCondLst>
                                    <p:cond delay="0"/>
                                  </p:stCondLst>
                                  <p:childTnLst>
                                    <p:animEffect transition="out" filter="fade">
                                      <p:cBhvr>
                                        <p:cTn id="344" dur="500"/>
                                        <p:tgtEl>
                                          <p:spTgt spid="21">
                                            <p:graphicEl>
                                              <a:dgm id="{F15889DD-4B4F-41E6-8B68-F0C77BEF13EA}"/>
                                            </p:graphicEl>
                                          </p:spTgt>
                                        </p:tgtEl>
                                      </p:cBhvr>
                                    </p:animEffect>
                                    <p:set>
                                      <p:cBhvr>
                                        <p:cTn id="345" dur="1" fill="hold">
                                          <p:stCondLst>
                                            <p:cond delay="499"/>
                                          </p:stCondLst>
                                        </p:cTn>
                                        <p:tgtEl>
                                          <p:spTgt spid="21">
                                            <p:graphicEl>
                                              <a:dgm id="{F15889DD-4B4F-41E6-8B68-F0C77BEF13EA}"/>
                                            </p:graphicEl>
                                          </p:spTgt>
                                        </p:tgtEl>
                                        <p:attrNameLst>
                                          <p:attrName>style.visibility</p:attrName>
                                        </p:attrNameLst>
                                      </p:cBhvr>
                                      <p:to>
                                        <p:strVal val="hidden"/>
                                      </p:to>
                                    </p:set>
                                  </p:childTnLst>
                                </p:cTn>
                              </p:par>
                              <p:par>
                                <p:cTn id="346" presetID="10" presetClass="exit" presetSubtype="0" fill="hold" grpId="1" nodeType="withEffect">
                                  <p:stCondLst>
                                    <p:cond delay="0"/>
                                  </p:stCondLst>
                                  <p:childTnLst>
                                    <p:animEffect transition="out" filter="fade">
                                      <p:cBhvr>
                                        <p:cTn id="347" dur="500"/>
                                        <p:tgtEl>
                                          <p:spTgt spid="21">
                                            <p:graphicEl>
                                              <a:dgm id="{FDACA32B-5512-4A8B-AF75-4F28E1B82AFB}"/>
                                            </p:graphicEl>
                                          </p:spTgt>
                                        </p:tgtEl>
                                      </p:cBhvr>
                                    </p:animEffect>
                                    <p:set>
                                      <p:cBhvr>
                                        <p:cTn id="348" dur="1" fill="hold">
                                          <p:stCondLst>
                                            <p:cond delay="499"/>
                                          </p:stCondLst>
                                        </p:cTn>
                                        <p:tgtEl>
                                          <p:spTgt spid="21">
                                            <p:graphicEl>
                                              <a:dgm id="{FDACA32B-5512-4A8B-AF75-4F28E1B82AFB}"/>
                                            </p:graphicEl>
                                          </p:spTgt>
                                        </p:tgtEl>
                                        <p:attrNameLst>
                                          <p:attrName>style.visibility</p:attrName>
                                        </p:attrNameLst>
                                      </p:cBhvr>
                                      <p:to>
                                        <p:strVal val="hidden"/>
                                      </p:to>
                                    </p:set>
                                  </p:childTnLst>
                                </p:cTn>
                              </p:par>
                              <p:par>
                                <p:cTn id="349" presetID="10" presetClass="exit" presetSubtype="0" fill="hold" grpId="1" nodeType="withEffect">
                                  <p:stCondLst>
                                    <p:cond delay="0"/>
                                  </p:stCondLst>
                                  <p:childTnLst>
                                    <p:animEffect transition="out" filter="fade">
                                      <p:cBhvr>
                                        <p:cTn id="350" dur="500"/>
                                        <p:tgtEl>
                                          <p:spTgt spid="21">
                                            <p:graphicEl>
                                              <a:dgm id="{574D4BD4-88D9-497C-AD06-31A22318C4E5}"/>
                                            </p:graphicEl>
                                          </p:spTgt>
                                        </p:tgtEl>
                                      </p:cBhvr>
                                    </p:animEffect>
                                    <p:set>
                                      <p:cBhvr>
                                        <p:cTn id="351" dur="1" fill="hold">
                                          <p:stCondLst>
                                            <p:cond delay="499"/>
                                          </p:stCondLst>
                                        </p:cTn>
                                        <p:tgtEl>
                                          <p:spTgt spid="21">
                                            <p:graphicEl>
                                              <a:dgm id="{574D4BD4-88D9-497C-AD06-31A22318C4E5}"/>
                                            </p:graphicEl>
                                          </p:spTgt>
                                        </p:tgtEl>
                                        <p:attrNameLst>
                                          <p:attrName>style.visibility</p:attrName>
                                        </p:attrNameLst>
                                      </p:cBhvr>
                                      <p:to>
                                        <p:strVal val="hidden"/>
                                      </p:to>
                                    </p:set>
                                  </p:childTnLst>
                                </p:cTn>
                              </p:par>
                              <p:par>
                                <p:cTn id="352" presetID="10" presetClass="exit" presetSubtype="0" fill="hold" grpId="1" nodeType="withEffect">
                                  <p:stCondLst>
                                    <p:cond delay="0"/>
                                  </p:stCondLst>
                                  <p:childTnLst>
                                    <p:animEffect transition="out" filter="fade">
                                      <p:cBhvr>
                                        <p:cTn id="353" dur="500"/>
                                        <p:tgtEl>
                                          <p:spTgt spid="21">
                                            <p:graphicEl>
                                              <a:dgm id="{12533BC7-4E6A-4CAB-A715-E67C741BB28B}"/>
                                            </p:graphicEl>
                                          </p:spTgt>
                                        </p:tgtEl>
                                      </p:cBhvr>
                                    </p:animEffect>
                                    <p:set>
                                      <p:cBhvr>
                                        <p:cTn id="354" dur="1" fill="hold">
                                          <p:stCondLst>
                                            <p:cond delay="499"/>
                                          </p:stCondLst>
                                        </p:cTn>
                                        <p:tgtEl>
                                          <p:spTgt spid="21">
                                            <p:graphicEl>
                                              <a:dgm id="{12533BC7-4E6A-4CAB-A715-E67C741BB28B}"/>
                                            </p:graphicEl>
                                          </p:spTgt>
                                        </p:tgtEl>
                                        <p:attrNameLst>
                                          <p:attrName>style.visibility</p:attrName>
                                        </p:attrNameLst>
                                      </p:cBhvr>
                                      <p:to>
                                        <p:strVal val="hidden"/>
                                      </p:to>
                                    </p:set>
                                  </p:childTnLst>
                                </p:cTn>
                              </p:par>
                              <p:par>
                                <p:cTn id="355" presetID="10" presetClass="exit" presetSubtype="0" fill="hold" grpId="1" nodeType="withEffect">
                                  <p:stCondLst>
                                    <p:cond delay="0"/>
                                  </p:stCondLst>
                                  <p:childTnLst>
                                    <p:animEffect transition="out" filter="fade">
                                      <p:cBhvr>
                                        <p:cTn id="356" dur="500"/>
                                        <p:tgtEl>
                                          <p:spTgt spid="21">
                                            <p:graphicEl>
                                              <a:dgm id="{DC043B54-1D80-458B-9649-DEB302E2CA96}"/>
                                            </p:graphicEl>
                                          </p:spTgt>
                                        </p:tgtEl>
                                      </p:cBhvr>
                                    </p:animEffect>
                                    <p:set>
                                      <p:cBhvr>
                                        <p:cTn id="357" dur="1" fill="hold">
                                          <p:stCondLst>
                                            <p:cond delay="499"/>
                                          </p:stCondLst>
                                        </p:cTn>
                                        <p:tgtEl>
                                          <p:spTgt spid="21">
                                            <p:graphicEl>
                                              <a:dgm id="{DC043B54-1D80-458B-9649-DEB302E2CA96}"/>
                                            </p:graphicEl>
                                          </p:spTgt>
                                        </p:tgtEl>
                                        <p:attrNameLst>
                                          <p:attrName>style.visibility</p:attrName>
                                        </p:attrNameLst>
                                      </p:cBhvr>
                                      <p:to>
                                        <p:strVal val="hidden"/>
                                      </p:to>
                                    </p:set>
                                  </p:childTnLst>
                                </p:cTn>
                              </p:par>
                              <p:par>
                                <p:cTn id="358" presetID="10" presetClass="exit" presetSubtype="0" fill="hold" grpId="1" nodeType="withEffect">
                                  <p:stCondLst>
                                    <p:cond delay="0"/>
                                  </p:stCondLst>
                                  <p:childTnLst>
                                    <p:animEffect transition="out" filter="fade">
                                      <p:cBhvr>
                                        <p:cTn id="359" dur="500"/>
                                        <p:tgtEl>
                                          <p:spTgt spid="21">
                                            <p:graphicEl>
                                              <a:dgm id="{09906C0A-3419-4952-BB72-2878A59339D0}"/>
                                            </p:graphicEl>
                                          </p:spTgt>
                                        </p:tgtEl>
                                      </p:cBhvr>
                                    </p:animEffect>
                                    <p:set>
                                      <p:cBhvr>
                                        <p:cTn id="360" dur="1" fill="hold">
                                          <p:stCondLst>
                                            <p:cond delay="499"/>
                                          </p:stCondLst>
                                        </p:cTn>
                                        <p:tgtEl>
                                          <p:spTgt spid="21">
                                            <p:graphicEl>
                                              <a:dgm id="{09906C0A-3419-4952-BB72-2878A59339D0}"/>
                                            </p:graphicEl>
                                          </p:spTgt>
                                        </p:tgtEl>
                                        <p:attrNameLst>
                                          <p:attrName>style.visibility</p:attrName>
                                        </p:attrNameLst>
                                      </p:cBhvr>
                                      <p:to>
                                        <p:strVal val="hidden"/>
                                      </p:to>
                                    </p:set>
                                  </p:childTnLst>
                                </p:cTn>
                              </p:par>
                              <p:par>
                                <p:cTn id="361" presetID="1" presetClass="emph" presetSubtype="2" fill="hold" grpId="7" nodeType="withEffect">
                                  <p:stCondLst>
                                    <p:cond delay="0"/>
                                  </p:stCondLst>
                                  <p:childTnLst>
                                    <p:animClr clrSpc="rgb" dir="cw">
                                      <p:cBhvr>
                                        <p:cTn id="362" dur="2000" fill="hold"/>
                                        <p:tgtEl>
                                          <p:spTgt spid="19">
                                            <p:graphicEl>
                                              <a:dgm id="{D8E67284-5EB2-44BB-A2D6-56E260296555}"/>
                                            </p:graphicEl>
                                          </p:spTgt>
                                        </p:tgtEl>
                                        <p:attrNameLst>
                                          <p:attrName>fillcolor</p:attrName>
                                        </p:attrNameLst>
                                      </p:cBhvr>
                                      <p:to>
                                        <a:srgbClr val="000000"/>
                                      </p:to>
                                    </p:animClr>
                                    <p:set>
                                      <p:cBhvr>
                                        <p:cTn id="363" dur="2000" fill="hold"/>
                                        <p:tgtEl>
                                          <p:spTgt spid="19">
                                            <p:graphicEl>
                                              <a:dgm id="{D8E67284-5EB2-44BB-A2D6-56E260296555}"/>
                                            </p:graphicEl>
                                          </p:spTgt>
                                        </p:tgtEl>
                                        <p:attrNameLst>
                                          <p:attrName>fill.type</p:attrName>
                                        </p:attrNameLst>
                                      </p:cBhvr>
                                      <p:to>
                                        <p:strVal val="solid"/>
                                      </p:to>
                                    </p:set>
                                    <p:set>
                                      <p:cBhvr>
                                        <p:cTn id="364" dur="2000" fill="hold"/>
                                        <p:tgtEl>
                                          <p:spTgt spid="19">
                                            <p:graphicEl>
                                              <a:dgm id="{D8E67284-5EB2-44BB-A2D6-56E260296555}"/>
                                            </p:graphicEl>
                                          </p:spTgt>
                                        </p:tgtEl>
                                        <p:attrNameLst>
                                          <p:attrName>fill.on</p:attrName>
                                        </p:attrNameLst>
                                      </p:cBhvr>
                                      <p:to>
                                        <p:strVal val="true"/>
                                      </p:to>
                                    </p:set>
                                  </p:childTnLst>
                                  <p:subTnLst>
                                    <p:audio>
                                      <p:cMediaNode>
                                        <p:cTn display="0" masterRel="sameClick">
                                          <p:stCondLst>
                                            <p:cond evt="begin" delay="0">
                                              <p:tn val="361"/>
                                            </p:cond>
                                          </p:stCondLst>
                                          <p:endCondLst>
                                            <p:cond evt="onStopAudio" delay="0">
                                              <p:tgtEl>
                                                <p:sldTgt/>
                                              </p:tgtEl>
                                            </p:cond>
                                          </p:endCondLst>
                                        </p:cTn>
                                        <p:tgtEl>
                                          <p:sndTgt r:embed="rId2" name="click.wav"/>
                                        </p:tgtEl>
                                      </p:cMediaNode>
                                    </p:audio>
                                  </p:subTnLst>
                                </p:cTn>
                              </p:par>
                              <p:par>
                                <p:cTn id="365" presetID="1" presetClass="emph" presetSubtype="2" fill="hold" grpId="7" nodeType="withEffect">
                                  <p:stCondLst>
                                    <p:cond delay="0"/>
                                  </p:stCondLst>
                                  <p:childTnLst>
                                    <p:animClr clrSpc="rgb" dir="cw">
                                      <p:cBhvr>
                                        <p:cTn id="366" dur="2000" fill="hold"/>
                                        <p:tgtEl>
                                          <p:spTgt spid="19">
                                            <p:graphicEl>
                                              <a:dgm id="{326CD529-92F7-4FE6-9A64-271C8E8A43D4}"/>
                                            </p:graphicEl>
                                          </p:spTgt>
                                        </p:tgtEl>
                                        <p:attrNameLst>
                                          <p:attrName>fillcolor</p:attrName>
                                        </p:attrNameLst>
                                      </p:cBhvr>
                                      <p:to>
                                        <a:srgbClr val="000000"/>
                                      </p:to>
                                    </p:animClr>
                                    <p:set>
                                      <p:cBhvr>
                                        <p:cTn id="367" dur="2000" fill="hold"/>
                                        <p:tgtEl>
                                          <p:spTgt spid="19">
                                            <p:graphicEl>
                                              <a:dgm id="{326CD529-92F7-4FE6-9A64-271C8E8A43D4}"/>
                                            </p:graphicEl>
                                          </p:spTgt>
                                        </p:tgtEl>
                                        <p:attrNameLst>
                                          <p:attrName>fill.type</p:attrName>
                                        </p:attrNameLst>
                                      </p:cBhvr>
                                      <p:to>
                                        <p:strVal val="solid"/>
                                      </p:to>
                                    </p:set>
                                    <p:set>
                                      <p:cBhvr>
                                        <p:cTn id="368" dur="2000" fill="hold"/>
                                        <p:tgtEl>
                                          <p:spTgt spid="19">
                                            <p:graphicEl>
                                              <a:dgm id="{326CD529-92F7-4FE6-9A64-271C8E8A43D4}"/>
                                            </p:graphicEl>
                                          </p:spTgt>
                                        </p:tgtEl>
                                        <p:attrNameLst>
                                          <p:attrName>fill.on</p:attrName>
                                        </p:attrNameLst>
                                      </p:cBhvr>
                                      <p:to>
                                        <p:strVal val="true"/>
                                      </p:to>
                                    </p:set>
                                  </p:childTnLst>
                                  <p:subTnLst>
                                    <p:audio>
                                      <p:cMediaNode>
                                        <p:cTn display="0" masterRel="sameClick">
                                          <p:stCondLst>
                                            <p:cond evt="begin" delay="0">
                                              <p:tn val="365"/>
                                            </p:cond>
                                          </p:stCondLst>
                                          <p:endCondLst>
                                            <p:cond evt="onStopAudio" delay="0">
                                              <p:tgtEl>
                                                <p:sldTgt/>
                                              </p:tgtEl>
                                            </p:cond>
                                          </p:endCondLst>
                                        </p:cTn>
                                        <p:tgtEl>
                                          <p:sndTgt r:embed="rId2" name="click.wav"/>
                                        </p:tgtEl>
                                      </p:cMediaNode>
                                    </p:audio>
                                  </p:subTnLst>
                                </p:cTn>
                              </p:par>
                              <p:par>
                                <p:cTn id="369" presetID="1" presetClass="emph" presetSubtype="2" fill="hold" grpId="7" nodeType="withEffect">
                                  <p:stCondLst>
                                    <p:cond delay="0"/>
                                  </p:stCondLst>
                                  <p:childTnLst>
                                    <p:animClr clrSpc="rgb" dir="cw">
                                      <p:cBhvr>
                                        <p:cTn id="370" dur="2000" fill="hold"/>
                                        <p:tgtEl>
                                          <p:spTgt spid="19">
                                            <p:graphicEl>
                                              <a:dgm id="{D0BE1A99-CA74-48F8-9D15-152B32BB6FA5}"/>
                                            </p:graphicEl>
                                          </p:spTgt>
                                        </p:tgtEl>
                                        <p:attrNameLst>
                                          <p:attrName>fillcolor</p:attrName>
                                        </p:attrNameLst>
                                      </p:cBhvr>
                                      <p:to>
                                        <a:srgbClr val="000000"/>
                                      </p:to>
                                    </p:animClr>
                                    <p:set>
                                      <p:cBhvr>
                                        <p:cTn id="371" dur="2000" fill="hold"/>
                                        <p:tgtEl>
                                          <p:spTgt spid="19">
                                            <p:graphicEl>
                                              <a:dgm id="{D0BE1A99-CA74-48F8-9D15-152B32BB6FA5}"/>
                                            </p:graphicEl>
                                          </p:spTgt>
                                        </p:tgtEl>
                                        <p:attrNameLst>
                                          <p:attrName>fill.type</p:attrName>
                                        </p:attrNameLst>
                                      </p:cBhvr>
                                      <p:to>
                                        <p:strVal val="solid"/>
                                      </p:to>
                                    </p:set>
                                    <p:set>
                                      <p:cBhvr>
                                        <p:cTn id="372" dur="2000" fill="hold"/>
                                        <p:tgtEl>
                                          <p:spTgt spid="19">
                                            <p:graphicEl>
                                              <a:dgm id="{D0BE1A99-CA74-48F8-9D15-152B32BB6FA5}"/>
                                            </p:graphicEl>
                                          </p:spTgt>
                                        </p:tgtEl>
                                        <p:attrNameLst>
                                          <p:attrName>fill.on</p:attrName>
                                        </p:attrNameLst>
                                      </p:cBhvr>
                                      <p:to>
                                        <p:strVal val="true"/>
                                      </p:to>
                                    </p:set>
                                  </p:childTnLst>
                                  <p:subTnLst>
                                    <p:audio>
                                      <p:cMediaNode>
                                        <p:cTn display="0" masterRel="sameClick">
                                          <p:stCondLst>
                                            <p:cond evt="begin" delay="0">
                                              <p:tn val="369"/>
                                            </p:cond>
                                          </p:stCondLst>
                                          <p:endCondLst>
                                            <p:cond evt="onStopAudio" delay="0">
                                              <p:tgtEl>
                                                <p:sldTgt/>
                                              </p:tgtEl>
                                            </p:cond>
                                          </p:endCondLst>
                                        </p:cTn>
                                        <p:tgtEl>
                                          <p:sndTgt r:embed="rId2" name="click.wav"/>
                                        </p:tgtEl>
                                      </p:cMediaNode>
                                    </p:audio>
                                  </p:subTnLst>
                                </p:cTn>
                              </p:par>
                              <p:par>
                                <p:cTn id="373" presetID="1" presetClass="emph" presetSubtype="2" fill="hold" grpId="7" nodeType="withEffect">
                                  <p:stCondLst>
                                    <p:cond delay="0"/>
                                  </p:stCondLst>
                                  <p:childTnLst>
                                    <p:animClr clrSpc="rgb" dir="cw">
                                      <p:cBhvr>
                                        <p:cTn id="374" dur="2000" fill="hold"/>
                                        <p:tgtEl>
                                          <p:spTgt spid="19">
                                            <p:graphicEl>
                                              <a:dgm id="{84F170BC-E12C-443D-BA25-121D7D662FCA}"/>
                                            </p:graphicEl>
                                          </p:spTgt>
                                        </p:tgtEl>
                                        <p:attrNameLst>
                                          <p:attrName>fillcolor</p:attrName>
                                        </p:attrNameLst>
                                      </p:cBhvr>
                                      <p:to>
                                        <a:srgbClr val="000000"/>
                                      </p:to>
                                    </p:animClr>
                                    <p:set>
                                      <p:cBhvr>
                                        <p:cTn id="375" dur="2000" fill="hold"/>
                                        <p:tgtEl>
                                          <p:spTgt spid="19">
                                            <p:graphicEl>
                                              <a:dgm id="{84F170BC-E12C-443D-BA25-121D7D662FCA}"/>
                                            </p:graphicEl>
                                          </p:spTgt>
                                        </p:tgtEl>
                                        <p:attrNameLst>
                                          <p:attrName>fill.type</p:attrName>
                                        </p:attrNameLst>
                                      </p:cBhvr>
                                      <p:to>
                                        <p:strVal val="solid"/>
                                      </p:to>
                                    </p:set>
                                    <p:set>
                                      <p:cBhvr>
                                        <p:cTn id="376" dur="2000" fill="hold"/>
                                        <p:tgtEl>
                                          <p:spTgt spid="19">
                                            <p:graphicEl>
                                              <a:dgm id="{84F170BC-E12C-443D-BA25-121D7D662FCA}"/>
                                            </p:graphicEl>
                                          </p:spTgt>
                                        </p:tgtEl>
                                        <p:attrNameLst>
                                          <p:attrName>fill.on</p:attrName>
                                        </p:attrNameLst>
                                      </p:cBhvr>
                                      <p:to>
                                        <p:strVal val="true"/>
                                      </p:to>
                                    </p:set>
                                  </p:childTnLst>
                                  <p:subTnLst>
                                    <p:audio>
                                      <p:cMediaNode>
                                        <p:cTn display="0" masterRel="sameClick">
                                          <p:stCondLst>
                                            <p:cond evt="begin" delay="0">
                                              <p:tn val="373"/>
                                            </p:cond>
                                          </p:stCondLst>
                                          <p:endCondLst>
                                            <p:cond evt="onStopAudio" delay="0">
                                              <p:tgtEl>
                                                <p:sldTgt/>
                                              </p:tgtEl>
                                            </p:cond>
                                          </p:endCondLst>
                                        </p:cTn>
                                        <p:tgtEl>
                                          <p:sndTgt r:embed="rId2" name="click.wav"/>
                                        </p:tgtEl>
                                      </p:cMediaNode>
                                    </p:audio>
                                  </p:subTnLst>
                                </p:cTn>
                              </p:par>
                              <p:par>
                                <p:cTn id="377" presetID="1" presetClass="emph" presetSubtype="2" fill="hold" grpId="7" nodeType="withEffect">
                                  <p:stCondLst>
                                    <p:cond delay="0"/>
                                  </p:stCondLst>
                                  <p:childTnLst>
                                    <p:animClr clrSpc="rgb" dir="cw">
                                      <p:cBhvr>
                                        <p:cTn id="378" dur="2000" fill="hold"/>
                                        <p:tgtEl>
                                          <p:spTgt spid="19">
                                            <p:graphicEl>
                                              <a:dgm id="{5148713F-6589-45F4-9FBD-DB9CBB7B1D37}"/>
                                            </p:graphicEl>
                                          </p:spTgt>
                                        </p:tgtEl>
                                        <p:attrNameLst>
                                          <p:attrName>fillcolor</p:attrName>
                                        </p:attrNameLst>
                                      </p:cBhvr>
                                      <p:to>
                                        <a:srgbClr val="000000"/>
                                      </p:to>
                                    </p:animClr>
                                    <p:set>
                                      <p:cBhvr>
                                        <p:cTn id="379" dur="2000" fill="hold"/>
                                        <p:tgtEl>
                                          <p:spTgt spid="19">
                                            <p:graphicEl>
                                              <a:dgm id="{5148713F-6589-45F4-9FBD-DB9CBB7B1D37}"/>
                                            </p:graphicEl>
                                          </p:spTgt>
                                        </p:tgtEl>
                                        <p:attrNameLst>
                                          <p:attrName>fill.type</p:attrName>
                                        </p:attrNameLst>
                                      </p:cBhvr>
                                      <p:to>
                                        <p:strVal val="solid"/>
                                      </p:to>
                                    </p:set>
                                    <p:set>
                                      <p:cBhvr>
                                        <p:cTn id="380" dur="2000" fill="hold"/>
                                        <p:tgtEl>
                                          <p:spTgt spid="19">
                                            <p:graphicEl>
                                              <a:dgm id="{5148713F-6589-45F4-9FBD-DB9CBB7B1D37}"/>
                                            </p:graphicEl>
                                          </p:spTgt>
                                        </p:tgtEl>
                                        <p:attrNameLst>
                                          <p:attrName>fill.on</p:attrName>
                                        </p:attrNameLst>
                                      </p:cBhvr>
                                      <p:to>
                                        <p:strVal val="true"/>
                                      </p:to>
                                    </p:set>
                                  </p:childTnLst>
                                  <p:subTnLst>
                                    <p:audio>
                                      <p:cMediaNode>
                                        <p:cTn display="0" masterRel="sameClick">
                                          <p:stCondLst>
                                            <p:cond evt="begin" delay="0">
                                              <p:tn val="377"/>
                                            </p:cond>
                                          </p:stCondLst>
                                          <p:endCondLst>
                                            <p:cond evt="onStopAudio" delay="0">
                                              <p:tgtEl>
                                                <p:sldTgt/>
                                              </p:tgtEl>
                                            </p:cond>
                                          </p:endCondLst>
                                        </p:cTn>
                                        <p:tgtEl>
                                          <p:sndTgt r:embed="rId2" name="click.wav"/>
                                        </p:tgtEl>
                                      </p:cMediaNode>
                                    </p:audio>
                                  </p:subTnLst>
                                </p:cTn>
                              </p:par>
                              <p:par>
                                <p:cTn id="381" presetID="1" presetClass="emph" presetSubtype="2" fill="hold" grpId="8" nodeType="withEffect">
                                  <p:stCondLst>
                                    <p:cond delay="0"/>
                                  </p:stCondLst>
                                  <p:childTnLst>
                                    <p:animClr clrSpc="rgb" dir="cw">
                                      <p:cBhvr>
                                        <p:cTn id="382" dur="2000" fill="hold"/>
                                        <p:tgtEl>
                                          <p:spTgt spid="19">
                                            <p:graphicEl>
                                              <a:dgm id="{326CD529-92F7-4FE6-9A64-271C8E8A43D4}"/>
                                            </p:graphicEl>
                                          </p:spTgt>
                                        </p:tgtEl>
                                        <p:attrNameLst>
                                          <p:attrName>fillcolor</p:attrName>
                                        </p:attrNameLst>
                                      </p:cBhvr>
                                      <p:to>
                                        <a:srgbClr val="7030A0"/>
                                      </p:to>
                                    </p:animClr>
                                    <p:set>
                                      <p:cBhvr>
                                        <p:cTn id="383" dur="2000" fill="hold"/>
                                        <p:tgtEl>
                                          <p:spTgt spid="19">
                                            <p:graphicEl>
                                              <a:dgm id="{326CD529-92F7-4FE6-9A64-271C8E8A43D4}"/>
                                            </p:graphicEl>
                                          </p:spTgt>
                                        </p:tgtEl>
                                        <p:attrNameLst>
                                          <p:attrName>fill.type</p:attrName>
                                        </p:attrNameLst>
                                      </p:cBhvr>
                                      <p:to>
                                        <p:strVal val="solid"/>
                                      </p:to>
                                    </p:set>
                                    <p:set>
                                      <p:cBhvr>
                                        <p:cTn id="384" dur="2000" fill="hold"/>
                                        <p:tgtEl>
                                          <p:spTgt spid="19">
                                            <p:graphicEl>
                                              <a:dgm id="{326CD529-92F7-4FE6-9A64-271C8E8A43D4}"/>
                                            </p:graphicEl>
                                          </p:spTgt>
                                        </p:tgtEl>
                                        <p:attrNameLst>
                                          <p:attrName>fill.on</p:attrName>
                                        </p:attrNameLst>
                                      </p:cBhvr>
                                      <p:to>
                                        <p:strVal val="true"/>
                                      </p:to>
                                    </p:set>
                                  </p:childTnLst>
                                  <p:subTnLst>
                                    <p:audio>
                                      <p:cMediaNode>
                                        <p:cTn display="0" masterRel="sameClick">
                                          <p:stCondLst>
                                            <p:cond evt="begin" delay="0">
                                              <p:tn val="381"/>
                                            </p:cond>
                                          </p:stCondLst>
                                          <p:endCondLst>
                                            <p:cond evt="onStopAudio" delay="0">
                                              <p:tgtEl>
                                                <p:sldTgt/>
                                              </p:tgtEl>
                                            </p:cond>
                                          </p:endCondLst>
                                        </p:cTn>
                                        <p:tgtEl>
                                          <p:sndTgt r:embed="rId2" name="click.wav"/>
                                        </p:tgtEl>
                                      </p:cMediaNode>
                                    </p:audio>
                                  </p:subTnLst>
                                </p:cTn>
                              </p:par>
                            </p:childTnLst>
                          </p:cTn>
                        </p:par>
                      </p:childTnLst>
                    </p:cTn>
                  </p:par>
                  <p:par>
                    <p:cTn id="385" fill="hold">
                      <p:stCondLst>
                        <p:cond delay="indefinite"/>
                      </p:stCondLst>
                      <p:childTnLst>
                        <p:par>
                          <p:cTn id="386" fill="hold">
                            <p:stCondLst>
                              <p:cond delay="0"/>
                            </p:stCondLst>
                            <p:childTnLst>
                              <p:par>
                                <p:cTn id="387" presetID="10" presetClass="entr" presetSubtype="0" fill="hold" grpId="0" nodeType="clickEffect">
                                  <p:stCondLst>
                                    <p:cond delay="0"/>
                                  </p:stCondLst>
                                  <p:childTnLst>
                                    <p:set>
                                      <p:cBhvr>
                                        <p:cTn id="388" dur="1" fill="hold">
                                          <p:stCondLst>
                                            <p:cond delay="0"/>
                                          </p:stCondLst>
                                        </p:cTn>
                                        <p:tgtEl>
                                          <p:spTgt spid="20">
                                            <p:graphicEl>
                                              <a:dgm id="{4016CC09-F446-4096-BEA3-8B65F3185B61}"/>
                                            </p:graphicEl>
                                          </p:spTgt>
                                        </p:tgtEl>
                                        <p:attrNameLst>
                                          <p:attrName>style.visibility</p:attrName>
                                        </p:attrNameLst>
                                      </p:cBhvr>
                                      <p:to>
                                        <p:strVal val="visible"/>
                                      </p:to>
                                    </p:set>
                                    <p:animEffect transition="in" filter="fade">
                                      <p:cBhvr>
                                        <p:cTn id="389" dur="500"/>
                                        <p:tgtEl>
                                          <p:spTgt spid="20">
                                            <p:graphicEl>
                                              <a:dgm id="{4016CC09-F446-4096-BEA3-8B65F3185B61}"/>
                                            </p:graphicEl>
                                          </p:spTgt>
                                        </p:tgtEl>
                                      </p:cBhvr>
                                    </p:animEffect>
                                  </p:childTnLst>
                                </p:cTn>
                              </p:par>
                            </p:childTnLst>
                          </p:cTn>
                        </p:par>
                        <p:par>
                          <p:cTn id="390" fill="hold">
                            <p:stCondLst>
                              <p:cond delay="500"/>
                            </p:stCondLst>
                            <p:childTnLst>
                              <p:par>
                                <p:cTn id="391" presetID="10" presetClass="entr" presetSubtype="0" fill="hold" grpId="0" nodeType="afterEffect">
                                  <p:stCondLst>
                                    <p:cond delay="0"/>
                                  </p:stCondLst>
                                  <p:childTnLst>
                                    <p:set>
                                      <p:cBhvr>
                                        <p:cTn id="392" dur="1" fill="hold">
                                          <p:stCondLst>
                                            <p:cond delay="0"/>
                                          </p:stCondLst>
                                        </p:cTn>
                                        <p:tgtEl>
                                          <p:spTgt spid="20">
                                            <p:graphicEl>
                                              <a:dgm id="{D88ECD11-5120-4CB8-A9EC-BE7FF8DFA411}"/>
                                            </p:graphicEl>
                                          </p:spTgt>
                                        </p:tgtEl>
                                        <p:attrNameLst>
                                          <p:attrName>style.visibility</p:attrName>
                                        </p:attrNameLst>
                                      </p:cBhvr>
                                      <p:to>
                                        <p:strVal val="visible"/>
                                      </p:to>
                                    </p:set>
                                    <p:animEffect transition="in" filter="fade">
                                      <p:cBhvr>
                                        <p:cTn id="393" dur="500"/>
                                        <p:tgtEl>
                                          <p:spTgt spid="20">
                                            <p:graphicEl>
                                              <a:dgm id="{D88ECD11-5120-4CB8-A9EC-BE7FF8DFA411}"/>
                                            </p:graphicEl>
                                          </p:spTgt>
                                        </p:tgtEl>
                                      </p:cBhvr>
                                    </p:animEffect>
                                  </p:childTnLst>
                                </p:cTn>
                              </p:par>
                            </p:childTnLst>
                          </p:cTn>
                        </p:par>
                        <p:par>
                          <p:cTn id="394" fill="hold">
                            <p:stCondLst>
                              <p:cond delay="1000"/>
                            </p:stCondLst>
                            <p:childTnLst>
                              <p:par>
                                <p:cTn id="395" presetID="10" presetClass="entr" presetSubtype="0" fill="hold" grpId="0" nodeType="afterEffect">
                                  <p:stCondLst>
                                    <p:cond delay="0"/>
                                  </p:stCondLst>
                                  <p:childTnLst>
                                    <p:set>
                                      <p:cBhvr>
                                        <p:cTn id="396" dur="1" fill="hold">
                                          <p:stCondLst>
                                            <p:cond delay="0"/>
                                          </p:stCondLst>
                                        </p:cTn>
                                        <p:tgtEl>
                                          <p:spTgt spid="20">
                                            <p:graphicEl>
                                              <a:dgm id="{120C9185-EC8C-47A5-8309-3D67D6D76605}"/>
                                            </p:graphicEl>
                                          </p:spTgt>
                                        </p:tgtEl>
                                        <p:attrNameLst>
                                          <p:attrName>style.visibility</p:attrName>
                                        </p:attrNameLst>
                                      </p:cBhvr>
                                      <p:to>
                                        <p:strVal val="visible"/>
                                      </p:to>
                                    </p:set>
                                    <p:animEffect transition="in" filter="fade">
                                      <p:cBhvr>
                                        <p:cTn id="397" dur="500"/>
                                        <p:tgtEl>
                                          <p:spTgt spid="20">
                                            <p:graphicEl>
                                              <a:dgm id="{120C9185-EC8C-47A5-8309-3D67D6D76605}"/>
                                            </p:graphicEl>
                                          </p:spTgt>
                                        </p:tgtEl>
                                      </p:cBhvr>
                                    </p:animEffect>
                                  </p:childTnLst>
                                </p:cTn>
                              </p:par>
                            </p:childTnLst>
                          </p:cTn>
                        </p:par>
                        <p:par>
                          <p:cTn id="398" fill="hold">
                            <p:stCondLst>
                              <p:cond delay="1500"/>
                            </p:stCondLst>
                            <p:childTnLst>
                              <p:par>
                                <p:cTn id="399" presetID="10" presetClass="entr" presetSubtype="0" fill="hold" grpId="0" nodeType="afterEffect">
                                  <p:stCondLst>
                                    <p:cond delay="0"/>
                                  </p:stCondLst>
                                  <p:childTnLst>
                                    <p:set>
                                      <p:cBhvr>
                                        <p:cTn id="400" dur="1" fill="hold">
                                          <p:stCondLst>
                                            <p:cond delay="0"/>
                                          </p:stCondLst>
                                        </p:cTn>
                                        <p:tgtEl>
                                          <p:spTgt spid="20">
                                            <p:graphicEl>
                                              <a:dgm id="{C35043B6-E221-4C2E-BDC9-C0ECE71E75F1}"/>
                                            </p:graphicEl>
                                          </p:spTgt>
                                        </p:tgtEl>
                                        <p:attrNameLst>
                                          <p:attrName>style.visibility</p:attrName>
                                        </p:attrNameLst>
                                      </p:cBhvr>
                                      <p:to>
                                        <p:strVal val="visible"/>
                                      </p:to>
                                    </p:set>
                                    <p:animEffect transition="in" filter="fade">
                                      <p:cBhvr>
                                        <p:cTn id="401" dur="500"/>
                                        <p:tgtEl>
                                          <p:spTgt spid="20">
                                            <p:graphicEl>
                                              <a:dgm id="{C35043B6-E221-4C2E-BDC9-C0ECE71E75F1}"/>
                                            </p:graphicEl>
                                          </p:spTgt>
                                        </p:tgtEl>
                                      </p:cBhvr>
                                    </p:animEffect>
                                  </p:childTnLst>
                                </p:cTn>
                              </p:par>
                            </p:childTnLst>
                          </p:cTn>
                        </p:par>
                        <p:par>
                          <p:cTn id="402" fill="hold">
                            <p:stCondLst>
                              <p:cond delay="2000"/>
                            </p:stCondLst>
                            <p:childTnLst>
                              <p:par>
                                <p:cTn id="403" presetID="10" presetClass="entr" presetSubtype="0" fill="hold" grpId="0" nodeType="afterEffect">
                                  <p:stCondLst>
                                    <p:cond delay="0"/>
                                  </p:stCondLst>
                                  <p:childTnLst>
                                    <p:set>
                                      <p:cBhvr>
                                        <p:cTn id="404" dur="1" fill="hold">
                                          <p:stCondLst>
                                            <p:cond delay="0"/>
                                          </p:stCondLst>
                                        </p:cTn>
                                        <p:tgtEl>
                                          <p:spTgt spid="20">
                                            <p:graphicEl>
                                              <a:dgm id="{94FE2DF3-1027-43E8-BBC4-5E5B2C25D5AC}"/>
                                            </p:graphicEl>
                                          </p:spTgt>
                                        </p:tgtEl>
                                        <p:attrNameLst>
                                          <p:attrName>style.visibility</p:attrName>
                                        </p:attrNameLst>
                                      </p:cBhvr>
                                      <p:to>
                                        <p:strVal val="visible"/>
                                      </p:to>
                                    </p:set>
                                    <p:animEffect transition="in" filter="fade">
                                      <p:cBhvr>
                                        <p:cTn id="405" dur="500"/>
                                        <p:tgtEl>
                                          <p:spTgt spid="20">
                                            <p:graphicEl>
                                              <a:dgm id="{94FE2DF3-1027-43E8-BBC4-5E5B2C25D5AC}"/>
                                            </p:graphicEl>
                                          </p:spTgt>
                                        </p:tgtEl>
                                      </p:cBhvr>
                                    </p:animEffect>
                                  </p:childTnLst>
                                </p:cTn>
                              </p:par>
                            </p:childTnLst>
                          </p:cTn>
                        </p:par>
                        <p:par>
                          <p:cTn id="406" fill="hold">
                            <p:stCondLst>
                              <p:cond delay="2500"/>
                            </p:stCondLst>
                            <p:childTnLst>
                              <p:par>
                                <p:cTn id="407" presetID="10" presetClass="entr" presetSubtype="0" fill="hold" grpId="0" nodeType="afterEffect">
                                  <p:stCondLst>
                                    <p:cond delay="0"/>
                                  </p:stCondLst>
                                  <p:childTnLst>
                                    <p:set>
                                      <p:cBhvr>
                                        <p:cTn id="408" dur="1" fill="hold">
                                          <p:stCondLst>
                                            <p:cond delay="0"/>
                                          </p:stCondLst>
                                        </p:cTn>
                                        <p:tgtEl>
                                          <p:spTgt spid="20">
                                            <p:graphicEl>
                                              <a:dgm id="{6A85B154-1BED-45DA-A2B2-6E4EEF91778E}"/>
                                            </p:graphicEl>
                                          </p:spTgt>
                                        </p:tgtEl>
                                        <p:attrNameLst>
                                          <p:attrName>style.visibility</p:attrName>
                                        </p:attrNameLst>
                                      </p:cBhvr>
                                      <p:to>
                                        <p:strVal val="visible"/>
                                      </p:to>
                                    </p:set>
                                    <p:animEffect transition="in" filter="fade">
                                      <p:cBhvr>
                                        <p:cTn id="409" dur="500"/>
                                        <p:tgtEl>
                                          <p:spTgt spid="20">
                                            <p:graphicEl>
                                              <a:dgm id="{6A85B154-1BED-45DA-A2B2-6E4EEF91778E}"/>
                                            </p:graphicEl>
                                          </p:spTgt>
                                        </p:tgtEl>
                                      </p:cBhvr>
                                    </p:animEffect>
                                  </p:childTnLst>
                                </p:cTn>
                              </p:par>
                            </p:childTnLst>
                          </p:cTn>
                        </p:par>
                      </p:childTnLst>
                    </p:cTn>
                  </p:par>
                  <p:par>
                    <p:cTn id="410" fill="hold">
                      <p:stCondLst>
                        <p:cond delay="indefinite"/>
                      </p:stCondLst>
                      <p:childTnLst>
                        <p:par>
                          <p:cTn id="411" fill="hold">
                            <p:stCondLst>
                              <p:cond delay="0"/>
                            </p:stCondLst>
                            <p:childTnLst>
                              <p:par>
                                <p:cTn id="412" presetID="10" presetClass="exit" presetSubtype="0" fill="hold" grpId="1" nodeType="clickEffect">
                                  <p:stCondLst>
                                    <p:cond delay="0"/>
                                  </p:stCondLst>
                                  <p:childTnLst>
                                    <p:animEffect transition="out" filter="fade">
                                      <p:cBhvr>
                                        <p:cTn id="413" dur="500"/>
                                        <p:tgtEl>
                                          <p:spTgt spid="20">
                                            <p:graphicEl>
                                              <a:dgm id="{4016CC09-F446-4096-BEA3-8B65F3185B61}"/>
                                            </p:graphicEl>
                                          </p:spTgt>
                                        </p:tgtEl>
                                      </p:cBhvr>
                                    </p:animEffect>
                                    <p:set>
                                      <p:cBhvr>
                                        <p:cTn id="414" dur="1" fill="hold">
                                          <p:stCondLst>
                                            <p:cond delay="499"/>
                                          </p:stCondLst>
                                        </p:cTn>
                                        <p:tgtEl>
                                          <p:spTgt spid="20">
                                            <p:graphicEl>
                                              <a:dgm id="{4016CC09-F446-4096-BEA3-8B65F3185B61}"/>
                                            </p:graphicEl>
                                          </p:spTgt>
                                        </p:tgtEl>
                                        <p:attrNameLst>
                                          <p:attrName>style.visibility</p:attrName>
                                        </p:attrNameLst>
                                      </p:cBhvr>
                                      <p:to>
                                        <p:strVal val="hidden"/>
                                      </p:to>
                                    </p:set>
                                  </p:childTnLst>
                                </p:cTn>
                              </p:par>
                              <p:par>
                                <p:cTn id="415" presetID="10" presetClass="exit" presetSubtype="0" fill="hold" grpId="1" nodeType="withEffect">
                                  <p:stCondLst>
                                    <p:cond delay="0"/>
                                  </p:stCondLst>
                                  <p:childTnLst>
                                    <p:animEffect transition="out" filter="fade">
                                      <p:cBhvr>
                                        <p:cTn id="416" dur="500"/>
                                        <p:tgtEl>
                                          <p:spTgt spid="20">
                                            <p:graphicEl>
                                              <a:dgm id="{D88ECD11-5120-4CB8-A9EC-BE7FF8DFA411}"/>
                                            </p:graphicEl>
                                          </p:spTgt>
                                        </p:tgtEl>
                                      </p:cBhvr>
                                    </p:animEffect>
                                    <p:set>
                                      <p:cBhvr>
                                        <p:cTn id="417" dur="1" fill="hold">
                                          <p:stCondLst>
                                            <p:cond delay="499"/>
                                          </p:stCondLst>
                                        </p:cTn>
                                        <p:tgtEl>
                                          <p:spTgt spid="20">
                                            <p:graphicEl>
                                              <a:dgm id="{D88ECD11-5120-4CB8-A9EC-BE7FF8DFA411}"/>
                                            </p:graphicEl>
                                          </p:spTgt>
                                        </p:tgtEl>
                                        <p:attrNameLst>
                                          <p:attrName>style.visibility</p:attrName>
                                        </p:attrNameLst>
                                      </p:cBhvr>
                                      <p:to>
                                        <p:strVal val="hidden"/>
                                      </p:to>
                                    </p:set>
                                  </p:childTnLst>
                                </p:cTn>
                              </p:par>
                              <p:par>
                                <p:cTn id="418" presetID="10" presetClass="exit" presetSubtype="0" fill="hold" grpId="1" nodeType="withEffect">
                                  <p:stCondLst>
                                    <p:cond delay="0"/>
                                  </p:stCondLst>
                                  <p:childTnLst>
                                    <p:animEffect transition="out" filter="fade">
                                      <p:cBhvr>
                                        <p:cTn id="419" dur="500"/>
                                        <p:tgtEl>
                                          <p:spTgt spid="20">
                                            <p:graphicEl>
                                              <a:dgm id="{120C9185-EC8C-47A5-8309-3D67D6D76605}"/>
                                            </p:graphicEl>
                                          </p:spTgt>
                                        </p:tgtEl>
                                      </p:cBhvr>
                                    </p:animEffect>
                                    <p:set>
                                      <p:cBhvr>
                                        <p:cTn id="420" dur="1" fill="hold">
                                          <p:stCondLst>
                                            <p:cond delay="499"/>
                                          </p:stCondLst>
                                        </p:cTn>
                                        <p:tgtEl>
                                          <p:spTgt spid="20">
                                            <p:graphicEl>
                                              <a:dgm id="{120C9185-EC8C-47A5-8309-3D67D6D76605}"/>
                                            </p:graphicEl>
                                          </p:spTgt>
                                        </p:tgtEl>
                                        <p:attrNameLst>
                                          <p:attrName>style.visibility</p:attrName>
                                        </p:attrNameLst>
                                      </p:cBhvr>
                                      <p:to>
                                        <p:strVal val="hidden"/>
                                      </p:to>
                                    </p:set>
                                  </p:childTnLst>
                                </p:cTn>
                              </p:par>
                              <p:par>
                                <p:cTn id="421" presetID="10" presetClass="exit" presetSubtype="0" fill="hold" grpId="1" nodeType="withEffect">
                                  <p:stCondLst>
                                    <p:cond delay="0"/>
                                  </p:stCondLst>
                                  <p:childTnLst>
                                    <p:animEffect transition="out" filter="fade">
                                      <p:cBhvr>
                                        <p:cTn id="422" dur="500"/>
                                        <p:tgtEl>
                                          <p:spTgt spid="20">
                                            <p:graphicEl>
                                              <a:dgm id="{C35043B6-E221-4C2E-BDC9-C0ECE71E75F1}"/>
                                            </p:graphicEl>
                                          </p:spTgt>
                                        </p:tgtEl>
                                      </p:cBhvr>
                                    </p:animEffect>
                                    <p:set>
                                      <p:cBhvr>
                                        <p:cTn id="423" dur="1" fill="hold">
                                          <p:stCondLst>
                                            <p:cond delay="499"/>
                                          </p:stCondLst>
                                        </p:cTn>
                                        <p:tgtEl>
                                          <p:spTgt spid="20">
                                            <p:graphicEl>
                                              <a:dgm id="{C35043B6-E221-4C2E-BDC9-C0ECE71E75F1}"/>
                                            </p:graphicEl>
                                          </p:spTgt>
                                        </p:tgtEl>
                                        <p:attrNameLst>
                                          <p:attrName>style.visibility</p:attrName>
                                        </p:attrNameLst>
                                      </p:cBhvr>
                                      <p:to>
                                        <p:strVal val="hidden"/>
                                      </p:to>
                                    </p:set>
                                  </p:childTnLst>
                                </p:cTn>
                              </p:par>
                              <p:par>
                                <p:cTn id="424" presetID="10" presetClass="exit" presetSubtype="0" fill="hold" grpId="1" nodeType="withEffect">
                                  <p:stCondLst>
                                    <p:cond delay="0"/>
                                  </p:stCondLst>
                                  <p:childTnLst>
                                    <p:animEffect transition="out" filter="fade">
                                      <p:cBhvr>
                                        <p:cTn id="425" dur="500"/>
                                        <p:tgtEl>
                                          <p:spTgt spid="20">
                                            <p:graphicEl>
                                              <a:dgm id="{94FE2DF3-1027-43E8-BBC4-5E5B2C25D5AC}"/>
                                            </p:graphicEl>
                                          </p:spTgt>
                                        </p:tgtEl>
                                      </p:cBhvr>
                                    </p:animEffect>
                                    <p:set>
                                      <p:cBhvr>
                                        <p:cTn id="426" dur="1" fill="hold">
                                          <p:stCondLst>
                                            <p:cond delay="499"/>
                                          </p:stCondLst>
                                        </p:cTn>
                                        <p:tgtEl>
                                          <p:spTgt spid="20">
                                            <p:graphicEl>
                                              <a:dgm id="{94FE2DF3-1027-43E8-BBC4-5E5B2C25D5AC}"/>
                                            </p:graphicEl>
                                          </p:spTgt>
                                        </p:tgtEl>
                                        <p:attrNameLst>
                                          <p:attrName>style.visibility</p:attrName>
                                        </p:attrNameLst>
                                      </p:cBhvr>
                                      <p:to>
                                        <p:strVal val="hidden"/>
                                      </p:to>
                                    </p:set>
                                  </p:childTnLst>
                                </p:cTn>
                              </p:par>
                              <p:par>
                                <p:cTn id="427" presetID="10" presetClass="exit" presetSubtype="0" fill="hold" grpId="1" nodeType="withEffect">
                                  <p:stCondLst>
                                    <p:cond delay="0"/>
                                  </p:stCondLst>
                                  <p:childTnLst>
                                    <p:animEffect transition="out" filter="fade">
                                      <p:cBhvr>
                                        <p:cTn id="428" dur="500"/>
                                        <p:tgtEl>
                                          <p:spTgt spid="20">
                                            <p:graphicEl>
                                              <a:dgm id="{6A85B154-1BED-45DA-A2B2-6E4EEF91778E}"/>
                                            </p:graphicEl>
                                          </p:spTgt>
                                        </p:tgtEl>
                                      </p:cBhvr>
                                    </p:animEffect>
                                    <p:set>
                                      <p:cBhvr>
                                        <p:cTn id="429" dur="1" fill="hold">
                                          <p:stCondLst>
                                            <p:cond delay="499"/>
                                          </p:stCondLst>
                                        </p:cTn>
                                        <p:tgtEl>
                                          <p:spTgt spid="20">
                                            <p:graphicEl>
                                              <a:dgm id="{6A85B154-1BED-45DA-A2B2-6E4EEF91778E}"/>
                                            </p:graphicEl>
                                          </p:spTgt>
                                        </p:tgtEl>
                                        <p:attrNameLst>
                                          <p:attrName>style.visibility</p:attrName>
                                        </p:attrNameLst>
                                      </p:cBhvr>
                                      <p:to>
                                        <p:strVal val="hidden"/>
                                      </p:to>
                                    </p:set>
                                  </p:childTnLst>
                                </p:cTn>
                              </p:par>
                              <p:par>
                                <p:cTn id="430" presetID="1" presetClass="emph" presetSubtype="2" fill="hold" grpId="9" nodeType="withEffect">
                                  <p:stCondLst>
                                    <p:cond delay="0"/>
                                  </p:stCondLst>
                                  <p:childTnLst>
                                    <p:animClr clrSpc="rgb" dir="cw">
                                      <p:cBhvr>
                                        <p:cTn id="431" dur="2000" fill="hold"/>
                                        <p:tgtEl>
                                          <p:spTgt spid="19">
                                            <p:graphicEl>
                                              <a:dgm id="{D8E67284-5EB2-44BB-A2D6-56E260296555}"/>
                                            </p:graphicEl>
                                          </p:spTgt>
                                        </p:tgtEl>
                                        <p:attrNameLst>
                                          <p:attrName>fillcolor</p:attrName>
                                        </p:attrNameLst>
                                      </p:cBhvr>
                                      <p:to>
                                        <a:srgbClr val="000000"/>
                                      </p:to>
                                    </p:animClr>
                                    <p:set>
                                      <p:cBhvr>
                                        <p:cTn id="432" dur="2000" fill="hold"/>
                                        <p:tgtEl>
                                          <p:spTgt spid="19">
                                            <p:graphicEl>
                                              <a:dgm id="{D8E67284-5EB2-44BB-A2D6-56E260296555}"/>
                                            </p:graphicEl>
                                          </p:spTgt>
                                        </p:tgtEl>
                                        <p:attrNameLst>
                                          <p:attrName>fill.type</p:attrName>
                                        </p:attrNameLst>
                                      </p:cBhvr>
                                      <p:to>
                                        <p:strVal val="solid"/>
                                      </p:to>
                                    </p:set>
                                    <p:set>
                                      <p:cBhvr>
                                        <p:cTn id="433" dur="2000" fill="hold"/>
                                        <p:tgtEl>
                                          <p:spTgt spid="19">
                                            <p:graphicEl>
                                              <a:dgm id="{D8E67284-5EB2-44BB-A2D6-56E260296555}"/>
                                            </p:graphicEl>
                                          </p:spTgt>
                                        </p:tgtEl>
                                        <p:attrNameLst>
                                          <p:attrName>fill.on</p:attrName>
                                        </p:attrNameLst>
                                      </p:cBhvr>
                                      <p:to>
                                        <p:strVal val="true"/>
                                      </p:to>
                                    </p:set>
                                  </p:childTnLst>
                                  <p:subTnLst>
                                    <p:audio>
                                      <p:cMediaNode>
                                        <p:cTn display="0" masterRel="sameClick">
                                          <p:stCondLst>
                                            <p:cond evt="begin" delay="0">
                                              <p:tn val="430"/>
                                            </p:cond>
                                          </p:stCondLst>
                                          <p:endCondLst>
                                            <p:cond evt="onStopAudio" delay="0">
                                              <p:tgtEl>
                                                <p:sldTgt/>
                                              </p:tgtEl>
                                            </p:cond>
                                          </p:endCondLst>
                                        </p:cTn>
                                        <p:tgtEl>
                                          <p:sndTgt r:embed="rId2" name="click.wav"/>
                                        </p:tgtEl>
                                      </p:cMediaNode>
                                    </p:audio>
                                  </p:subTnLst>
                                </p:cTn>
                              </p:par>
                              <p:par>
                                <p:cTn id="434" presetID="1" presetClass="emph" presetSubtype="2" fill="hold" grpId="9" nodeType="withEffect">
                                  <p:stCondLst>
                                    <p:cond delay="0"/>
                                  </p:stCondLst>
                                  <p:childTnLst>
                                    <p:animClr clrSpc="rgb" dir="cw">
                                      <p:cBhvr>
                                        <p:cTn id="435" dur="2000" fill="hold"/>
                                        <p:tgtEl>
                                          <p:spTgt spid="19">
                                            <p:graphicEl>
                                              <a:dgm id="{326CD529-92F7-4FE6-9A64-271C8E8A43D4}"/>
                                            </p:graphicEl>
                                          </p:spTgt>
                                        </p:tgtEl>
                                        <p:attrNameLst>
                                          <p:attrName>fillcolor</p:attrName>
                                        </p:attrNameLst>
                                      </p:cBhvr>
                                      <p:to>
                                        <a:srgbClr val="000000"/>
                                      </p:to>
                                    </p:animClr>
                                    <p:set>
                                      <p:cBhvr>
                                        <p:cTn id="436" dur="2000" fill="hold"/>
                                        <p:tgtEl>
                                          <p:spTgt spid="19">
                                            <p:graphicEl>
                                              <a:dgm id="{326CD529-92F7-4FE6-9A64-271C8E8A43D4}"/>
                                            </p:graphicEl>
                                          </p:spTgt>
                                        </p:tgtEl>
                                        <p:attrNameLst>
                                          <p:attrName>fill.type</p:attrName>
                                        </p:attrNameLst>
                                      </p:cBhvr>
                                      <p:to>
                                        <p:strVal val="solid"/>
                                      </p:to>
                                    </p:set>
                                    <p:set>
                                      <p:cBhvr>
                                        <p:cTn id="437" dur="2000" fill="hold"/>
                                        <p:tgtEl>
                                          <p:spTgt spid="19">
                                            <p:graphicEl>
                                              <a:dgm id="{326CD529-92F7-4FE6-9A64-271C8E8A43D4}"/>
                                            </p:graphicEl>
                                          </p:spTgt>
                                        </p:tgtEl>
                                        <p:attrNameLst>
                                          <p:attrName>fill.on</p:attrName>
                                        </p:attrNameLst>
                                      </p:cBhvr>
                                      <p:to>
                                        <p:strVal val="true"/>
                                      </p:to>
                                    </p:set>
                                  </p:childTnLst>
                                  <p:subTnLst>
                                    <p:audio>
                                      <p:cMediaNode>
                                        <p:cTn display="0" masterRel="sameClick">
                                          <p:stCondLst>
                                            <p:cond evt="begin" delay="0">
                                              <p:tn val="434"/>
                                            </p:cond>
                                          </p:stCondLst>
                                          <p:endCondLst>
                                            <p:cond evt="onStopAudio" delay="0">
                                              <p:tgtEl>
                                                <p:sldTgt/>
                                              </p:tgtEl>
                                            </p:cond>
                                          </p:endCondLst>
                                        </p:cTn>
                                        <p:tgtEl>
                                          <p:sndTgt r:embed="rId2" name="click.wav"/>
                                        </p:tgtEl>
                                      </p:cMediaNode>
                                    </p:audio>
                                  </p:subTnLst>
                                </p:cTn>
                              </p:par>
                              <p:par>
                                <p:cTn id="438" presetID="1" presetClass="emph" presetSubtype="2" fill="hold" grpId="9" nodeType="withEffect">
                                  <p:stCondLst>
                                    <p:cond delay="0"/>
                                  </p:stCondLst>
                                  <p:childTnLst>
                                    <p:animClr clrSpc="rgb" dir="cw">
                                      <p:cBhvr>
                                        <p:cTn id="439" dur="2000" fill="hold"/>
                                        <p:tgtEl>
                                          <p:spTgt spid="19">
                                            <p:graphicEl>
                                              <a:dgm id="{D0BE1A99-CA74-48F8-9D15-152B32BB6FA5}"/>
                                            </p:graphicEl>
                                          </p:spTgt>
                                        </p:tgtEl>
                                        <p:attrNameLst>
                                          <p:attrName>fillcolor</p:attrName>
                                        </p:attrNameLst>
                                      </p:cBhvr>
                                      <p:to>
                                        <a:srgbClr val="000000"/>
                                      </p:to>
                                    </p:animClr>
                                    <p:set>
                                      <p:cBhvr>
                                        <p:cTn id="440" dur="2000" fill="hold"/>
                                        <p:tgtEl>
                                          <p:spTgt spid="19">
                                            <p:graphicEl>
                                              <a:dgm id="{D0BE1A99-CA74-48F8-9D15-152B32BB6FA5}"/>
                                            </p:graphicEl>
                                          </p:spTgt>
                                        </p:tgtEl>
                                        <p:attrNameLst>
                                          <p:attrName>fill.type</p:attrName>
                                        </p:attrNameLst>
                                      </p:cBhvr>
                                      <p:to>
                                        <p:strVal val="solid"/>
                                      </p:to>
                                    </p:set>
                                    <p:set>
                                      <p:cBhvr>
                                        <p:cTn id="441" dur="2000" fill="hold"/>
                                        <p:tgtEl>
                                          <p:spTgt spid="19">
                                            <p:graphicEl>
                                              <a:dgm id="{D0BE1A99-CA74-48F8-9D15-152B32BB6FA5}"/>
                                            </p:graphicEl>
                                          </p:spTgt>
                                        </p:tgtEl>
                                        <p:attrNameLst>
                                          <p:attrName>fill.on</p:attrName>
                                        </p:attrNameLst>
                                      </p:cBhvr>
                                      <p:to>
                                        <p:strVal val="true"/>
                                      </p:to>
                                    </p:set>
                                  </p:childTnLst>
                                  <p:subTnLst>
                                    <p:audio>
                                      <p:cMediaNode>
                                        <p:cTn display="0" masterRel="sameClick">
                                          <p:stCondLst>
                                            <p:cond evt="begin" delay="0">
                                              <p:tn val="438"/>
                                            </p:cond>
                                          </p:stCondLst>
                                          <p:endCondLst>
                                            <p:cond evt="onStopAudio" delay="0">
                                              <p:tgtEl>
                                                <p:sldTgt/>
                                              </p:tgtEl>
                                            </p:cond>
                                          </p:endCondLst>
                                        </p:cTn>
                                        <p:tgtEl>
                                          <p:sndTgt r:embed="rId2" name="click.wav"/>
                                        </p:tgtEl>
                                      </p:cMediaNode>
                                    </p:audio>
                                  </p:subTnLst>
                                </p:cTn>
                              </p:par>
                              <p:par>
                                <p:cTn id="442" presetID="1" presetClass="emph" presetSubtype="2" fill="hold" grpId="9" nodeType="withEffect">
                                  <p:stCondLst>
                                    <p:cond delay="0"/>
                                  </p:stCondLst>
                                  <p:childTnLst>
                                    <p:animClr clrSpc="rgb" dir="cw">
                                      <p:cBhvr>
                                        <p:cTn id="443" dur="2000" fill="hold"/>
                                        <p:tgtEl>
                                          <p:spTgt spid="19">
                                            <p:graphicEl>
                                              <a:dgm id="{84F170BC-E12C-443D-BA25-121D7D662FCA}"/>
                                            </p:graphicEl>
                                          </p:spTgt>
                                        </p:tgtEl>
                                        <p:attrNameLst>
                                          <p:attrName>fillcolor</p:attrName>
                                        </p:attrNameLst>
                                      </p:cBhvr>
                                      <p:to>
                                        <a:srgbClr val="000000"/>
                                      </p:to>
                                    </p:animClr>
                                    <p:set>
                                      <p:cBhvr>
                                        <p:cTn id="444" dur="2000" fill="hold"/>
                                        <p:tgtEl>
                                          <p:spTgt spid="19">
                                            <p:graphicEl>
                                              <a:dgm id="{84F170BC-E12C-443D-BA25-121D7D662FCA}"/>
                                            </p:graphicEl>
                                          </p:spTgt>
                                        </p:tgtEl>
                                        <p:attrNameLst>
                                          <p:attrName>fill.type</p:attrName>
                                        </p:attrNameLst>
                                      </p:cBhvr>
                                      <p:to>
                                        <p:strVal val="solid"/>
                                      </p:to>
                                    </p:set>
                                    <p:set>
                                      <p:cBhvr>
                                        <p:cTn id="445" dur="2000" fill="hold"/>
                                        <p:tgtEl>
                                          <p:spTgt spid="19">
                                            <p:graphicEl>
                                              <a:dgm id="{84F170BC-E12C-443D-BA25-121D7D662FCA}"/>
                                            </p:graphicEl>
                                          </p:spTgt>
                                        </p:tgtEl>
                                        <p:attrNameLst>
                                          <p:attrName>fill.on</p:attrName>
                                        </p:attrNameLst>
                                      </p:cBhvr>
                                      <p:to>
                                        <p:strVal val="true"/>
                                      </p:to>
                                    </p:set>
                                  </p:childTnLst>
                                  <p:subTnLst>
                                    <p:audio>
                                      <p:cMediaNode>
                                        <p:cTn display="0" masterRel="sameClick">
                                          <p:stCondLst>
                                            <p:cond evt="begin" delay="0">
                                              <p:tn val="442"/>
                                            </p:cond>
                                          </p:stCondLst>
                                          <p:endCondLst>
                                            <p:cond evt="onStopAudio" delay="0">
                                              <p:tgtEl>
                                                <p:sldTgt/>
                                              </p:tgtEl>
                                            </p:cond>
                                          </p:endCondLst>
                                        </p:cTn>
                                        <p:tgtEl>
                                          <p:sndTgt r:embed="rId2" name="click.wav"/>
                                        </p:tgtEl>
                                      </p:cMediaNode>
                                    </p:audio>
                                  </p:subTnLst>
                                </p:cTn>
                              </p:par>
                              <p:par>
                                <p:cTn id="446" presetID="1" presetClass="emph" presetSubtype="2" fill="hold" grpId="9" nodeType="withEffect">
                                  <p:stCondLst>
                                    <p:cond delay="0"/>
                                  </p:stCondLst>
                                  <p:childTnLst>
                                    <p:animClr clrSpc="rgb" dir="cw">
                                      <p:cBhvr>
                                        <p:cTn id="447" dur="2000" fill="hold"/>
                                        <p:tgtEl>
                                          <p:spTgt spid="19">
                                            <p:graphicEl>
                                              <a:dgm id="{5148713F-6589-45F4-9FBD-DB9CBB7B1D37}"/>
                                            </p:graphicEl>
                                          </p:spTgt>
                                        </p:tgtEl>
                                        <p:attrNameLst>
                                          <p:attrName>fillcolor</p:attrName>
                                        </p:attrNameLst>
                                      </p:cBhvr>
                                      <p:to>
                                        <a:srgbClr val="000000"/>
                                      </p:to>
                                    </p:animClr>
                                    <p:set>
                                      <p:cBhvr>
                                        <p:cTn id="448" dur="2000" fill="hold"/>
                                        <p:tgtEl>
                                          <p:spTgt spid="19">
                                            <p:graphicEl>
                                              <a:dgm id="{5148713F-6589-45F4-9FBD-DB9CBB7B1D37}"/>
                                            </p:graphicEl>
                                          </p:spTgt>
                                        </p:tgtEl>
                                        <p:attrNameLst>
                                          <p:attrName>fill.type</p:attrName>
                                        </p:attrNameLst>
                                      </p:cBhvr>
                                      <p:to>
                                        <p:strVal val="solid"/>
                                      </p:to>
                                    </p:set>
                                    <p:set>
                                      <p:cBhvr>
                                        <p:cTn id="449" dur="2000" fill="hold"/>
                                        <p:tgtEl>
                                          <p:spTgt spid="19">
                                            <p:graphicEl>
                                              <a:dgm id="{5148713F-6589-45F4-9FBD-DB9CBB7B1D37}"/>
                                            </p:graphicEl>
                                          </p:spTgt>
                                        </p:tgtEl>
                                        <p:attrNameLst>
                                          <p:attrName>fill.on</p:attrName>
                                        </p:attrNameLst>
                                      </p:cBhvr>
                                      <p:to>
                                        <p:strVal val="true"/>
                                      </p:to>
                                    </p:set>
                                  </p:childTnLst>
                                  <p:subTnLst>
                                    <p:audio>
                                      <p:cMediaNode>
                                        <p:cTn display="0" masterRel="sameClick">
                                          <p:stCondLst>
                                            <p:cond evt="begin" delay="0">
                                              <p:tn val="446"/>
                                            </p:cond>
                                          </p:stCondLst>
                                          <p:endCondLst>
                                            <p:cond evt="onStopAudio" delay="0">
                                              <p:tgtEl>
                                                <p:sldTgt/>
                                              </p:tgtEl>
                                            </p:cond>
                                          </p:endCondLst>
                                        </p:cTn>
                                        <p:tgtEl>
                                          <p:sndTgt r:embed="rId2" name="click.wav"/>
                                        </p:tgtEl>
                                      </p:cMediaNode>
                                    </p:audio>
                                  </p:subTnLst>
                                </p:cTn>
                              </p:par>
                              <p:par>
                                <p:cTn id="450" presetID="1" presetClass="emph" presetSubtype="2" fill="hold" grpId="10" nodeType="withEffect">
                                  <p:stCondLst>
                                    <p:cond delay="0"/>
                                  </p:stCondLst>
                                  <p:childTnLst>
                                    <p:animClr clrSpc="rgb" dir="cw">
                                      <p:cBhvr>
                                        <p:cTn id="451" dur="2000" fill="hold"/>
                                        <p:tgtEl>
                                          <p:spTgt spid="19">
                                            <p:graphicEl>
                                              <a:dgm id="{D8E67284-5EB2-44BB-A2D6-56E260296555}"/>
                                            </p:graphicEl>
                                          </p:spTgt>
                                        </p:tgtEl>
                                        <p:attrNameLst>
                                          <p:attrName>fillcolor</p:attrName>
                                        </p:attrNameLst>
                                      </p:cBhvr>
                                      <p:to>
                                        <a:srgbClr val="FFFF00"/>
                                      </p:to>
                                    </p:animClr>
                                    <p:set>
                                      <p:cBhvr>
                                        <p:cTn id="452" dur="2000" fill="hold"/>
                                        <p:tgtEl>
                                          <p:spTgt spid="19">
                                            <p:graphicEl>
                                              <a:dgm id="{D8E67284-5EB2-44BB-A2D6-56E260296555}"/>
                                            </p:graphicEl>
                                          </p:spTgt>
                                        </p:tgtEl>
                                        <p:attrNameLst>
                                          <p:attrName>fill.type</p:attrName>
                                        </p:attrNameLst>
                                      </p:cBhvr>
                                      <p:to>
                                        <p:strVal val="solid"/>
                                      </p:to>
                                    </p:set>
                                    <p:set>
                                      <p:cBhvr>
                                        <p:cTn id="453" dur="2000" fill="hold"/>
                                        <p:tgtEl>
                                          <p:spTgt spid="19">
                                            <p:graphicEl>
                                              <a:dgm id="{D8E67284-5EB2-44BB-A2D6-56E260296555}"/>
                                            </p:graphicEl>
                                          </p:spTgt>
                                        </p:tgtEl>
                                        <p:attrNameLst>
                                          <p:attrName>fill.on</p:attrName>
                                        </p:attrNameLst>
                                      </p:cBhvr>
                                      <p:to>
                                        <p:strVal val="true"/>
                                      </p:to>
                                    </p:set>
                                  </p:childTnLst>
                                  <p:subTnLst>
                                    <p:audio>
                                      <p:cMediaNode>
                                        <p:cTn display="0" masterRel="sameClick">
                                          <p:stCondLst>
                                            <p:cond evt="begin" delay="0">
                                              <p:tn val="450"/>
                                            </p:cond>
                                          </p:stCondLst>
                                          <p:endCondLst>
                                            <p:cond evt="onStopAudio" delay="0">
                                              <p:tgtEl>
                                                <p:sldTgt/>
                                              </p:tgtEl>
                                            </p:cond>
                                          </p:endCondLst>
                                        </p:cTn>
                                        <p:tgtEl>
                                          <p:sndTgt r:embed="rId2" name="click.wav"/>
                                        </p:tgtEl>
                                      </p:cMediaNode>
                                    </p:audio>
                                  </p:subTnLst>
                                </p:cTn>
                              </p:par>
                            </p:childTnLst>
                          </p:cTn>
                        </p:par>
                      </p:childTnLst>
                    </p:cTn>
                  </p:par>
                  <p:par>
                    <p:cTn id="454" fill="hold">
                      <p:stCondLst>
                        <p:cond delay="indefinite"/>
                      </p:stCondLst>
                      <p:childTnLst>
                        <p:par>
                          <p:cTn id="455" fill="hold">
                            <p:stCondLst>
                              <p:cond delay="0"/>
                            </p:stCondLst>
                            <p:childTnLst>
                              <p:par>
                                <p:cTn id="456" presetID="42" presetClass="entr" presetSubtype="0" fill="hold" nodeType="clickEffect">
                                  <p:stCondLst>
                                    <p:cond delay="0"/>
                                  </p:stCondLst>
                                  <p:childTnLst>
                                    <p:set>
                                      <p:cBhvr>
                                        <p:cTn id="457" dur="1" fill="hold">
                                          <p:stCondLst>
                                            <p:cond delay="0"/>
                                          </p:stCondLst>
                                        </p:cTn>
                                        <p:tgtEl>
                                          <p:spTgt spid="18"/>
                                        </p:tgtEl>
                                        <p:attrNameLst>
                                          <p:attrName>style.visibility</p:attrName>
                                        </p:attrNameLst>
                                      </p:cBhvr>
                                      <p:to>
                                        <p:strVal val="visible"/>
                                      </p:to>
                                    </p:set>
                                    <p:animEffect transition="in" filter="fade">
                                      <p:cBhvr>
                                        <p:cTn id="458" dur="1000"/>
                                        <p:tgtEl>
                                          <p:spTgt spid="18"/>
                                        </p:tgtEl>
                                      </p:cBhvr>
                                    </p:animEffect>
                                    <p:anim calcmode="lin" valueType="num">
                                      <p:cBhvr>
                                        <p:cTn id="459" dur="1000" fill="hold"/>
                                        <p:tgtEl>
                                          <p:spTgt spid="18"/>
                                        </p:tgtEl>
                                        <p:attrNameLst>
                                          <p:attrName>ppt_x</p:attrName>
                                        </p:attrNameLst>
                                      </p:cBhvr>
                                      <p:tavLst>
                                        <p:tav tm="0">
                                          <p:val>
                                            <p:strVal val="#ppt_x"/>
                                          </p:val>
                                        </p:tav>
                                        <p:tav tm="100000">
                                          <p:val>
                                            <p:strVal val="#ppt_x"/>
                                          </p:val>
                                        </p:tav>
                                      </p:tavLst>
                                    </p:anim>
                                    <p:anim calcmode="lin" valueType="num">
                                      <p:cBhvr>
                                        <p:cTn id="460" dur="1000" fill="hold"/>
                                        <p:tgtEl>
                                          <p:spTgt spid="18"/>
                                        </p:tgtEl>
                                        <p:attrNameLst>
                                          <p:attrName>ppt_y</p:attrName>
                                        </p:attrNameLst>
                                      </p:cBhvr>
                                      <p:tavLst>
                                        <p:tav tm="0">
                                          <p:val>
                                            <p:strVal val="#ppt_y+.1"/>
                                          </p:val>
                                        </p:tav>
                                        <p:tav tm="100000">
                                          <p:val>
                                            <p:strVal val="#ppt_y"/>
                                          </p:val>
                                        </p:tav>
                                      </p:tavLst>
                                    </p:anim>
                                  </p:childTnLst>
                                </p:cTn>
                              </p:par>
                            </p:childTnLst>
                          </p:cTn>
                        </p:par>
                        <p:par>
                          <p:cTn id="461" fill="hold">
                            <p:stCondLst>
                              <p:cond delay="1000"/>
                            </p:stCondLst>
                            <p:childTnLst>
                              <p:par>
                                <p:cTn id="462" presetID="6" presetClass="emph" presetSubtype="0" fill="hold" nodeType="afterEffect">
                                  <p:stCondLst>
                                    <p:cond delay="0"/>
                                  </p:stCondLst>
                                  <p:childTnLst>
                                    <p:animScale>
                                      <p:cBhvr>
                                        <p:cTn id="463" dur="500" fill="hold"/>
                                        <p:tgtEl>
                                          <p:spTgt spid="18"/>
                                        </p:tgtEl>
                                      </p:cBhvr>
                                      <p:by x="50000" y="50000"/>
                                    </p:animScale>
                                  </p:childTnLst>
                                </p:cTn>
                              </p:par>
                            </p:childTnLst>
                          </p:cTn>
                        </p:par>
                        <p:par>
                          <p:cTn id="464" fill="hold">
                            <p:stCondLst>
                              <p:cond delay="1500"/>
                            </p:stCondLst>
                            <p:childTnLst>
                              <p:par>
                                <p:cTn id="465" presetID="42" presetClass="path" presetSubtype="0" accel="50000" decel="50000" fill="hold" nodeType="afterEffect">
                                  <p:stCondLst>
                                    <p:cond delay="0"/>
                                  </p:stCondLst>
                                  <p:childTnLst>
                                    <p:animMotion origin="layout" path="M -2.22222E-6 1.15607E-7 L 0.16667 -0.12462 " pathEditMode="relative" rAng="0" ptsTypes="AA">
                                      <p:cBhvr>
                                        <p:cTn id="466" dur="500" fill="hold"/>
                                        <p:tgtEl>
                                          <p:spTgt spid="18"/>
                                        </p:tgtEl>
                                        <p:attrNameLst>
                                          <p:attrName>ppt_x</p:attrName>
                                          <p:attrName>ppt_y</p:attrName>
                                        </p:attrNameLst>
                                      </p:cBhvr>
                                      <p:rCtr x="8333" y="-6243"/>
                                    </p:animMotion>
                                  </p:childTnLst>
                                </p:cTn>
                              </p:par>
                            </p:childTnLst>
                          </p:cTn>
                        </p:par>
                        <p:par>
                          <p:cTn id="467" fill="hold">
                            <p:stCondLst>
                              <p:cond delay="2000"/>
                            </p:stCondLst>
                            <p:childTnLst>
                              <p:par>
                                <p:cTn id="468" presetID="42" presetClass="entr" presetSubtype="0" fill="hold" nodeType="afterEffect">
                                  <p:stCondLst>
                                    <p:cond delay="0"/>
                                  </p:stCondLst>
                                  <p:childTnLst>
                                    <p:set>
                                      <p:cBhvr>
                                        <p:cTn id="469" dur="1" fill="hold">
                                          <p:stCondLst>
                                            <p:cond delay="0"/>
                                          </p:stCondLst>
                                        </p:cTn>
                                        <p:tgtEl>
                                          <p:spTgt spid="17"/>
                                        </p:tgtEl>
                                        <p:attrNameLst>
                                          <p:attrName>style.visibility</p:attrName>
                                        </p:attrNameLst>
                                      </p:cBhvr>
                                      <p:to>
                                        <p:strVal val="visible"/>
                                      </p:to>
                                    </p:set>
                                    <p:animEffect transition="in" filter="fade">
                                      <p:cBhvr>
                                        <p:cTn id="470" dur="1000"/>
                                        <p:tgtEl>
                                          <p:spTgt spid="17"/>
                                        </p:tgtEl>
                                      </p:cBhvr>
                                    </p:animEffect>
                                    <p:anim calcmode="lin" valueType="num">
                                      <p:cBhvr>
                                        <p:cTn id="471" dur="1000" fill="hold"/>
                                        <p:tgtEl>
                                          <p:spTgt spid="17"/>
                                        </p:tgtEl>
                                        <p:attrNameLst>
                                          <p:attrName>ppt_x</p:attrName>
                                        </p:attrNameLst>
                                      </p:cBhvr>
                                      <p:tavLst>
                                        <p:tav tm="0">
                                          <p:val>
                                            <p:strVal val="#ppt_x"/>
                                          </p:val>
                                        </p:tav>
                                        <p:tav tm="100000">
                                          <p:val>
                                            <p:strVal val="#ppt_x"/>
                                          </p:val>
                                        </p:tav>
                                      </p:tavLst>
                                    </p:anim>
                                    <p:anim calcmode="lin" valueType="num">
                                      <p:cBhvr>
                                        <p:cTn id="472" dur="1000" fill="hold"/>
                                        <p:tgtEl>
                                          <p:spTgt spid="17"/>
                                        </p:tgtEl>
                                        <p:attrNameLst>
                                          <p:attrName>ppt_y</p:attrName>
                                        </p:attrNameLst>
                                      </p:cBhvr>
                                      <p:tavLst>
                                        <p:tav tm="0">
                                          <p:val>
                                            <p:strVal val="#ppt_y+.1"/>
                                          </p:val>
                                        </p:tav>
                                        <p:tav tm="100000">
                                          <p:val>
                                            <p:strVal val="#ppt_y"/>
                                          </p:val>
                                        </p:tav>
                                      </p:tavLst>
                                    </p:anim>
                                  </p:childTnLst>
                                </p:cTn>
                              </p:par>
                            </p:childTnLst>
                          </p:cTn>
                        </p:par>
                        <p:par>
                          <p:cTn id="473" fill="hold">
                            <p:stCondLst>
                              <p:cond delay="3000"/>
                            </p:stCondLst>
                            <p:childTnLst>
                              <p:par>
                                <p:cTn id="474" presetID="6" presetClass="emph" presetSubtype="0" fill="hold" nodeType="afterEffect">
                                  <p:stCondLst>
                                    <p:cond delay="0"/>
                                  </p:stCondLst>
                                  <p:childTnLst>
                                    <p:animScale>
                                      <p:cBhvr>
                                        <p:cTn id="475" dur="1000" fill="hold"/>
                                        <p:tgtEl>
                                          <p:spTgt spid="17"/>
                                        </p:tgtEl>
                                      </p:cBhvr>
                                      <p:by x="50000" y="50000"/>
                                    </p:animScale>
                                  </p:childTnLst>
                                </p:cTn>
                              </p:par>
                            </p:childTnLst>
                          </p:cTn>
                        </p:par>
                        <p:par>
                          <p:cTn id="476" fill="hold">
                            <p:stCondLst>
                              <p:cond delay="4000"/>
                            </p:stCondLst>
                            <p:childTnLst>
                              <p:par>
                                <p:cTn id="477" presetID="42" presetClass="path" presetSubtype="0" accel="50000" decel="50000" fill="hold" nodeType="afterEffect">
                                  <p:stCondLst>
                                    <p:cond delay="0"/>
                                  </p:stCondLst>
                                  <p:childTnLst>
                                    <p:animMotion origin="layout" path="M -2.22222E-6 7.51445E-7 L 0.15886 0.00254 " pathEditMode="relative" rAng="0" ptsTypes="AA">
                                      <p:cBhvr>
                                        <p:cTn id="478" dur="500" fill="hold"/>
                                        <p:tgtEl>
                                          <p:spTgt spid="17"/>
                                        </p:tgtEl>
                                        <p:attrNameLst>
                                          <p:attrName>ppt_x</p:attrName>
                                          <p:attrName>ppt_y</p:attrName>
                                        </p:attrNameLst>
                                      </p:cBhvr>
                                      <p:rCtr x="7934"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Graphic spid="19" grpId="1">
        <p:bldSub>
          <a:bldDgm/>
        </p:bldSub>
      </p:bldGraphic>
      <p:bldGraphic spid="19" grpId="2">
        <p:bldSub>
          <a:bldDgm/>
        </p:bldSub>
      </p:bldGraphic>
      <p:bldGraphic spid="19" grpId="3">
        <p:bldSub>
          <a:bldDgm/>
        </p:bldSub>
      </p:bldGraphic>
      <p:bldGraphic spid="19" grpId="4">
        <p:bldSub>
          <a:bldDgm/>
        </p:bldSub>
      </p:bldGraphic>
      <p:bldGraphic spid="19" grpId="5">
        <p:bldSub>
          <a:bldDgm/>
        </p:bldSub>
      </p:bldGraphic>
      <p:bldGraphic spid="19" grpId="6">
        <p:bldSub>
          <a:bldDgm/>
        </p:bldSub>
      </p:bldGraphic>
      <p:bldGraphic spid="19" grpId="7">
        <p:bldSub>
          <a:bldDgm/>
        </p:bldSub>
      </p:bldGraphic>
      <p:bldGraphic spid="19" grpId="8">
        <p:bldSub>
          <a:bldDgm/>
        </p:bldSub>
      </p:bldGraphic>
      <p:bldGraphic spid="19" grpId="9">
        <p:bldSub>
          <a:bldDgm/>
        </p:bldSub>
      </p:bldGraphic>
      <p:bldGraphic spid="19" grpId="10">
        <p:bldSub>
          <a:bldDgm/>
        </p:bldSub>
      </p:bldGraphic>
      <p:bldGraphic spid="20" grpId="0">
        <p:bldSub>
          <a:bldDgm bld="one"/>
        </p:bldSub>
      </p:bldGraphic>
      <p:bldGraphic spid="20" grpId="1">
        <p:bldSub>
          <a:bldDgm bld="one"/>
        </p:bldSub>
      </p:bldGraphic>
      <p:bldGraphic spid="21" grpId="0">
        <p:bldSub>
          <a:bldDgm bld="one"/>
        </p:bldSub>
      </p:bldGraphic>
      <p:bldGraphic spid="21" grpId="1">
        <p:bldSub>
          <a:bldDgm bld="one"/>
        </p:bldSub>
      </p:bldGraphic>
      <p:bldGraphic spid="22" grpId="0">
        <p:bldSub>
          <a:bldDgm/>
        </p:bldSub>
      </p:bldGraphic>
      <p:bldGraphic spid="22" grpId="1">
        <p:bldSub>
          <a:bldDgm/>
        </p:bldSub>
      </p:bldGraphic>
      <p:bldGraphic spid="23" grpId="0">
        <p:bldSub>
          <a:bldDgm bld="one"/>
        </p:bldSub>
      </p:bldGraphic>
      <p:bldGraphic spid="23" grpI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a:t>
            </a:r>
            <a:r>
              <a:rPr lang="zh-CN" altLang="en-US" dirty="0" smtClean="0"/>
              <a:t>的实现步骤</a:t>
            </a:r>
            <a:endParaRPr lang="zh-CN" altLang="en-US" dirty="0"/>
          </a:p>
        </p:txBody>
      </p:sp>
      <p:sp>
        <p:nvSpPr>
          <p:cNvPr id="3" name="内容占位符 2"/>
          <p:cNvSpPr>
            <a:spLocks noGrp="1"/>
          </p:cNvSpPr>
          <p:nvPr>
            <p:ph sz="quarter" idx="4294967295"/>
          </p:nvPr>
        </p:nvSpPr>
        <p:spPr>
          <a:xfrm>
            <a:off x="609600" y="1600200"/>
            <a:ext cx="7924800" cy="4114800"/>
          </a:xfrm>
          <a:prstGeom prst="rect">
            <a:avLst/>
          </a:prstGeom>
        </p:spPr>
        <p:txBody>
          <a:bodyPr/>
          <a:lstStyle/>
          <a:p>
            <a:endParaRPr lang="zh-CN" altLang="en-US"/>
          </a:p>
        </p:txBody>
      </p:sp>
      <p:pic>
        <p:nvPicPr>
          <p:cNvPr id="4" name="Picture 2" descr="商业智能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4"/>
          <p:cNvSpPr/>
          <p:nvPr/>
        </p:nvSpPr>
        <p:spPr>
          <a:xfrm>
            <a:off x="251520" y="2660915"/>
            <a:ext cx="2160240" cy="4032448"/>
          </a:xfrm>
          <a:prstGeom prst="roundRect">
            <a:avLst/>
          </a:prstGeom>
          <a:noFill/>
          <a:ln w="28575">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圆角矩形 5"/>
          <p:cNvSpPr/>
          <p:nvPr/>
        </p:nvSpPr>
        <p:spPr>
          <a:xfrm>
            <a:off x="179512" y="1220755"/>
            <a:ext cx="8640960" cy="1344149"/>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脚占位符 6"/>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8" name="灯片编号占位符 7"/>
          <p:cNvSpPr>
            <a:spLocks noGrp="1"/>
          </p:cNvSpPr>
          <p:nvPr>
            <p:ph type="sldNum" sz="quarter" idx="12"/>
          </p:nvPr>
        </p:nvSpPr>
        <p:spPr/>
        <p:txBody>
          <a:bodyPr/>
          <a:lstStyle/>
          <a:p>
            <a:fld id="{B075C686-DB3D-442A-9DC3-A1D71AB1A417}" type="slidenum">
              <a:rPr lang="zh-CN" altLang="en-US" smtClean="0"/>
              <a:t>22</a:t>
            </a:fld>
            <a:endParaRPr lang="zh-CN" altLang="en-US"/>
          </a:p>
        </p:txBody>
      </p:sp>
    </p:spTree>
    <p:extLst>
      <p:ext uri="{BB962C8B-B14F-4D97-AF65-F5344CB8AC3E}">
        <p14:creationId xmlns:p14="http://schemas.microsoft.com/office/powerpoint/2010/main" val="183121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3.88889E-6 4.75015E-7 L 0.27569 0.00031 " pathEditMode="relative" rAng="0" ptsTypes="AA">
                                      <p:cBhvr>
                                        <p:cTn id="21" dur="2000" fill="hold"/>
                                        <p:tgtEl>
                                          <p:spTgt spid="5"/>
                                        </p:tgtEl>
                                        <p:attrNameLst>
                                          <p:attrName>ppt_x</p:attrName>
                                          <p:attrName>ppt_y</p:attrName>
                                        </p:attrNameLst>
                                      </p:cBhvr>
                                      <p:rCtr x="13785" y="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2" nodeType="clickEffect">
                                  <p:stCondLst>
                                    <p:cond delay="0"/>
                                  </p:stCondLst>
                                  <p:childTnLst>
                                    <p:animMotion origin="layout" path="M 0.27569 0.00031 L 0.5592 0.00031 " pathEditMode="relative" rAng="0" ptsTypes="AA">
                                      <p:cBhvr>
                                        <p:cTn id="25" dur="2000" fill="hold"/>
                                        <p:tgtEl>
                                          <p:spTgt spid="5"/>
                                        </p:tgtEl>
                                        <p:attrNameLst>
                                          <p:attrName>ppt_x</p:attrName>
                                          <p:attrName>ppt_y</p:attrName>
                                        </p:attrNameLst>
                                      </p:cBhvr>
                                      <p:rCtr x="14167" y="0"/>
                                    </p:animMotion>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3"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3.88889E-6 4.29365E-6 L 0.00018 -0.1678 " pathEditMode="relative" rAng="0" ptsTypes="AA">
                                      <p:cBhvr>
                                        <p:cTn id="38" dur="2000" fill="hold"/>
                                        <p:tgtEl>
                                          <p:spTgt spid="6"/>
                                        </p:tgtEl>
                                        <p:attrNameLst>
                                          <p:attrName>ppt_x</p:attrName>
                                          <p:attrName>ppt_y</p:attrName>
                                        </p:attrNameLst>
                                      </p:cBhvr>
                                      <p:rCtr x="0" y="-83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5" grpId="2" animBg="1"/>
      <p:bldP spid="5" grpId="3" animBg="1"/>
      <p:bldP spid="6" grpId="0" animBg="1"/>
      <p:bldP spid="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标题 1"/>
          <p:cNvSpPr txBox="1">
            <a:spLocks/>
          </p:cNvSpPr>
          <p:nvPr/>
        </p:nvSpPr>
        <p:spPr>
          <a:xfrm>
            <a:off x="609600" y="205979"/>
            <a:ext cx="7924800"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dirty="0"/>
          </a:p>
        </p:txBody>
      </p:sp>
      <p:sp>
        <p:nvSpPr>
          <p:cNvPr id="14" name="标题 13"/>
          <p:cNvSpPr>
            <a:spLocks noGrp="1"/>
          </p:cNvSpPr>
          <p:nvPr>
            <p:ph type="title"/>
          </p:nvPr>
        </p:nvSpPr>
        <p:spPr/>
        <p:txBody>
          <a:bodyPr/>
          <a:lstStyle/>
          <a:p>
            <a:r>
              <a:rPr lang="en-US" altLang="zh-CN" dirty="0" smtClean="0"/>
              <a:t>BI</a:t>
            </a:r>
            <a:r>
              <a:rPr lang="zh-CN" altLang="en-US" dirty="0" smtClean="0"/>
              <a:t>的核心技术</a:t>
            </a:r>
            <a:endParaRPr lang="zh-CN" altLang="en-US" dirty="0"/>
          </a:p>
        </p:txBody>
      </p:sp>
      <p:graphicFrame>
        <p:nvGraphicFramePr>
          <p:cNvPr id="18" name="图示 17"/>
          <p:cNvGraphicFramePr/>
          <p:nvPr>
            <p:extLst>
              <p:ext uri="{D42A27DB-BD31-4B8C-83A1-F6EECF244321}">
                <p14:modId xmlns:p14="http://schemas.microsoft.com/office/powerpoint/2010/main" val="2766902915"/>
              </p:ext>
            </p:extLst>
          </p:nvPr>
        </p:nvGraphicFramePr>
        <p:xfrm>
          <a:off x="539552" y="2636912"/>
          <a:ext cx="3984104" cy="29681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9" name="图示 18"/>
          <p:cNvGraphicFramePr/>
          <p:nvPr>
            <p:extLst>
              <p:ext uri="{D42A27DB-BD31-4B8C-83A1-F6EECF244321}">
                <p14:modId xmlns:p14="http://schemas.microsoft.com/office/powerpoint/2010/main" val="1468339947"/>
              </p:ext>
            </p:extLst>
          </p:nvPr>
        </p:nvGraphicFramePr>
        <p:xfrm>
          <a:off x="4932040" y="2708920"/>
          <a:ext cx="3984104" cy="296810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23</a:t>
            </a:fld>
            <a:endParaRPr lang="zh-CN" altLang="en-US"/>
          </a:p>
        </p:txBody>
      </p:sp>
    </p:spTree>
    <p:extLst>
      <p:ext uri="{BB962C8B-B14F-4D97-AF65-F5344CB8AC3E}">
        <p14:creationId xmlns:p14="http://schemas.microsoft.com/office/powerpoint/2010/main" val="413404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graphicEl>
                                              <a:dgm id="{1B5327B6-7ADD-431F-9901-B46A23A75FDA}"/>
                                            </p:graphicEl>
                                          </p:spTgt>
                                        </p:tgtEl>
                                        <p:attrNameLst>
                                          <p:attrName>style.visibility</p:attrName>
                                        </p:attrNameLst>
                                      </p:cBhvr>
                                      <p:to>
                                        <p:strVal val="visible"/>
                                      </p:to>
                                    </p:set>
                                    <p:animEffect transition="in" filter="fade">
                                      <p:cBhvr>
                                        <p:cTn id="12" dur="500"/>
                                        <p:tgtEl>
                                          <p:spTgt spid="18">
                                            <p:graphicEl>
                                              <a:dgm id="{1B5327B6-7ADD-431F-9901-B46A23A75FD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graphicEl>
                                              <a:dgm id="{434E1D2A-578D-431E-95C0-DB719705F7D8}"/>
                                            </p:graphicEl>
                                          </p:spTgt>
                                        </p:tgtEl>
                                        <p:attrNameLst>
                                          <p:attrName>style.visibility</p:attrName>
                                        </p:attrNameLst>
                                      </p:cBhvr>
                                      <p:to>
                                        <p:strVal val="visible"/>
                                      </p:to>
                                    </p:set>
                                    <p:animEffect transition="in" filter="fade">
                                      <p:cBhvr>
                                        <p:cTn id="15" dur="500"/>
                                        <p:tgtEl>
                                          <p:spTgt spid="18">
                                            <p:graphicEl>
                                              <a:dgm id="{434E1D2A-578D-431E-95C0-DB719705F7D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graphicEl>
                                              <a:dgm id="{D8FA846E-ACBF-4752-A634-821D26865D20}"/>
                                            </p:graphicEl>
                                          </p:spTgt>
                                        </p:tgtEl>
                                        <p:attrNameLst>
                                          <p:attrName>style.visibility</p:attrName>
                                        </p:attrNameLst>
                                      </p:cBhvr>
                                      <p:to>
                                        <p:strVal val="visible"/>
                                      </p:to>
                                    </p:set>
                                    <p:animEffect transition="in" filter="fade">
                                      <p:cBhvr>
                                        <p:cTn id="18" dur="500"/>
                                        <p:tgtEl>
                                          <p:spTgt spid="18">
                                            <p:graphicEl>
                                              <a:dgm id="{D8FA846E-ACBF-4752-A634-821D26865D2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repeatCount="indefinite" grpId="1" nodeType="clickEffect">
                                  <p:stCondLst>
                                    <p:cond delay="1000"/>
                                  </p:stCondLst>
                                  <p:endCondLst>
                                    <p:cond evt="onNext" delay="0">
                                      <p:tgtEl>
                                        <p:sldTgt/>
                                      </p:tgtEl>
                                    </p:cond>
                                  </p:endCondLst>
                                  <p:childTnLst>
                                    <p:animEffect transition="out" filter="fade">
                                      <p:cBhvr>
                                        <p:cTn id="27" dur="500" tmFilter="0, 0; .2, .5; .8, .5; 1, 0"/>
                                        <p:tgtEl>
                                          <p:spTgt spid="19"/>
                                        </p:tgtEl>
                                      </p:cBhvr>
                                    </p:animEffect>
                                    <p:animScale>
                                      <p:cBhvr>
                                        <p:cTn id="28" dur="250" autoRev="1" fill="hold"/>
                                        <p:tgtEl>
                                          <p:spTgt spid="19"/>
                                        </p:tgtEl>
                                      </p:cBhvr>
                                      <p:by x="105000" y="105000"/>
                                    </p:animScale>
                                  </p:childTnLst>
                                </p:cTn>
                              </p:par>
                              <p:par>
                                <p:cTn id="29" presetID="27" presetClass="emph" presetSubtype="0" repeatCount="indefinite" fill="remove" grpId="1" nodeType="withEffect">
                                  <p:stCondLst>
                                    <p:cond delay="1000"/>
                                  </p:stCondLst>
                                  <p:endCondLst>
                                    <p:cond evt="onNext" delay="0">
                                      <p:tgtEl>
                                        <p:sldTgt/>
                                      </p:tgtEl>
                                    </p:cond>
                                  </p:endCondLst>
                                  <p:childTnLst>
                                    <p:animClr clrSpc="rgb" dir="cw">
                                      <p:cBhvr override="childStyle">
                                        <p:cTn id="30" dur="250" autoRev="1" fill="remove"/>
                                        <p:tgtEl>
                                          <p:spTgt spid="18">
                                            <p:graphicEl>
                                              <a:dgm id="{1B5327B6-7ADD-431F-9901-B46A23A75FDA}"/>
                                            </p:graphicEl>
                                          </p:spTgt>
                                        </p:tgtEl>
                                        <p:attrNameLst>
                                          <p:attrName>style.color</p:attrName>
                                        </p:attrNameLst>
                                      </p:cBhvr>
                                      <p:to>
                                        <a:schemeClr val="bg1"/>
                                      </p:to>
                                    </p:animClr>
                                    <p:animClr clrSpc="rgb" dir="cw">
                                      <p:cBhvr>
                                        <p:cTn id="31" dur="250" autoRev="1" fill="remove"/>
                                        <p:tgtEl>
                                          <p:spTgt spid="18">
                                            <p:graphicEl>
                                              <a:dgm id="{1B5327B6-7ADD-431F-9901-B46A23A75FDA}"/>
                                            </p:graphicEl>
                                          </p:spTgt>
                                        </p:tgtEl>
                                        <p:attrNameLst>
                                          <p:attrName>fillcolor</p:attrName>
                                        </p:attrNameLst>
                                      </p:cBhvr>
                                      <p:to>
                                        <a:schemeClr val="bg1"/>
                                      </p:to>
                                    </p:animClr>
                                    <p:set>
                                      <p:cBhvr>
                                        <p:cTn id="32" dur="250" autoRev="1" fill="remove"/>
                                        <p:tgtEl>
                                          <p:spTgt spid="18">
                                            <p:graphicEl>
                                              <a:dgm id="{1B5327B6-7ADD-431F-9901-B46A23A75FDA}"/>
                                            </p:graphicEl>
                                          </p:spTgt>
                                        </p:tgtEl>
                                        <p:attrNameLst>
                                          <p:attrName>fill.type</p:attrName>
                                        </p:attrNameLst>
                                      </p:cBhvr>
                                      <p:to>
                                        <p:strVal val="solid"/>
                                      </p:to>
                                    </p:set>
                                    <p:set>
                                      <p:cBhvr>
                                        <p:cTn id="33" dur="250" autoRev="1" fill="remove"/>
                                        <p:tgtEl>
                                          <p:spTgt spid="18">
                                            <p:graphicEl>
                                              <a:dgm id="{1B5327B6-7ADD-431F-9901-B46A23A75FDA}"/>
                                            </p:graphicEl>
                                          </p:spTgt>
                                        </p:tgtEl>
                                        <p:attrNameLst>
                                          <p:attrName>fill.on</p:attrName>
                                        </p:attrNameLst>
                                      </p:cBhvr>
                                      <p:to>
                                        <p:strVal val="true"/>
                                      </p:to>
                                    </p:set>
                                  </p:childTnLst>
                                </p:cTn>
                              </p:par>
                              <p:par>
                                <p:cTn id="34" presetID="27" presetClass="emph" presetSubtype="0" repeatCount="indefinite" fill="remove" grpId="1" nodeType="withEffect">
                                  <p:stCondLst>
                                    <p:cond delay="1000"/>
                                  </p:stCondLst>
                                  <p:endCondLst>
                                    <p:cond evt="onNext" delay="0">
                                      <p:tgtEl>
                                        <p:sldTgt/>
                                      </p:tgtEl>
                                    </p:cond>
                                  </p:endCondLst>
                                  <p:childTnLst>
                                    <p:animClr clrSpc="rgb" dir="cw">
                                      <p:cBhvr override="childStyle">
                                        <p:cTn id="35" dur="250" autoRev="1" fill="remove"/>
                                        <p:tgtEl>
                                          <p:spTgt spid="18">
                                            <p:graphicEl>
                                              <a:dgm id="{434E1D2A-578D-431E-95C0-DB719705F7D8}"/>
                                            </p:graphicEl>
                                          </p:spTgt>
                                        </p:tgtEl>
                                        <p:attrNameLst>
                                          <p:attrName>style.color</p:attrName>
                                        </p:attrNameLst>
                                      </p:cBhvr>
                                      <p:to>
                                        <a:schemeClr val="bg1"/>
                                      </p:to>
                                    </p:animClr>
                                    <p:animClr clrSpc="rgb" dir="cw">
                                      <p:cBhvr>
                                        <p:cTn id="36" dur="250" autoRev="1" fill="remove"/>
                                        <p:tgtEl>
                                          <p:spTgt spid="18">
                                            <p:graphicEl>
                                              <a:dgm id="{434E1D2A-578D-431E-95C0-DB719705F7D8}"/>
                                            </p:graphicEl>
                                          </p:spTgt>
                                        </p:tgtEl>
                                        <p:attrNameLst>
                                          <p:attrName>fillcolor</p:attrName>
                                        </p:attrNameLst>
                                      </p:cBhvr>
                                      <p:to>
                                        <a:schemeClr val="bg1"/>
                                      </p:to>
                                    </p:animClr>
                                    <p:set>
                                      <p:cBhvr>
                                        <p:cTn id="37" dur="250" autoRev="1" fill="remove"/>
                                        <p:tgtEl>
                                          <p:spTgt spid="18">
                                            <p:graphicEl>
                                              <a:dgm id="{434E1D2A-578D-431E-95C0-DB719705F7D8}"/>
                                            </p:graphicEl>
                                          </p:spTgt>
                                        </p:tgtEl>
                                        <p:attrNameLst>
                                          <p:attrName>fill.type</p:attrName>
                                        </p:attrNameLst>
                                      </p:cBhvr>
                                      <p:to>
                                        <p:strVal val="solid"/>
                                      </p:to>
                                    </p:set>
                                    <p:set>
                                      <p:cBhvr>
                                        <p:cTn id="38" dur="250" autoRev="1" fill="remove"/>
                                        <p:tgtEl>
                                          <p:spTgt spid="18">
                                            <p:graphicEl>
                                              <a:dgm id="{434E1D2A-578D-431E-95C0-DB719705F7D8}"/>
                                            </p:graphicEl>
                                          </p:spTgt>
                                        </p:tgtEl>
                                        <p:attrNameLst>
                                          <p:attrName>fill.on</p:attrName>
                                        </p:attrNameLst>
                                      </p:cBhvr>
                                      <p:to>
                                        <p:strVal val="true"/>
                                      </p:to>
                                    </p:set>
                                  </p:childTnLst>
                                </p:cTn>
                              </p:par>
                              <p:par>
                                <p:cTn id="39" presetID="27" presetClass="emph" presetSubtype="0" repeatCount="indefinite" fill="remove" grpId="1" nodeType="withEffect">
                                  <p:stCondLst>
                                    <p:cond delay="1000"/>
                                  </p:stCondLst>
                                  <p:endCondLst>
                                    <p:cond evt="onNext" delay="0">
                                      <p:tgtEl>
                                        <p:sldTgt/>
                                      </p:tgtEl>
                                    </p:cond>
                                  </p:endCondLst>
                                  <p:childTnLst>
                                    <p:animClr clrSpc="rgb" dir="cw">
                                      <p:cBhvr override="childStyle">
                                        <p:cTn id="40" dur="250" autoRev="1" fill="remove"/>
                                        <p:tgtEl>
                                          <p:spTgt spid="18">
                                            <p:graphicEl>
                                              <a:dgm id="{D8FA846E-ACBF-4752-A634-821D26865D20}"/>
                                            </p:graphicEl>
                                          </p:spTgt>
                                        </p:tgtEl>
                                        <p:attrNameLst>
                                          <p:attrName>style.color</p:attrName>
                                        </p:attrNameLst>
                                      </p:cBhvr>
                                      <p:to>
                                        <a:schemeClr val="bg1"/>
                                      </p:to>
                                    </p:animClr>
                                    <p:animClr clrSpc="rgb" dir="cw">
                                      <p:cBhvr>
                                        <p:cTn id="41" dur="250" autoRev="1" fill="remove"/>
                                        <p:tgtEl>
                                          <p:spTgt spid="18">
                                            <p:graphicEl>
                                              <a:dgm id="{D8FA846E-ACBF-4752-A634-821D26865D20}"/>
                                            </p:graphicEl>
                                          </p:spTgt>
                                        </p:tgtEl>
                                        <p:attrNameLst>
                                          <p:attrName>fillcolor</p:attrName>
                                        </p:attrNameLst>
                                      </p:cBhvr>
                                      <p:to>
                                        <a:schemeClr val="bg1"/>
                                      </p:to>
                                    </p:animClr>
                                    <p:set>
                                      <p:cBhvr>
                                        <p:cTn id="42" dur="250" autoRev="1" fill="remove"/>
                                        <p:tgtEl>
                                          <p:spTgt spid="18">
                                            <p:graphicEl>
                                              <a:dgm id="{D8FA846E-ACBF-4752-A634-821D26865D20}"/>
                                            </p:graphicEl>
                                          </p:spTgt>
                                        </p:tgtEl>
                                        <p:attrNameLst>
                                          <p:attrName>fill.type</p:attrName>
                                        </p:attrNameLst>
                                      </p:cBhvr>
                                      <p:to>
                                        <p:strVal val="solid"/>
                                      </p:to>
                                    </p:set>
                                    <p:set>
                                      <p:cBhvr>
                                        <p:cTn id="43" dur="250" autoRev="1" fill="remove"/>
                                        <p:tgtEl>
                                          <p:spTgt spid="18">
                                            <p:graphicEl>
                                              <a:dgm id="{D8FA846E-ACBF-4752-A634-821D26865D20}"/>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8" grpId="0">
        <p:bldSub>
          <a:bldDgm/>
        </p:bldSub>
      </p:bldGraphic>
      <p:bldGraphic spid="18" grpId="1">
        <p:bldSub>
          <a:bldDgm/>
        </p:bldSub>
      </p:bldGraphic>
      <p:bldGraphic spid="19" grpId="0">
        <p:bldAsOne/>
      </p:bldGraphic>
      <p:bldGraphic spid="19" grpId="1">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a:t>BI</a:t>
            </a:r>
            <a:r>
              <a:rPr lang="zh-CN" altLang="en-US" dirty="0"/>
              <a:t>的核心技术</a:t>
            </a:r>
          </a:p>
        </p:txBody>
      </p:sp>
      <p:sp>
        <p:nvSpPr>
          <p:cNvPr id="3" name="内容占位符 2"/>
          <p:cNvSpPr>
            <a:spLocks noGrp="1"/>
          </p:cNvSpPr>
          <p:nvPr>
            <p:ph idx="1"/>
          </p:nvPr>
        </p:nvSpPr>
        <p:spPr/>
        <p:txBody>
          <a:bodyPr>
            <a:normAutofit fontScale="92500"/>
          </a:bodyPr>
          <a:lstStyle/>
          <a:p>
            <a:r>
              <a:rPr lang="en-US" altLang="zh-CN" dirty="0">
                <a:solidFill>
                  <a:srgbClr val="C00000"/>
                </a:solidFill>
              </a:rPr>
              <a:t>ETL</a:t>
            </a:r>
            <a:r>
              <a:rPr lang="en-US" altLang="zh-CN" dirty="0"/>
              <a:t> (Extract-Transform-Load)</a:t>
            </a:r>
            <a:r>
              <a:rPr lang="zh-CN" altLang="en-US" dirty="0"/>
              <a:t>，用来描述将数据从来源端经过抽取（</a:t>
            </a:r>
            <a:r>
              <a:rPr lang="en-US" altLang="zh-CN" dirty="0"/>
              <a:t>extract</a:t>
            </a:r>
            <a:r>
              <a:rPr lang="zh-CN" altLang="en-US" dirty="0"/>
              <a:t>）、转换（</a:t>
            </a:r>
            <a:r>
              <a:rPr lang="en-US" altLang="zh-CN" dirty="0"/>
              <a:t>transform</a:t>
            </a:r>
            <a:r>
              <a:rPr lang="zh-CN" altLang="en-US" dirty="0"/>
              <a:t>）、加载（</a:t>
            </a:r>
            <a:r>
              <a:rPr lang="en-US" altLang="zh-CN" dirty="0"/>
              <a:t>load</a:t>
            </a:r>
            <a:r>
              <a:rPr lang="zh-CN" altLang="en-US" dirty="0"/>
              <a:t>）至目的端的过程。</a:t>
            </a:r>
            <a:endParaRPr lang="en-US" altLang="zh-CN" dirty="0" smtClean="0"/>
          </a:p>
          <a:p>
            <a:r>
              <a:rPr lang="zh-CN" altLang="en-US" dirty="0">
                <a:solidFill>
                  <a:srgbClr val="C00000"/>
                </a:solidFill>
              </a:rPr>
              <a:t>数据</a:t>
            </a:r>
            <a:r>
              <a:rPr lang="zh-CN" altLang="en-US" dirty="0" smtClean="0">
                <a:solidFill>
                  <a:srgbClr val="C00000"/>
                </a:solidFill>
              </a:rPr>
              <a:t>仓库</a:t>
            </a:r>
            <a:r>
              <a:rPr lang="en-US" altLang="zh-CN" dirty="0"/>
              <a:t>(Data Warehouse</a:t>
            </a:r>
            <a:r>
              <a:rPr lang="zh-CN" altLang="en-US" dirty="0"/>
              <a:t>，可简写为</a:t>
            </a:r>
            <a:r>
              <a:rPr lang="en-US" altLang="zh-CN" dirty="0"/>
              <a:t>DW</a:t>
            </a:r>
            <a:r>
              <a:rPr lang="zh-CN" altLang="en-US" dirty="0"/>
              <a:t>或</a:t>
            </a:r>
            <a:r>
              <a:rPr lang="en-US" altLang="zh-CN" dirty="0"/>
              <a:t>DWH)</a:t>
            </a:r>
            <a:r>
              <a:rPr lang="zh-CN" altLang="en-US" dirty="0"/>
              <a:t>，是为企业所有级别的决策制定过程，提供所有类型数据支持的战略集合。</a:t>
            </a:r>
            <a:endParaRPr lang="en-US" altLang="zh-CN" dirty="0" smtClean="0"/>
          </a:p>
          <a:p>
            <a:r>
              <a:rPr lang="zh-CN" altLang="en-US" dirty="0">
                <a:solidFill>
                  <a:srgbClr val="C00000"/>
                </a:solidFill>
              </a:rPr>
              <a:t>数据</a:t>
            </a:r>
            <a:r>
              <a:rPr lang="zh-CN" altLang="en-US" dirty="0" smtClean="0">
                <a:solidFill>
                  <a:srgbClr val="C00000"/>
                </a:solidFill>
              </a:rPr>
              <a:t>集市</a:t>
            </a:r>
            <a:r>
              <a:rPr lang="en-US" altLang="zh-CN" dirty="0"/>
              <a:t>(Data Mart) </a:t>
            </a:r>
            <a:r>
              <a:rPr lang="zh-CN" altLang="en-US" dirty="0" smtClean="0"/>
              <a:t>，是</a:t>
            </a:r>
            <a:r>
              <a:rPr lang="zh-CN" altLang="en-US" dirty="0"/>
              <a:t>一个从操作的数据和其他的为某个特殊的专业人员团体服务的数据源中收集数据的仓库</a:t>
            </a:r>
            <a:r>
              <a:rPr lang="zh-CN" altLang="en-US" dirty="0" smtClean="0"/>
              <a:t>。</a:t>
            </a:r>
            <a:endParaRPr lang="en-US" altLang="zh-CN" dirty="0" smtClean="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24</a:t>
            </a:fld>
            <a:endParaRPr lang="zh-CN" altLang="en-US"/>
          </a:p>
        </p:txBody>
      </p:sp>
    </p:spTree>
    <p:extLst>
      <p:ext uri="{BB962C8B-B14F-4D97-AF65-F5344CB8AC3E}">
        <p14:creationId xmlns:p14="http://schemas.microsoft.com/office/powerpoint/2010/main" val="28336656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a:t>BI</a:t>
            </a:r>
            <a:r>
              <a:rPr lang="zh-CN" altLang="en-US" dirty="0"/>
              <a:t>的核心技术</a:t>
            </a:r>
          </a:p>
        </p:txBody>
      </p:sp>
      <p:sp>
        <p:nvSpPr>
          <p:cNvPr id="3" name="内容占位符 2"/>
          <p:cNvSpPr>
            <a:spLocks noGrp="1"/>
          </p:cNvSpPr>
          <p:nvPr>
            <p:ph idx="1"/>
          </p:nvPr>
        </p:nvSpPr>
        <p:spPr/>
        <p:txBody>
          <a:bodyPr>
            <a:normAutofit/>
          </a:bodyPr>
          <a:lstStyle/>
          <a:p>
            <a:r>
              <a:rPr lang="en-US" altLang="zh-CN" dirty="0">
                <a:solidFill>
                  <a:srgbClr val="C00000"/>
                </a:solidFill>
              </a:rPr>
              <a:t>OLAP</a:t>
            </a:r>
            <a:r>
              <a:rPr lang="en-US" altLang="zh-CN" dirty="0"/>
              <a:t> (Online Analytical Processing</a:t>
            </a:r>
            <a:r>
              <a:rPr lang="en-US" altLang="zh-CN" dirty="0" smtClean="0"/>
              <a:t>), </a:t>
            </a:r>
            <a:r>
              <a:rPr lang="zh-CN" altLang="en-US" dirty="0" smtClean="0"/>
              <a:t>用于</a:t>
            </a:r>
            <a:r>
              <a:rPr lang="zh-CN" altLang="en-US" dirty="0"/>
              <a:t>支持复杂的分析操作，侧重对决策人员和高层管理人员的决策支持。</a:t>
            </a:r>
            <a:endParaRPr lang="en-US" altLang="zh-CN" dirty="0" smtClean="0"/>
          </a:p>
          <a:p>
            <a:r>
              <a:rPr lang="zh-CN" altLang="en-US" dirty="0">
                <a:solidFill>
                  <a:srgbClr val="C00000"/>
                </a:solidFill>
              </a:rPr>
              <a:t>数据</a:t>
            </a:r>
            <a:r>
              <a:rPr lang="zh-CN" altLang="en-US" dirty="0" smtClean="0">
                <a:solidFill>
                  <a:srgbClr val="C00000"/>
                </a:solidFill>
              </a:rPr>
              <a:t>挖掘</a:t>
            </a:r>
            <a:r>
              <a:rPr lang="en-US" altLang="zh-CN" dirty="0" smtClean="0"/>
              <a:t>: </a:t>
            </a:r>
            <a:r>
              <a:rPr lang="zh-CN" altLang="en-US" dirty="0"/>
              <a:t>（</a:t>
            </a:r>
            <a:r>
              <a:rPr lang="en-US" altLang="zh-CN" dirty="0"/>
              <a:t>Data mining</a:t>
            </a:r>
            <a:r>
              <a:rPr lang="zh-CN" altLang="en-US" dirty="0"/>
              <a:t>， </a:t>
            </a:r>
            <a:r>
              <a:rPr lang="en-US" altLang="zh-CN" dirty="0"/>
              <a:t>DM</a:t>
            </a:r>
            <a:r>
              <a:rPr lang="zh-CN" altLang="en-US" dirty="0"/>
              <a:t>），指从大量的数据中通过算法搜索隐藏于其中信息的过程。</a:t>
            </a:r>
            <a:endParaRPr lang="en-US" altLang="zh-CN" dirty="0" smtClean="0"/>
          </a:p>
          <a:p>
            <a:r>
              <a:rPr lang="zh-CN" altLang="en-US" dirty="0">
                <a:solidFill>
                  <a:srgbClr val="C00000"/>
                </a:solidFill>
              </a:rPr>
              <a:t>维</a:t>
            </a:r>
            <a:r>
              <a:rPr lang="zh-CN" altLang="en-US" dirty="0" smtClean="0">
                <a:solidFill>
                  <a:srgbClr val="C00000"/>
                </a:solidFill>
              </a:rPr>
              <a:t>度层次</a:t>
            </a:r>
            <a:r>
              <a:rPr lang="en-US" altLang="zh-CN" dirty="0" smtClean="0"/>
              <a:t>: </a:t>
            </a:r>
            <a:r>
              <a:rPr lang="zh-CN" altLang="en-US" dirty="0" smtClean="0"/>
              <a:t>维度是观察数据的角度，层次是数据的粒度。</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25</a:t>
            </a:fld>
            <a:endParaRPr lang="zh-CN" altLang="en-US"/>
          </a:p>
        </p:txBody>
      </p:sp>
    </p:spTree>
    <p:extLst>
      <p:ext uri="{BB962C8B-B14F-4D97-AF65-F5344CB8AC3E}">
        <p14:creationId xmlns:p14="http://schemas.microsoft.com/office/powerpoint/2010/main" val="646929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微软</a:t>
            </a:r>
            <a:r>
              <a:rPr lang="en-US" altLang="zh-CN" dirty="0"/>
              <a:t>BI</a:t>
            </a:r>
            <a:r>
              <a:rPr lang="zh-CN" altLang="en-US" dirty="0"/>
              <a:t>解决方案</a:t>
            </a:r>
          </a:p>
        </p:txBody>
      </p:sp>
      <p:sp>
        <p:nvSpPr>
          <p:cNvPr id="4" name="页脚占位符 3"/>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5" name="灯片编号占位符 4"/>
          <p:cNvSpPr>
            <a:spLocks noGrp="1"/>
          </p:cNvSpPr>
          <p:nvPr>
            <p:ph type="sldNum" sz="quarter" idx="12"/>
          </p:nvPr>
        </p:nvSpPr>
        <p:spPr/>
        <p:txBody>
          <a:bodyPr/>
          <a:lstStyle/>
          <a:p>
            <a:fld id="{B075C686-DB3D-442A-9DC3-A1D71AB1A417}" type="slidenum">
              <a:rPr lang="zh-CN" altLang="en-US" smtClean="0"/>
              <a:t>26</a:t>
            </a:fld>
            <a:endParaRPr lang="zh-CN" altLang="en-US" dirty="0"/>
          </a:p>
        </p:txBody>
      </p:sp>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endParaRPr lang="zh-CN" altLang="en-US" dirty="0" smtClean="0">
              <a:ea typeface="宋体" pitchFamily="2" charset="-122"/>
            </a:endParaRPr>
          </a:p>
        </p:txBody>
      </p:sp>
      <p:pic>
        <p:nvPicPr>
          <p:cNvPr id="7" name="Picture 2" descr="Metallic edge Black transparent Rectangles 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357313"/>
            <a:ext cx="872490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3"/>
          <p:cNvGrpSpPr>
            <a:grpSpLocks/>
          </p:cNvGrpSpPr>
          <p:nvPr/>
        </p:nvGrpSpPr>
        <p:grpSpPr bwMode="auto">
          <a:xfrm>
            <a:off x="566738" y="4049713"/>
            <a:ext cx="2343150" cy="2236787"/>
            <a:chOff x="357" y="2651"/>
            <a:chExt cx="1476" cy="1409"/>
          </a:xfrm>
        </p:grpSpPr>
        <p:sp>
          <p:nvSpPr>
            <p:cNvPr id="9" name="Rectangle 4"/>
            <p:cNvSpPr>
              <a:spLocks noChangeArrowheads="1"/>
            </p:cNvSpPr>
            <p:nvPr/>
          </p:nvSpPr>
          <p:spPr bwMode="auto">
            <a:xfrm>
              <a:off x="357" y="2651"/>
              <a:ext cx="1472" cy="1409"/>
            </a:xfrm>
            <a:prstGeom prst="rect">
              <a:avLst/>
            </a:prstGeom>
            <a:gradFill rotWithShape="1">
              <a:gsLst>
                <a:gs pos="0">
                  <a:srgbClr val="6894ED">
                    <a:alpha val="50000"/>
                  </a:srgbClr>
                </a:gs>
                <a:gs pos="100000">
                  <a:srgbClr val="30446E">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Lucida Sans Unicode" pitchFamily="34" charset="0"/>
                <a:ea typeface="黑体" pitchFamily="49" charset="-122"/>
              </a:endParaRPr>
            </a:p>
          </p:txBody>
        </p:sp>
        <p:sp>
          <p:nvSpPr>
            <p:cNvPr id="10" name="Text Box 5"/>
            <p:cNvSpPr txBox="1">
              <a:spLocks noChangeArrowheads="1"/>
            </p:cNvSpPr>
            <p:nvPr/>
          </p:nvSpPr>
          <p:spPr bwMode="auto">
            <a:xfrm>
              <a:off x="357" y="2722"/>
              <a:ext cx="1476"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7338" indent="-287338"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spcBef>
                  <a:spcPct val="30000"/>
                </a:spcBef>
                <a:buFontTx/>
                <a:buBlip>
                  <a:blip r:embed="rId3"/>
                </a:buBlip>
              </a:pPr>
              <a:r>
                <a:rPr lang="zh-CN" altLang="en-US">
                  <a:latin typeface="Lucida Sans Unicode" pitchFamily="34" charset="0"/>
                  <a:ea typeface="黑体" pitchFamily="49" charset="-122"/>
                </a:rPr>
                <a:t>数据整合</a:t>
              </a:r>
              <a:endParaRPr lang="en-US" altLang="zh-CN">
                <a:latin typeface="Lucida Sans Unicode" pitchFamily="34" charset="0"/>
                <a:ea typeface="黑体" pitchFamily="49" charset="-122"/>
              </a:endParaRPr>
            </a:p>
            <a:p>
              <a:pPr eaLnBrk="1" hangingPunct="1">
                <a:lnSpc>
                  <a:spcPct val="90000"/>
                </a:lnSpc>
                <a:spcBef>
                  <a:spcPct val="30000"/>
                </a:spcBef>
                <a:buFontTx/>
                <a:buBlip>
                  <a:blip r:embed="rId3"/>
                </a:buBlip>
              </a:pPr>
              <a:r>
                <a:rPr lang="zh-CN" altLang="en-US">
                  <a:latin typeface="Lucida Sans Unicode" pitchFamily="34" charset="0"/>
                  <a:ea typeface="黑体" pitchFamily="49" charset="-122"/>
                </a:rPr>
                <a:t>数据清洗</a:t>
              </a:r>
              <a:endParaRPr lang="en-US" altLang="zh-CN">
                <a:latin typeface="Lucida Sans Unicode" pitchFamily="34" charset="0"/>
                <a:ea typeface="黑体" pitchFamily="49" charset="-122"/>
              </a:endParaRPr>
            </a:p>
            <a:p>
              <a:pPr eaLnBrk="1" hangingPunct="1">
                <a:lnSpc>
                  <a:spcPct val="90000"/>
                </a:lnSpc>
                <a:spcBef>
                  <a:spcPct val="30000"/>
                </a:spcBef>
                <a:buFontTx/>
                <a:buBlip>
                  <a:blip r:embed="rId3"/>
                </a:buBlip>
              </a:pPr>
              <a:r>
                <a:rPr lang="zh-CN" altLang="en-US">
                  <a:latin typeface="Lucida Sans Unicode" pitchFamily="34" charset="0"/>
                  <a:ea typeface="黑体" pitchFamily="49" charset="-122"/>
                </a:rPr>
                <a:t>高性能数据移动</a:t>
              </a:r>
            </a:p>
            <a:p>
              <a:pPr eaLnBrk="1" hangingPunct="1">
                <a:lnSpc>
                  <a:spcPct val="90000"/>
                </a:lnSpc>
                <a:spcBef>
                  <a:spcPct val="30000"/>
                </a:spcBef>
                <a:buFontTx/>
                <a:buBlip>
                  <a:blip r:embed="rId3"/>
                </a:buBlip>
              </a:pPr>
              <a:r>
                <a:rPr lang="zh-CN" altLang="en-US">
                  <a:latin typeface="Lucida Sans Unicode" pitchFamily="34" charset="0"/>
                  <a:ea typeface="黑体" pitchFamily="49" charset="-122"/>
                </a:rPr>
                <a:t>快速建立数据仓库</a:t>
              </a:r>
            </a:p>
          </p:txBody>
        </p:sp>
      </p:grpSp>
      <p:grpSp>
        <p:nvGrpSpPr>
          <p:cNvPr id="11" name="Group 6"/>
          <p:cNvGrpSpPr>
            <a:grpSpLocks/>
          </p:cNvGrpSpPr>
          <p:nvPr/>
        </p:nvGrpSpPr>
        <p:grpSpPr bwMode="auto">
          <a:xfrm>
            <a:off x="3192463" y="4049713"/>
            <a:ext cx="2336800" cy="2236787"/>
            <a:chOff x="2011" y="2651"/>
            <a:chExt cx="1472" cy="1409"/>
          </a:xfrm>
        </p:grpSpPr>
        <p:sp>
          <p:nvSpPr>
            <p:cNvPr id="12" name="Rectangle 7"/>
            <p:cNvSpPr>
              <a:spLocks noChangeArrowheads="1"/>
            </p:cNvSpPr>
            <p:nvPr/>
          </p:nvSpPr>
          <p:spPr bwMode="auto">
            <a:xfrm>
              <a:off x="2011" y="2651"/>
              <a:ext cx="1472" cy="1409"/>
            </a:xfrm>
            <a:prstGeom prst="rect">
              <a:avLst/>
            </a:prstGeom>
            <a:gradFill rotWithShape="1">
              <a:gsLst>
                <a:gs pos="0">
                  <a:srgbClr val="C09A22">
                    <a:alpha val="50000"/>
                  </a:srgbClr>
                </a:gs>
                <a:gs pos="100000">
                  <a:srgbClr val="594710">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Lucida Sans Unicode" pitchFamily="34" charset="0"/>
                <a:ea typeface="黑体" pitchFamily="49" charset="-122"/>
              </a:endParaRPr>
            </a:p>
          </p:txBody>
        </p:sp>
        <p:sp>
          <p:nvSpPr>
            <p:cNvPr id="13" name="Text Box 8"/>
            <p:cNvSpPr txBox="1">
              <a:spLocks noChangeArrowheads="1"/>
            </p:cNvSpPr>
            <p:nvPr/>
          </p:nvSpPr>
          <p:spPr bwMode="auto">
            <a:xfrm>
              <a:off x="2011" y="2722"/>
              <a:ext cx="1463" cy="996"/>
            </a:xfrm>
            <a:prstGeom prst="rect">
              <a:avLst/>
            </a:prstGeom>
            <a:noFill/>
            <a:ln w="9525" algn="ctr">
              <a:noFill/>
              <a:miter lim="800000"/>
              <a:headEnd/>
              <a:tailEnd/>
            </a:ln>
            <a:effectLst/>
          </p:spPr>
          <p:txBody>
            <a:bodyPr/>
            <a:lstStyle/>
            <a:p>
              <a:pPr marL="287338" indent="-287338" fontAlgn="auto">
                <a:lnSpc>
                  <a:spcPct val="90000"/>
                </a:lnSpc>
                <a:spcBef>
                  <a:spcPct val="30000"/>
                </a:spcBef>
                <a:spcAft>
                  <a:spcPts val="0"/>
                </a:spcAft>
                <a:buFontTx/>
                <a:buBlip>
                  <a:blip r:embed="rId3"/>
                </a:buBlip>
                <a:defRPr/>
              </a:pPr>
              <a:r>
                <a:rPr lang="zh-CN" altLang="en-US">
                  <a:latin typeface="+mn-lt"/>
                  <a:ea typeface="黑体" pitchFamily="2" charset="-122"/>
                </a:rPr>
                <a:t>层次化业务分析</a:t>
              </a:r>
              <a:endParaRPr lang="en-US" altLang="zh-CN">
                <a:latin typeface="+mn-lt"/>
                <a:ea typeface="黑体" pitchFamily="2" charset="-122"/>
              </a:endParaRPr>
            </a:p>
            <a:p>
              <a:pPr marL="287338" indent="-287338" fontAlgn="auto">
                <a:lnSpc>
                  <a:spcPct val="90000"/>
                </a:lnSpc>
                <a:spcBef>
                  <a:spcPct val="30000"/>
                </a:spcBef>
                <a:spcAft>
                  <a:spcPts val="0"/>
                </a:spcAft>
                <a:buFontTx/>
                <a:buBlip>
                  <a:blip r:embed="rId3"/>
                </a:buBlip>
                <a:defRPr/>
              </a:pPr>
              <a:r>
                <a:rPr lang="zh-CN" altLang="en-US">
                  <a:latin typeface="+mn-lt"/>
                  <a:ea typeface="黑体" pitchFamily="2" charset="-122"/>
                </a:rPr>
                <a:t>消除</a:t>
              </a:r>
              <a:r>
                <a:rPr lang="en-US" altLang="zh-CN">
                  <a:latin typeface="+mn-lt"/>
                  <a:ea typeface="黑体" pitchFamily="2" charset="-122"/>
                </a:rPr>
                <a:t>IT</a:t>
              </a:r>
              <a:r>
                <a:rPr lang="zh-CN" altLang="en-US">
                  <a:latin typeface="+mn-lt"/>
                  <a:ea typeface="黑体" pitchFamily="2" charset="-122"/>
                </a:rPr>
                <a:t>架构与应用之间的隔阂</a:t>
              </a:r>
              <a:endParaRPr lang="en-US" altLang="zh-CN">
                <a:latin typeface="+mn-lt"/>
                <a:ea typeface="黑体" pitchFamily="2" charset="-122"/>
              </a:endParaRPr>
            </a:p>
            <a:p>
              <a:pPr marL="287338" indent="-287338" fontAlgn="auto">
                <a:lnSpc>
                  <a:spcPct val="90000"/>
                </a:lnSpc>
                <a:spcBef>
                  <a:spcPct val="30000"/>
                </a:spcBef>
                <a:spcAft>
                  <a:spcPts val="0"/>
                </a:spcAft>
                <a:buFontTx/>
                <a:buBlip>
                  <a:blip r:embed="rId3"/>
                </a:buBlip>
                <a:defRPr/>
              </a:pPr>
              <a:r>
                <a:rPr lang="zh-CN" altLang="en-US">
                  <a:latin typeface="+mn-lt"/>
                  <a:ea typeface="黑体" pitchFamily="2" charset="-122"/>
                </a:rPr>
                <a:t>实时商业智能</a:t>
              </a:r>
            </a:p>
            <a:p>
              <a:pPr marL="287338" indent="-287338" fontAlgn="auto">
                <a:lnSpc>
                  <a:spcPct val="90000"/>
                </a:lnSpc>
                <a:spcBef>
                  <a:spcPct val="30000"/>
                </a:spcBef>
                <a:spcAft>
                  <a:spcPts val="0"/>
                </a:spcAft>
                <a:buFontTx/>
                <a:buBlip>
                  <a:blip r:embed="rId3"/>
                </a:buBlip>
                <a:defRPr/>
              </a:pPr>
              <a:r>
                <a:rPr lang="zh-CN" altLang="en-US">
                  <a:latin typeface="+mn-lt"/>
                  <a:ea typeface="黑体" pitchFamily="2" charset="-122"/>
                </a:rPr>
                <a:t>深入数据挖掘</a:t>
              </a:r>
            </a:p>
            <a:p>
              <a:pPr marL="287338" indent="-287338" fontAlgn="auto">
                <a:lnSpc>
                  <a:spcPct val="90000"/>
                </a:lnSpc>
                <a:spcBef>
                  <a:spcPct val="30000"/>
                </a:spcBef>
                <a:spcAft>
                  <a:spcPts val="0"/>
                </a:spcAft>
                <a:buFontTx/>
                <a:buBlip>
                  <a:blip r:embed="rId3"/>
                </a:buBlip>
                <a:defRPr/>
              </a:pPr>
              <a:endParaRPr lang="en-US" altLang="zh-CN">
                <a:effectLst>
                  <a:outerShdw blurRad="38100" dist="38100" dir="2700000" algn="tl">
                    <a:srgbClr val="000000"/>
                  </a:outerShdw>
                </a:effectLst>
                <a:latin typeface="Segoe"/>
                <a:ea typeface="+mn-ea"/>
              </a:endParaRPr>
            </a:p>
          </p:txBody>
        </p:sp>
      </p:grpSp>
      <p:grpSp>
        <p:nvGrpSpPr>
          <p:cNvPr id="14" name="Group 9"/>
          <p:cNvGrpSpPr>
            <a:grpSpLocks/>
          </p:cNvGrpSpPr>
          <p:nvPr/>
        </p:nvGrpSpPr>
        <p:grpSpPr bwMode="auto">
          <a:xfrm>
            <a:off x="5834063" y="4049713"/>
            <a:ext cx="2336800" cy="2236787"/>
            <a:chOff x="3675" y="2651"/>
            <a:chExt cx="1472" cy="1409"/>
          </a:xfrm>
        </p:grpSpPr>
        <p:sp>
          <p:nvSpPr>
            <p:cNvPr id="15" name="Rectangle 10"/>
            <p:cNvSpPr>
              <a:spLocks noChangeArrowheads="1"/>
            </p:cNvSpPr>
            <p:nvPr/>
          </p:nvSpPr>
          <p:spPr bwMode="auto">
            <a:xfrm>
              <a:off x="3675" y="2651"/>
              <a:ext cx="1472" cy="1409"/>
            </a:xfrm>
            <a:prstGeom prst="rect">
              <a:avLst/>
            </a:prstGeom>
            <a:gradFill rotWithShape="1">
              <a:gsLst>
                <a:gs pos="0">
                  <a:srgbClr val="69C369">
                    <a:alpha val="50000"/>
                  </a:srgbClr>
                </a:gs>
                <a:gs pos="100000">
                  <a:srgbClr val="315A31">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Lucida Sans Unicode" pitchFamily="34" charset="0"/>
                <a:ea typeface="黑体" pitchFamily="49" charset="-122"/>
              </a:endParaRPr>
            </a:p>
          </p:txBody>
        </p:sp>
        <p:sp>
          <p:nvSpPr>
            <p:cNvPr id="16" name="Text Box 11"/>
            <p:cNvSpPr txBox="1">
              <a:spLocks noChangeArrowheads="1"/>
            </p:cNvSpPr>
            <p:nvPr/>
          </p:nvSpPr>
          <p:spPr bwMode="auto">
            <a:xfrm>
              <a:off x="3675" y="2722"/>
              <a:ext cx="1459"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87338" indent="-287338"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spcBef>
                  <a:spcPct val="30000"/>
                </a:spcBef>
                <a:buFontTx/>
                <a:buBlip>
                  <a:blip r:embed="rId3"/>
                </a:buBlip>
              </a:pPr>
              <a:r>
                <a:rPr lang="zh-CN" altLang="en-US">
                  <a:latin typeface="Lucida Sans Unicode" pitchFamily="34" charset="0"/>
                  <a:ea typeface="黑体" pitchFamily="49" charset="-122"/>
                </a:rPr>
                <a:t>自定义报表</a:t>
              </a:r>
            </a:p>
            <a:p>
              <a:pPr eaLnBrk="1" hangingPunct="1">
                <a:lnSpc>
                  <a:spcPct val="90000"/>
                </a:lnSpc>
                <a:spcBef>
                  <a:spcPct val="30000"/>
                </a:spcBef>
                <a:buFontTx/>
                <a:buBlip>
                  <a:blip r:embed="rId3"/>
                </a:buBlip>
              </a:pPr>
              <a:r>
                <a:rPr lang="zh-CN" altLang="en-US">
                  <a:latin typeface="Lucida Sans Unicode" pitchFamily="34" charset="0"/>
                  <a:ea typeface="黑体" pitchFamily="49" charset="-122"/>
                </a:rPr>
                <a:t>数据展现</a:t>
              </a:r>
              <a:endParaRPr lang="en-US" altLang="zh-CN">
                <a:latin typeface="Lucida Sans Unicode" pitchFamily="34" charset="0"/>
                <a:ea typeface="黑体" pitchFamily="49" charset="-122"/>
              </a:endParaRPr>
            </a:p>
            <a:p>
              <a:pPr eaLnBrk="1" hangingPunct="1">
                <a:lnSpc>
                  <a:spcPct val="90000"/>
                </a:lnSpc>
                <a:spcBef>
                  <a:spcPct val="30000"/>
                </a:spcBef>
                <a:buFontTx/>
                <a:buBlip>
                  <a:blip r:embed="rId3"/>
                </a:buBlip>
              </a:pPr>
              <a:r>
                <a:rPr lang="zh-CN" altLang="en-US">
                  <a:latin typeface="Lucida Sans Unicode" pitchFamily="34" charset="0"/>
                  <a:ea typeface="黑体" pitchFamily="49" charset="-122"/>
                </a:rPr>
                <a:t>与门户集成</a:t>
              </a:r>
              <a:endParaRPr lang="en-US" altLang="zh-CN">
                <a:latin typeface="Lucida Sans Unicode" pitchFamily="34" charset="0"/>
                <a:ea typeface="黑体" pitchFamily="49" charset="-122"/>
              </a:endParaRPr>
            </a:p>
            <a:p>
              <a:pPr eaLnBrk="1" hangingPunct="1">
                <a:lnSpc>
                  <a:spcPct val="90000"/>
                </a:lnSpc>
                <a:spcBef>
                  <a:spcPct val="30000"/>
                </a:spcBef>
                <a:buFontTx/>
                <a:buBlip>
                  <a:blip r:embed="rId3"/>
                </a:buBlip>
              </a:pPr>
              <a:r>
                <a:rPr lang="zh-CN" altLang="en-US">
                  <a:latin typeface="Lucida Sans Unicode" pitchFamily="34" charset="0"/>
                  <a:ea typeface="黑体" pitchFamily="49" charset="-122"/>
                </a:rPr>
                <a:t>即席报表</a:t>
              </a:r>
            </a:p>
          </p:txBody>
        </p:sp>
      </p:grpSp>
      <p:grpSp>
        <p:nvGrpSpPr>
          <p:cNvPr id="17" name="Group 12"/>
          <p:cNvGrpSpPr>
            <a:grpSpLocks/>
          </p:cNvGrpSpPr>
          <p:nvPr/>
        </p:nvGrpSpPr>
        <p:grpSpPr bwMode="auto">
          <a:xfrm>
            <a:off x="5618163" y="2203450"/>
            <a:ext cx="3144837" cy="2039938"/>
            <a:chOff x="3539" y="1488"/>
            <a:chExt cx="1981" cy="1285"/>
          </a:xfrm>
        </p:grpSpPr>
        <p:pic>
          <p:nvPicPr>
            <p:cNvPr id="18" name="Picture 13" descr="slide05-g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 y="1488"/>
              <a:ext cx="1981" cy="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4"/>
            <p:cNvSpPr txBox="1">
              <a:spLocks noChangeArrowheads="1"/>
            </p:cNvSpPr>
            <p:nvPr/>
          </p:nvSpPr>
          <p:spPr bwMode="auto">
            <a:xfrm>
              <a:off x="4089" y="1966"/>
              <a:ext cx="701" cy="3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zh-CN" altLang="en-US" sz="3200">
                  <a:effectLst>
                    <a:outerShdw blurRad="38100" dist="38100" dir="2700000" algn="tl">
                      <a:srgbClr val="000000"/>
                    </a:outerShdw>
                  </a:effectLst>
                  <a:latin typeface="+mn-lt"/>
                  <a:ea typeface="+mn-ea"/>
                </a:rPr>
                <a:t>报表 </a:t>
              </a:r>
            </a:p>
          </p:txBody>
        </p:sp>
      </p:grpSp>
      <p:grpSp>
        <p:nvGrpSpPr>
          <p:cNvPr id="20" name="Group 15"/>
          <p:cNvGrpSpPr>
            <a:grpSpLocks/>
          </p:cNvGrpSpPr>
          <p:nvPr/>
        </p:nvGrpSpPr>
        <p:grpSpPr bwMode="auto">
          <a:xfrm>
            <a:off x="3000375" y="2203450"/>
            <a:ext cx="3144838" cy="2039938"/>
            <a:chOff x="1890" y="1488"/>
            <a:chExt cx="1981" cy="1285"/>
          </a:xfrm>
        </p:grpSpPr>
        <p:pic>
          <p:nvPicPr>
            <p:cNvPr id="21" name="Picture 16" descr="slide05-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0" y="1488"/>
              <a:ext cx="1981" cy="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7"/>
            <p:cNvSpPr txBox="1">
              <a:spLocks noChangeArrowheads="1"/>
            </p:cNvSpPr>
            <p:nvPr/>
          </p:nvSpPr>
          <p:spPr bwMode="auto">
            <a:xfrm>
              <a:off x="2339" y="1966"/>
              <a:ext cx="701" cy="365"/>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zh-CN" altLang="en-US" sz="3200">
                  <a:effectLst>
                    <a:outerShdw blurRad="38100" dist="38100" dir="2700000" algn="tl">
                      <a:srgbClr val="000000"/>
                    </a:outerShdw>
                  </a:effectLst>
                  <a:latin typeface="+mn-lt"/>
                  <a:ea typeface="+mn-ea"/>
                </a:rPr>
                <a:t>分析 </a:t>
              </a:r>
            </a:p>
          </p:txBody>
        </p:sp>
      </p:grpSp>
      <p:grpSp>
        <p:nvGrpSpPr>
          <p:cNvPr id="23" name="Group 18"/>
          <p:cNvGrpSpPr>
            <a:grpSpLocks/>
          </p:cNvGrpSpPr>
          <p:nvPr/>
        </p:nvGrpSpPr>
        <p:grpSpPr bwMode="auto">
          <a:xfrm>
            <a:off x="381000" y="2203450"/>
            <a:ext cx="3254375" cy="2039938"/>
            <a:chOff x="240" y="1488"/>
            <a:chExt cx="1981" cy="1285"/>
          </a:xfrm>
        </p:grpSpPr>
        <p:pic>
          <p:nvPicPr>
            <p:cNvPr id="24" name="Picture 19" descr="slide05-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1488"/>
              <a:ext cx="1981" cy="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20"/>
            <p:cNvSpPr txBox="1">
              <a:spLocks noChangeArrowheads="1"/>
            </p:cNvSpPr>
            <p:nvPr/>
          </p:nvSpPr>
          <p:spPr bwMode="auto">
            <a:xfrm>
              <a:off x="526" y="1951"/>
              <a:ext cx="609" cy="365"/>
            </a:xfrm>
            <a:prstGeom prst="rect">
              <a:avLst/>
            </a:prstGeom>
            <a:noFill/>
            <a:ln w="9525">
              <a:noFill/>
              <a:miter lim="800000"/>
              <a:headEnd/>
              <a:tailEnd/>
            </a:ln>
            <a:effectLst/>
          </p:spPr>
          <p:txBody>
            <a:bodyPr wrap="none">
              <a:spAutoFit/>
            </a:bodyPr>
            <a:lstStyle/>
            <a:p>
              <a:pPr algn="ctr" fontAlgn="auto">
                <a:spcBef>
                  <a:spcPts val="0"/>
                </a:spcBef>
                <a:spcAft>
                  <a:spcPts val="0"/>
                </a:spcAft>
                <a:defRPr/>
              </a:pPr>
              <a:r>
                <a:rPr lang="zh-CN" altLang="en-US" sz="3200">
                  <a:effectLst>
                    <a:outerShdw blurRad="38100" dist="38100" dir="2700000" algn="tl">
                      <a:srgbClr val="000000"/>
                    </a:outerShdw>
                  </a:effectLst>
                  <a:latin typeface="+mn-lt"/>
                  <a:ea typeface="+mn-ea"/>
                </a:rPr>
                <a:t>集成</a:t>
              </a:r>
            </a:p>
          </p:txBody>
        </p:sp>
      </p:grpSp>
      <p:pic>
        <p:nvPicPr>
          <p:cNvPr id="26" name="Picture 21" descr="SQL_05_IntgSrv_ALT"/>
          <p:cNvPicPr>
            <a:picLocks noChangeAspect="1" noChangeArrowheads="1"/>
          </p:cNvPicPr>
          <p:nvPr/>
        </p:nvPicPr>
        <p:blipFill>
          <a:blip r:embed="rId7">
            <a:lum bright="100000" contrast="-100000"/>
            <a:grayscl/>
          </a:blip>
          <a:srcRect/>
          <a:stretch>
            <a:fillRect/>
          </a:stretch>
        </p:blipFill>
        <p:spPr bwMode="auto">
          <a:xfrm>
            <a:off x="571500" y="1285875"/>
            <a:ext cx="2212975" cy="806450"/>
          </a:xfrm>
          <a:prstGeom prst="rect">
            <a:avLst/>
          </a:prstGeom>
          <a:noFill/>
          <a:ln w="9525">
            <a:noFill/>
            <a:miter lim="800000"/>
            <a:headEnd/>
            <a:tailEnd/>
          </a:ln>
          <a:effectLst>
            <a:outerShdw dist="35921" dir="2700000" algn="ctr" rotWithShape="0">
              <a:srgbClr val="000000"/>
            </a:outerShdw>
          </a:effectLst>
        </p:spPr>
      </p:pic>
      <p:pic>
        <p:nvPicPr>
          <p:cNvPr id="27" name="Picture 22" descr="SQL_05_AnlysSvc"/>
          <p:cNvPicPr>
            <a:picLocks noChangeAspect="1" noChangeArrowheads="1"/>
          </p:cNvPicPr>
          <p:nvPr/>
        </p:nvPicPr>
        <p:blipFill>
          <a:blip r:embed="rId8">
            <a:lum bright="100000" contrast="-100000"/>
          </a:blip>
          <a:srcRect/>
          <a:stretch>
            <a:fillRect/>
          </a:stretch>
        </p:blipFill>
        <p:spPr bwMode="auto">
          <a:xfrm>
            <a:off x="3214688" y="1214438"/>
            <a:ext cx="2205037" cy="820737"/>
          </a:xfrm>
          <a:prstGeom prst="rect">
            <a:avLst/>
          </a:prstGeom>
          <a:noFill/>
          <a:ln w="9525">
            <a:noFill/>
            <a:miter lim="800000"/>
            <a:headEnd/>
            <a:tailEnd/>
          </a:ln>
          <a:effectLst>
            <a:outerShdw dist="35921" dir="2700000" algn="ctr" rotWithShape="0">
              <a:srgbClr val="000000"/>
            </a:outerShdw>
          </a:effectLst>
        </p:spPr>
      </p:pic>
      <p:pic>
        <p:nvPicPr>
          <p:cNvPr id="28" name="Picture 23" descr="SQL_05_RprtSvc"/>
          <p:cNvPicPr>
            <a:picLocks noChangeAspect="1" noChangeArrowheads="1"/>
          </p:cNvPicPr>
          <p:nvPr/>
        </p:nvPicPr>
        <p:blipFill>
          <a:blip r:embed="rId9">
            <a:lum bright="100000" contrast="-100000"/>
          </a:blip>
          <a:srcRect/>
          <a:stretch>
            <a:fillRect/>
          </a:stretch>
        </p:blipFill>
        <p:spPr bwMode="auto">
          <a:xfrm>
            <a:off x="5857875" y="1071563"/>
            <a:ext cx="2208213" cy="822325"/>
          </a:xfrm>
          <a:prstGeom prst="rect">
            <a:avLst/>
          </a:prstGeom>
          <a:noFill/>
          <a:ln w="9525">
            <a:noFill/>
            <a:miter lim="800000"/>
            <a:headEnd/>
            <a:tailEnd/>
          </a:ln>
          <a:effectLst>
            <a:outerShdw dist="35921" dir="2700000" algn="ctr" rotWithShape="0">
              <a:srgbClr val="000000"/>
            </a:outerShdw>
          </a:effectLst>
        </p:spPr>
      </p:pic>
      <p:grpSp>
        <p:nvGrpSpPr>
          <p:cNvPr id="29" name="Group 26"/>
          <p:cNvGrpSpPr>
            <a:grpSpLocks/>
          </p:cNvGrpSpPr>
          <p:nvPr/>
        </p:nvGrpSpPr>
        <p:grpSpPr bwMode="auto">
          <a:xfrm>
            <a:off x="7956550" y="5678488"/>
            <a:ext cx="904875" cy="901700"/>
            <a:chOff x="3364" y="2553"/>
            <a:chExt cx="570" cy="568"/>
          </a:xfrm>
        </p:grpSpPr>
        <p:pic>
          <p:nvPicPr>
            <p:cNvPr id="30" name="Picture 27" descr="slide04-greenpuzz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3" y="2553"/>
              <a:ext cx="301"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28"/>
            <p:cNvSpPr txBox="1">
              <a:spLocks noChangeArrowheads="1"/>
            </p:cNvSpPr>
            <p:nvPr/>
          </p:nvSpPr>
          <p:spPr bwMode="auto">
            <a:xfrm>
              <a:off x="3662" y="2669"/>
              <a:ext cx="260" cy="203"/>
            </a:xfrm>
            <a:prstGeom prst="rect">
              <a:avLst/>
            </a:prstGeom>
            <a:noFill/>
            <a:ln w="9525">
              <a:noFill/>
              <a:miter lim="800000"/>
              <a:headEnd/>
              <a:tailEnd/>
            </a:ln>
            <a:effectLst/>
          </p:spPr>
          <p:txBody>
            <a:bodyPr>
              <a:spAutoFit/>
            </a:bodyPr>
            <a:lstStyle/>
            <a:p>
              <a:pPr fontAlgn="auto">
                <a:spcBef>
                  <a:spcPts val="0"/>
                </a:spcBef>
                <a:spcAft>
                  <a:spcPts val="0"/>
                </a:spcAft>
                <a:defRPr/>
              </a:pPr>
              <a:r>
                <a:rPr lang="en-US" altLang="zh-CN" sz="300" dirty="0">
                  <a:effectLst>
                    <a:outerShdw blurRad="38100" dist="38100" dir="2700000" algn="tl">
                      <a:srgbClr val="000000"/>
                    </a:outerShdw>
                  </a:effectLst>
                  <a:latin typeface="Segoe Semibold" pitchFamily="34" charset="0"/>
                  <a:ea typeface="+mn-ea"/>
                </a:rPr>
                <a:t>BI Applications and </a:t>
              </a:r>
              <a:br>
                <a:rPr lang="en-US" altLang="zh-CN" sz="300" dirty="0">
                  <a:effectLst>
                    <a:outerShdw blurRad="38100" dist="38100" dir="2700000" algn="tl">
                      <a:srgbClr val="000000"/>
                    </a:outerShdw>
                  </a:effectLst>
                  <a:latin typeface="Segoe Semibold" pitchFamily="34" charset="0"/>
                  <a:ea typeface="+mn-ea"/>
                </a:rPr>
              </a:br>
              <a:r>
                <a:rPr lang="en-US" altLang="zh-CN" sz="300" dirty="0">
                  <a:effectLst>
                    <a:outerShdw blurRad="38100" dist="38100" dir="2700000" algn="tl">
                      <a:srgbClr val="000000"/>
                    </a:outerShdw>
                  </a:effectLst>
                  <a:latin typeface="Segoe Semibold" pitchFamily="34" charset="0"/>
                  <a:ea typeface="+mn-ea"/>
                </a:rPr>
                <a:t>Analytical Clients</a:t>
              </a:r>
            </a:p>
          </p:txBody>
        </p:sp>
        <p:pic>
          <p:nvPicPr>
            <p:cNvPr id="32" name="Picture 29" descr="slide04-redpuzz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4" y="2553"/>
              <a:ext cx="351"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30"/>
            <p:cNvSpPr txBox="1">
              <a:spLocks noChangeArrowheads="1"/>
            </p:cNvSpPr>
            <p:nvPr/>
          </p:nvSpPr>
          <p:spPr bwMode="auto">
            <a:xfrm>
              <a:off x="3404" y="2669"/>
              <a:ext cx="255" cy="116"/>
            </a:xfrm>
            <a:prstGeom prst="rect">
              <a:avLst/>
            </a:prstGeom>
            <a:noFill/>
            <a:ln w="9525">
              <a:noFill/>
              <a:miter lim="800000"/>
              <a:headEnd/>
              <a:tailEnd/>
            </a:ln>
            <a:effectLst/>
          </p:spPr>
          <p:txBody>
            <a:bodyPr wrap="none">
              <a:spAutoFit/>
            </a:bodyPr>
            <a:lstStyle/>
            <a:p>
              <a:pPr algn="r" fontAlgn="auto">
                <a:spcBef>
                  <a:spcPts val="0"/>
                </a:spcBef>
                <a:spcAft>
                  <a:spcPts val="0"/>
                </a:spcAft>
                <a:defRPr/>
              </a:pPr>
              <a:r>
                <a:rPr lang="en-US" altLang="zh-CN" sz="300">
                  <a:effectLst>
                    <a:outerShdw blurRad="38100" dist="38100" dir="2700000" algn="tl">
                      <a:srgbClr val="000000"/>
                    </a:outerShdw>
                  </a:effectLst>
                  <a:latin typeface="Segoe Semibold" pitchFamily="34" charset="0"/>
                  <a:ea typeface="+mn-ea"/>
                </a:rPr>
                <a:t>Development</a:t>
              </a:r>
              <a:br>
                <a:rPr lang="en-US" altLang="zh-CN" sz="300">
                  <a:effectLst>
                    <a:outerShdw blurRad="38100" dist="38100" dir="2700000" algn="tl">
                      <a:srgbClr val="000000"/>
                    </a:outerShdw>
                  </a:effectLst>
                  <a:latin typeface="Segoe Semibold" pitchFamily="34" charset="0"/>
                  <a:ea typeface="+mn-ea"/>
                </a:rPr>
              </a:br>
              <a:r>
                <a:rPr lang="en-US" altLang="zh-CN" sz="300">
                  <a:effectLst>
                    <a:outerShdw blurRad="38100" dist="38100" dir="2700000" algn="tl">
                      <a:srgbClr val="000000"/>
                    </a:outerShdw>
                  </a:effectLst>
                  <a:latin typeface="Segoe Semibold" pitchFamily="34" charset="0"/>
                  <a:ea typeface="+mn-ea"/>
                </a:rPr>
                <a:t>Tools</a:t>
              </a:r>
            </a:p>
          </p:txBody>
        </p:sp>
        <p:pic>
          <p:nvPicPr>
            <p:cNvPr id="34" name="Picture 31" descr="slide04-bluepuzzl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3" y="2822"/>
              <a:ext cx="49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32"/>
            <p:cNvSpPr txBox="1">
              <a:spLocks noChangeArrowheads="1"/>
            </p:cNvSpPr>
            <p:nvPr/>
          </p:nvSpPr>
          <p:spPr bwMode="auto">
            <a:xfrm>
              <a:off x="3532" y="2922"/>
              <a:ext cx="235" cy="87"/>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altLang="zh-CN" sz="300">
                  <a:effectLst>
                    <a:outerShdw blurRad="38100" dist="38100" dir="2700000" algn="tl">
                      <a:srgbClr val="000000"/>
                    </a:outerShdw>
                  </a:effectLst>
                  <a:latin typeface="Segoe Semibold" pitchFamily="34" charset="0"/>
                  <a:ea typeface="+mn-ea"/>
                </a:rPr>
                <a:t>BI Platform</a:t>
              </a:r>
            </a:p>
          </p:txBody>
        </p:sp>
      </p:grpSp>
      <p:pic>
        <p:nvPicPr>
          <p:cNvPr id="36" name="Picture 33" descr="SQL Server 2005 whit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3663" y="6181725"/>
            <a:ext cx="145256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p:cNvSpPr txBox="1">
            <a:spLocks noChangeArrowheads="1"/>
          </p:cNvSpPr>
          <p:nvPr/>
        </p:nvSpPr>
        <p:spPr bwMode="auto">
          <a:xfrm>
            <a:off x="6000750" y="1857375"/>
            <a:ext cx="1785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a:latin typeface="Lucida Sans Unicode" pitchFamily="34" charset="0"/>
                <a:ea typeface="黑体" pitchFamily="49" charset="-122"/>
              </a:rPr>
              <a:t>Excel 2007</a:t>
            </a:r>
            <a:endParaRPr lang="zh-CN" altLang="en-US" sz="2800">
              <a:latin typeface="Lucida Sans Unicode" pitchFamily="34" charset="0"/>
              <a:ea typeface="黑体" pitchFamily="49" charset="-122"/>
            </a:endParaRPr>
          </a:p>
        </p:txBody>
      </p:sp>
      <p:pic>
        <p:nvPicPr>
          <p:cNvPr id="38" name="图片 3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39"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295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1000" fill="hold"/>
                                        <p:tgtEl>
                                          <p:spTgt spid="23"/>
                                        </p:tgtEl>
                                        <p:attrNameLst>
                                          <p:attrName>ppt_x</p:attrName>
                                        </p:attrNameLst>
                                      </p:cBhvr>
                                      <p:tavLst>
                                        <p:tav tm="0">
                                          <p:val>
                                            <p:strVal val="#ppt_x-.2"/>
                                          </p:val>
                                        </p:tav>
                                        <p:tav tm="100000">
                                          <p:val>
                                            <p:strVal val="#ppt_x"/>
                                          </p:val>
                                        </p:tav>
                                      </p:tavLst>
                                    </p:anim>
                                    <p:anim calcmode="lin" valueType="num">
                                      <p:cBhvr>
                                        <p:cTn id="12"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1000" fill="hold"/>
                                        <p:tgtEl>
                                          <p:spTgt spid="20"/>
                                        </p:tgtEl>
                                        <p:attrNameLst>
                                          <p:attrName>ppt_x</p:attrName>
                                        </p:attrNameLst>
                                      </p:cBhvr>
                                      <p:tavLst>
                                        <p:tav tm="0">
                                          <p:val>
                                            <p:strVal val="#ppt_x-.2"/>
                                          </p:val>
                                        </p:tav>
                                        <p:tav tm="100000">
                                          <p:val>
                                            <p:strVal val="#ppt_x"/>
                                          </p:val>
                                        </p:tav>
                                      </p:tavLst>
                                    </p:anim>
                                    <p:anim calcmode="lin" valueType="num">
                                      <p:cBhvr>
                                        <p:cTn id="24"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25" dur="1000"/>
                                        <p:tgtEl>
                                          <p:spTgt spid="20"/>
                                        </p:tgtEl>
                                      </p:cBhvr>
                                    </p:animEffect>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29"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1000" fill="hold"/>
                                        <p:tgtEl>
                                          <p:spTgt spid="17"/>
                                        </p:tgtEl>
                                        <p:attrNameLst>
                                          <p:attrName>ppt_x</p:attrName>
                                        </p:attrNameLst>
                                      </p:cBhvr>
                                      <p:tavLst>
                                        <p:tav tm="0">
                                          <p:val>
                                            <p:strVal val="#ppt_x-.2"/>
                                          </p:val>
                                        </p:tav>
                                        <p:tav tm="100000">
                                          <p:val>
                                            <p:strVal val="#ppt_x"/>
                                          </p:val>
                                        </p:tav>
                                      </p:tavLst>
                                    </p:anim>
                                    <p:anim calcmode="lin" valueType="num">
                                      <p:cBhvr>
                                        <p:cTn id="36"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37" dur="1000"/>
                                        <p:tgtEl>
                                          <p:spTgt spid="17"/>
                                        </p:tgtEl>
                                      </p:cBhvr>
                                    </p:animEffect>
                                  </p:childTnLst>
                                </p:cTn>
                              </p:par>
                            </p:childTnLst>
                          </p:cTn>
                        </p:par>
                        <p:par>
                          <p:cTn id="38" fill="hold">
                            <p:stCondLst>
                              <p:cond delay="5500"/>
                            </p:stCondLst>
                            <p:childTnLst>
                              <p:par>
                                <p:cTn id="39" presetID="42"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1000"/>
                                        <p:tgtEl>
                                          <p:spTgt spid="27"/>
                                        </p:tgtEl>
                                      </p:cBhvr>
                                    </p:animEffect>
                                    <p:anim calcmode="lin" valueType="num">
                                      <p:cBhvr>
                                        <p:cTn id="53" dur="1000" fill="hold"/>
                                        <p:tgtEl>
                                          <p:spTgt spid="27"/>
                                        </p:tgtEl>
                                        <p:attrNameLst>
                                          <p:attrName>ppt_x</p:attrName>
                                        </p:attrNameLst>
                                      </p:cBhvr>
                                      <p:tavLst>
                                        <p:tav tm="0">
                                          <p:val>
                                            <p:strVal val="#ppt_x"/>
                                          </p:val>
                                        </p:tav>
                                        <p:tav tm="100000">
                                          <p:val>
                                            <p:strVal val="#ppt_x"/>
                                          </p:val>
                                        </p:tav>
                                      </p:tavLst>
                                    </p:anim>
                                    <p:anim calcmode="lin" valueType="num">
                                      <p:cBhvr>
                                        <p:cTn id="54" dur="1000" fill="hold"/>
                                        <p:tgtEl>
                                          <p:spTgt spid="2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BI</a:t>
            </a:r>
            <a:r>
              <a:rPr lang="zh-CN" altLang="en-US" dirty="0" smtClean="0"/>
              <a:t>在国内发展</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27</a:t>
            </a:fld>
            <a:endParaRPr lang="zh-CN" altLang="en-US"/>
          </a:p>
        </p:txBody>
      </p:sp>
      <p:graphicFrame>
        <p:nvGraphicFramePr>
          <p:cNvPr id="9" name="内容占位符 3"/>
          <p:cNvGraphicFramePr>
            <a:graphicFrameLocks noGrp="1"/>
          </p:cNvGraphicFramePr>
          <p:nvPr>
            <p:ph idx="1"/>
            <p:extLst>
              <p:ext uri="{D42A27DB-BD31-4B8C-83A1-F6EECF244321}">
                <p14:modId xmlns:p14="http://schemas.microsoft.com/office/powerpoint/2010/main" val="3140125390"/>
              </p:ext>
            </p:extLst>
          </p:nvPr>
        </p:nvGraphicFramePr>
        <p:xfrm>
          <a:off x="430181" y="1268760"/>
          <a:ext cx="8282706" cy="4968551"/>
        </p:xfrm>
        <a:graphic>
          <a:graphicData uri="http://schemas.openxmlformats.org/drawingml/2006/table">
            <a:tbl>
              <a:tblPr firstRow="1" bandRow="1">
                <a:tableStyleId>{5C22544A-7EE6-4342-B048-85BDC9FD1C3A}</a:tableStyleId>
              </a:tblPr>
              <a:tblGrid>
                <a:gridCol w="1696787"/>
                <a:gridCol w="6585919"/>
              </a:tblGrid>
              <a:tr h="604817">
                <a:tc>
                  <a:txBody>
                    <a:bodyPr/>
                    <a:lstStyle/>
                    <a:p>
                      <a:pPr algn="ctr">
                        <a:spcAft>
                          <a:spcPts val="0"/>
                        </a:spcAft>
                      </a:pPr>
                      <a:r>
                        <a:rPr lang="zh-CN" sz="1200" b="1" kern="0" dirty="0">
                          <a:latin typeface="Times New Roman"/>
                          <a:ea typeface="宋体"/>
                          <a:cs typeface="宋体"/>
                        </a:rPr>
                        <a:t>时间段</a:t>
                      </a:r>
                      <a:endParaRPr lang="zh-CN" sz="1050" kern="100" dirty="0">
                        <a:latin typeface="Times New Roman"/>
                        <a:ea typeface="宋体"/>
                        <a:cs typeface="Times New Roman"/>
                      </a:endParaRPr>
                    </a:p>
                  </a:txBody>
                  <a:tcPr marL="0" marR="0" marT="0" marB="0" anchor="ctr"/>
                </a:tc>
                <a:tc>
                  <a:txBody>
                    <a:bodyPr/>
                    <a:lstStyle/>
                    <a:p>
                      <a:pPr algn="ctr">
                        <a:spcAft>
                          <a:spcPts val="0"/>
                        </a:spcAft>
                      </a:pPr>
                      <a:r>
                        <a:rPr lang="zh-CN" sz="1200" b="1" kern="0" dirty="0">
                          <a:latin typeface="Times New Roman"/>
                          <a:ea typeface="宋体"/>
                          <a:cs typeface="宋体"/>
                        </a:rPr>
                        <a:t>国内</a:t>
                      </a:r>
                      <a:r>
                        <a:rPr lang="en-US" sz="1200" b="1" kern="0" dirty="0">
                          <a:latin typeface="Times New Roman"/>
                          <a:ea typeface="宋体"/>
                          <a:cs typeface="宋体"/>
                        </a:rPr>
                        <a:t> BI </a:t>
                      </a:r>
                      <a:r>
                        <a:rPr lang="zh-CN" sz="1200" b="1" kern="0" dirty="0">
                          <a:latin typeface="Times New Roman"/>
                          <a:ea typeface="宋体"/>
                          <a:cs typeface="宋体"/>
                        </a:rPr>
                        <a:t>应用情况</a:t>
                      </a:r>
                      <a:endParaRPr lang="zh-CN" sz="1050" kern="100" dirty="0">
                        <a:latin typeface="Times New Roman"/>
                        <a:ea typeface="宋体"/>
                        <a:cs typeface="Times New Roman"/>
                      </a:endParaRPr>
                    </a:p>
                  </a:txBody>
                  <a:tcPr marL="0" marR="0" marT="0" marB="0" anchor="ctr"/>
                </a:tc>
              </a:tr>
              <a:tr h="561796">
                <a:tc>
                  <a:txBody>
                    <a:bodyPr/>
                    <a:lstStyle/>
                    <a:p>
                      <a:pPr marL="0" algn="l" rtl="0" eaLnBrk="1" latinLnBrk="0" hangingPunct="1">
                        <a:spcAft>
                          <a:spcPts val="0"/>
                        </a:spcAft>
                      </a:pPr>
                      <a:r>
                        <a:rPr kumimoji="0" lang="zh-CN" altLang="en-US" sz="1800" kern="1200" dirty="0" smtClean="0">
                          <a:solidFill>
                            <a:schemeClr val="dk1"/>
                          </a:solidFill>
                          <a:latin typeface="+mn-lt"/>
                          <a:ea typeface="+mn-ea"/>
                          <a:cs typeface="+mn-cs"/>
                        </a:rPr>
                        <a:t>  </a:t>
                      </a:r>
                      <a:r>
                        <a:rPr kumimoji="0" lang="en-US" altLang="en-US" sz="1800" kern="1200" dirty="0" smtClean="0">
                          <a:solidFill>
                            <a:schemeClr val="dk1"/>
                          </a:solidFill>
                          <a:latin typeface="+mn-lt"/>
                          <a:ea typeface="+mn-ea"/>
                          <a:cs typeface="+mn-cs"/>
                        </a:rPr>
                        <a:t>2002 </a:t>
                      </a:r>
                      <a:r>
                        <a:rPr kumimoji="0" lang="zh-CN" altLang="en-US" sz="1800" kern="1200" dirty="0" smtClean="0">
                          <a:solidFill>
                            <a:schemeClr val="dk1"/>
                          </a:solidFill>
                          <a:latin typeface="+mn-lt"/>
                          <a:ea typeface="+mn-ea"/>
                          <a:cs typeface="+mn-cs"/>
                        </a:rPr>
                        <a:t>年以前</a:t>
                      </a:r>
                    </a:p>
                  </a:txBody>
                  <a:tcPr marL="0" marR="0" marT="0" marB="0" anchor="ctr"/>
                </a:tc>
                <a:tc>
                  <a:txBody>
                    <a:bodyPr/>
                    <a:lstStyle/>
                    <a:p>
                      <a:pPr marL="0" algn="l" rtl="0" eaLnBrk="1" latinLnBrk="0" hangingPunct="1">
                        <a:spcAft>
                          <a:spcPts val="0"/>
                        </a:spcAft>
                      </a:pPr>
                      <a:r>
                        <a:rPr kumimoji="0" lang="zh-CN" altLang="en-US" sz="1800" kern="1200" dirty="0" smtClean="0">
                          <a:solidFill>
                            <a:schemeClr val="dk1"/>
                          </a:solidFill>
                          <a:latin typeface="+mn-lt"/>
                          <a:ea typeface="+mn-ea"/>
                          <a:cs typeface="+mn-cs"/>
                        </a:rPr>
                        <a:t> </a:t>
                      </a:r>
                      <a:r>
                        <a:rPr kumimoji="0" lang="en-US" altLang="en-US" sz="1800" kern="1200" dirty="0" smtClean="0">
                          <a:solidFill>
                            <a:schemeClr val="dk1"/>
                          </a:solidFill>
                          <a:latin typeface="+mn-lt"/>
                          <a:ea typeface="+mn-ea"/>
                          <a:cs typeface="+mn-cs"/>
                        </a:rPr>
                        <a:t>BI </a:t>
                      </a:r>
                      <a:r>
                        <a:rPr kumimoji="0" lang="zh-CN" altLang="en-US" sz="1800" kern="1200" dirty="0" smtClean="0">
                          <a:solidFill>
                            <a:schemeClr val="dk1"/>
                          </a:solidFill>
                          <a:latin typeface="+mn-lt"/>
                          <a:ea typeface="+mn-ea"/>
                          <a:cs typeface="+mn-cs"/>
                        </a:rPr>
                        <a:t>软件被看作是能从多个数据源中抽取数据的报表工作，满眼全是报表。</a:t>
                      </a:r>
                    </a:p>
                  </a:txBody>
                  <a:tcPr marL="0" marR="0" marT="0" marB="0" anchor="ctr"/>
                </a:tc>
              </a:tr>
              <a:tr h="121722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200" kern="0" dirty="0" smtClean="0">
                        <a:solidFill>
                          <a:schemeClr val="dk1"/>
                        </a:solidFill>
                        <a:latin typeface="宋体"/>
                        <a:ea typeface="宋体"/>
                        <a:cs typeface="宋体"/>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kern="1200" dirty="0" smtClean="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en-US" sz="1800" kern="1200" dirty="0" smtClean="0">
                          <a:solidFill>
                            <a:schemeClr val="dk1"/>
                          </a:solidFill>
                          <a:latin typeface="+mn-lt"/>
                          <a:ea typeface="+mn-ea"/>
                          <a:cs typeface="+mn-cs"/>
                        </a:rPr>
                        <a:t>2002</a:t>
                      </a:r>
                      <a:r>
                        <a:rPr kumimoji="0" lang="zh-CN" altLang="en-US" sz="1800" kern="1200" dirty="0" smtClean="0">
                          <a:solidFill>
                            <a:schemeClr val="dk1"/>
                          </a:solidFill>
                          <a:latin typeface="+mn-lt"/>
                          <a:ea typeface="+mn-ea"/>
                          <a:cs typeface="+mn-cs"/>
                        </a:rPr>
                        <a:t> </a:t>
                      </a:r>
                      <a:r>
                        <a:rPr kumimoji="0" lang="en-US" altLang="en-US" sz="1800" kern="1200" dirty="0" smtClean="0">
                          <a:solidFill>
                            <a:schemeClr val="dk1"/>
                          </a:solidFill>
                          <a:latin typeface="+mn-lt"/>
                          <a:ea typeface="+mn-ea"/>
                          <a:cs typeface="+mn-cs"/>
                        </a:rPr>
                        <a:t>–</a:t>
                      </a:r>
                      <a:r>
                        <a:rPr kumimoji="0" lang="zh-CN" altLang="en-US" sz="1800" kern="1200" dirty="0" smtClean="0">
                          <a:solidFill>
                            <a:schemeClr val="dk1"/>
                          </a:solidFill>
                          <a:latin typeface="+mn-lt"/>
                          <a:ea typeface="+mn-ea"/>
                          <a:cs typeface="+mn-cs"/>
                        </a:rPr>
                        <a:t> </a:t>
                      </a:r>
                      <a:r>
                        <a:rPr kumimoji="0" lang="en-US" altLang="en-US" sz="1800" kern="1200" dirty="0" smtClean="0">
                          <a:solidFill>
                            <a:schemeClr val="dk1"/>
                          </a:solidFill>
                          <a:latin typeface="+mn-lt"/>
                          <a:ea typeface="+mn-ea"/>
                          <a:cs typeface="+mn-cs"/>
                        </a:rPr>
                        <a:t>2003</a:t>
                      </a:r>
                      <a:endParaRPr kumimoji="0" lang="zh-CN" altLang="en-US" sz="1800" kern="1200" dirty="0">
                        <a:solidFill>
                          <a:schemeClr val="dk1"/>
                        </a:solidFill>
                        <a:latin typeface="+mn-lt"/>
                        <a:ea typeface="+mn-ea"/>
                        <a:cs typeface="+mn-cs"/>
                      </a:endParaRPr>
                    </a:p>
                  </a:txBody>
                  <a:tcPr/>
                </a:tc>
                <a:tc>
                  <a:txBody>
                    <a:bodyPr/>
                    <a:lstStyle/>
                    <a:p>
                      <a:r>
                        <a:rPr kumimoji="0" lang="en-US" altLang="en-US" sz="1800" kern="1200" dirty="0" smtClean="0">
                          <a:solidFill>
                            <a:schemeClr val="dk1"/>
                          </a:solidFill>
                          <a:latin typeface="+mn-lt"/>
                          <a:ea typeface="+mn-ea"/>
                          <a:cs typeface="+mn-cs"/>
                        </a:rPr>
                        <a:t>OLAP </a:t>
                      </a:r>
                      <a:r>
                        <a:rPr kumimoji="0" lang="zh-CN" altLang="en-US" sz="1800" kern="1200" dirty="0" smtClean="0">
                          <a:solidFill>
                            <a:schemeClr val="dk1"/>
                          </a:solidFill>
                          <a:latin typeface="+mn-lt"/>
                          <a:ea typeface="+mn-ea"/>
                          <a:cs typeface="+mn-cs"/>
                        </a:rPr>
                        <a:t>的价值终于被某些慧眼发现，一些竞争压力大的企业为了提高竞争力，迫切需要从历史数据中挖掘价值，迅速发现了</a:t>
                      </a:r>
                      <a:r>
                        <a:rPr kumimoji="0" lang="en-US" altLang="en-US" sz="1800" kern="1200" dirty="0" smtClean="0">
                          <a:solidFill>
                            <a:schemeClr val="dk1"/>
                          </a:solidFill>
                          <a:latin typeface="+mn-lt"/>
                          <a:ea typeface="+mn-ea"/>
                          <a:cs typeface="+mn-cs"/>
                        </a:rPr>
                        <a:t> OLAP </a:t>
                      </a:r>
                      <a:r>
                        <a:rPr kumimoji="0" lang="zh-CN" altLang="en-US" sz="1800" kern="1200" dirty="0" smtClean="0">
                          <a:solidFill>
                            <a:schemeClr val="dk1"/>
                          </a:solidFill>
                          <a:latin typeface="+mn-lt"/>
                          <a:ea typeface="+mn-ea"/>
                          <a:cs typeface="+mn-cs"/>
                        </a:rPr>
                        <a:t>的优势，但是国家机关、垄断型企业，仍旧是报表，并且以为</a:t>
                      </a:r>
                      <a:r>
                        <a:rPr kumimoji="0" lang="en-US" altLang="en-US" sz="1800" kern="1200" dirty="0" smtClean="0">
                          <a:solidFill>
                            <a:schemeClr val="dk1"/>
                          </a:solidFill>
                          <a:latin typeface="+mn-lt"/>
                          <a:ea typeface="+mn-ea"/>
                          <a:cs typeface="+mn-cs"/>
                        </a:rPr>
                        <a:t> BI </a:t>
                      </a:r>
                      <a:r>
                        <a:rPr kumimoji="0" lang="zh-CN" altLang="en-US" sz="1800" kern="1200" dirty="0" smtClean="0">
                          <a:solidFill>
                            <a:schemeClr val="dk1"/>
                          </a:solidFill>
                          <a:latin typeface="+mn-lt"/>
                          <a:ea typeface="+mn-ea"/>
                          <a:cs typeface="+mn-cs"/>
                        </a:rPr>
                        <a:t>就是报表。</a:t>
                      </a:r>
                      <a:endParaRPr kumimoji="0" lang="zh-CN" altLang="en-US" sz="1800" kern="1200" dirty="0">
                        <a:solidFill>
                          <a:schemeClr val="dk1"/>
                        </a:solidFill>
                        <a:latin typeface="+mn-lt"/>
                        <a:ea typeface="+mn-ea"/>
                        <a:cs typeface="+mn-cs"/>
                      </a:endParaRPr>
                    </a:p>
                  </a:txBody>
                  <a:tcPr/>
                </a:tc>
              </a:tr>
              <a:tr h="9363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kern="1200" dirty="0" smtClean="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en-US" sz="1800" kern="1200" dirty="0" smtClean="0">
                          <a:solidFill>
                            <a:schemeClr val="dk1"/>
                          </a:solidFill>
                          <a:latin typeface="+mn-lt"/>
                          <a:ea typeface="+mn-ea"/>
                          <a:cs typeface="+mn-cs"/>
                        </a:rPr>
                        <a:t>2004</a:t>
                      </a:r>
                      <a:r>
                        <a:rPr kumimoji="0" lang="zh-CN" altLang="en-US" sz="1800" kern="1200" dirty="0" smtClean="0">
                          <a:solidFill>
                            <a:schemeClr val="dk1"/>
                          </a:solidFill>
                          <a:latin typeface="+mn-lt"/>
                          <a:ea typeface="+mn-ea"/>
                          <a:cs typeface="+mn-cs"/>
                        </a:rPr>
                        <a:t>年</a:t>
                      </a:r>
                    </a:p>
                  </a:txBody>
                  <a:tcPr/>
                </a:tc>
                <a:tc>
                  <a:txBody>
                    <a:bodyPr/>
                    <a:lstStyle/>
                    <a:p>
                      <a:r>
                        <a:rPr kumimoji="0" lang="zh-CN" altLang="en-US" sz="1800" kern="1200" dirty="0" smtClean="0">
                          <a:solidFill>
                            <a:schemeClr val="dk1"/>
                          </a:solidFill>
                          <a:latin typeface="+mn-lt"/>
                          <a:ea typeface="+mn-ea"/>
                          <a:cs typeface="+mn-cs"/>
                        </a:rPr>
                        <a:t>这时国内形成数据查询</a:t>
                      </a:r>
                      <a:r>
                        <a:rPr kumimoji="0" lang="en-US" sz="1800" kern="1200" dirty="0" smtClean="0">
                          <a:solidFill>
                            <a:schemeClr val="dk1"/>
                          </a:solidFill>
                          <a:latin typeface="+mn-lt"/>
                          <a:ea typeface="+mn-ea"/>
                          <a:cs typeface="+mn-cs"/>
                        </a:rPr>
                        <a:t>+</a:t>
                      </a:r>
                      <a:r>
                        <a:rPr kumimoji="0" lang="zh-CN" altLang="en-US" sz="1800" kern="1200" dirty="0" smtClean="0">
                          <a:solidFill>
                            <a:schemeClr val="dk1"/>
                          </a:solidFill>
                          <a:latin typeface="+mn-lt"/>
                          <a:ea typeface="+mn-ea"/>
                          <a:cs typeface="+mn-cs"/>
                        </a:rPr>
                        <a:t>报表展示</a:t>
                      </a:r>
                      <a:r>
                        <a:rPr kumimoji="0" lang="en-US" sz="1800" kern="1200" dirty="0" smtClean="0">
                          <a:solidFill>
                            <a:schemeClr val="dk1"/>
                          </a:solidFill>
                          <a:latin typeface="+mn-lt"/>
                          <a:ea typeface="+mn-ea"/>
                          <a:cs typeface="+mn-cs"/>
                        </a:rPr>
                        <a:t>+OLAP</a:t>
                      </a:r>
                      <a:r>
                        <a:rPr kumimoji="0" lang="zh-CN" altLang="en-US" sz="1800" kern="1200" dirty="0" smtClean="0">
                          <a:solidFill>
                            <a:schemeClr val="dk1"/>
                          </a:solidFill>
                          <a:latin typeface="+mn-lt"/>
                          <a:ea typeface="+mn-ea"/>
                          <a:cs typeface="+mn-cs"/>
                        </a:rPr>
                        <a:t>分析的合理</a:t>
                      </a:r>
                      <a:r>
                        <a:rPr kumimoji="0" lang="en-US" sz="1800" kern="1200" dirty="0" smtClean="0">
                          <a:solidFill>
                            <a:schemeClr val="dk1"/>
                          </a:solidFill>
                          <a:latin typeface="+mn-lt"/>
                          <a:ea typeface="+mn-ea"/>
                          <a:cs typeface="+mn-cs"/>
                        </a:rPr>
                        <a:t> BI </a:t>
                      </a:r>
                      <a:r>
                        <a:rPr kumimoji="0" lang="zh-CN" altLang="en-US" sz="1800" kern="1200" dirty="0" smtClean="0">
                          <a:solidFill>
                            <a:schemeClr val="dk1"/>
                          </a:solidFill>
                          <a:latin typeface="+mn-lt"/>
                          <a:ea typeface="+mn-ea"/>
                          <a:cs typeface="+mn-cs"/>
                        </a:rPr>
                        <a:t>应用结构。一些数据可视化的需求也时常被用户提出，在一些竞争激烈、数据量大的企业，已经出现了数据挖掘应用。</a:t>
                      </a:r>
                      <a:endParaRPr lang="zh-CN" altLang="en-US" dirty="0"/>
                    </a:p>
                  </a:txBody>
                  <a:tcPr/>
                </a:tc>
              </a:tr>
              <a:tr h="936326">
                <a:tc>
                  <a:txBody>
                    <a:bodyPr/>
                    <a:lstStyle/>
                    <a:p>
                      <a:pPr algn="ctr"/>
                      <a:endParaRPr kumimoji="0" lang="en-US" sz="1800" kern="1200" dirty="0" smtClean="0">
                        <a:solidFill>
                          <a:schemeClr val="dk1"/>
                        </a:solidFill>
                        <a:latin typeface="+mn-lt"/>
                        <a:ea typeface="+mn-ea"/>
                        <a:cs typeface="+mn-cs"/>
                      </a:endParaRPr>
                    </a:p>
                    <a:p>
                      <a:pPr algn="ctr"/>
                      <a:r>
                        <a:rPr kumimoji="0" lang="en-US" sz="1800" kern="1200" dirty="0" smtClean="0">
                          <a:solidFill>
                            <a:schemeClr val="dk1"/>
                          </a:solidFill>
                          <a:latin typeface="+mn-lt"/>
                          <a:ea typeface="+mn-ea"/>
                          <a:cs typeface="+mn-cs"/>
                        </a:rPr>
                        <a:t>2005</a:t>
                      </a:r>
                      <a:r>
                        <a:rPr kumimoji="0" lang="en-US" altLang="zh-CN" sz="1800" kern="1200" dirty="0" smtClean="0">
                          <a:solidFill>
                            <a:schemeClr val="dk1"/>
                          </a:solidFill>
                          <a:latin typeface="+mn-lt"/>
                          <a:ea typeface="+mn-ea"/>
                          <a:cs typeface="+mn-cs"/>
                        </a:rPr>
                        <a:t>—2013</a:t>
                      </a:r>
                      <a:endParaRPr lang="zh-CN" altLang="en-US" dirty="0"/>
                    </a:p>
                  </a:txBody>
                  <a:tcPr/>
                </a:tc>
                <a:tc>
                  <a:txBody>
                    <a:bodyPr/>
                    <a:lstStyle/>
                    <a:p>
                      <a:r>
                        <a:rPr kumimoji="0" lang="zh-CN" altLang="en-US" sz="1800" kern="1200" dirty="0" smtClean="0">
                          <a:solidFill>
                            <a:schemeClr val="dk1"/>
                          </a:solidFill>
                          <a:latin typeface="+mn-lt"/>
                          <a:ea typeface="+mn-ea"/>
                          <a:cs typeface="+mn-cs"/>
                        </a:rPr>
                        <a:t>信息提供已经无法满足很多企业的要求，特别是银行、通信、证券等竞争激烈、风险密集的行业，大量涌现对数据挖掘的需求，</a:t>
                      </a:r>
                      <a:r>
                        <a:rPr kumimoji="0" lang="en-US" sz="1800" kern="1200" dirty="0" smtClean="0">
                          <a:solidFill>
                            <a:schemeClr val="dk1"/>
                          </a:solidFill>
                          <a:latin typeface="+mn-lt"/>
                          <a:ea typeface="+mn-ea"/>
                          <a:cs typeface="+mn-cs"/>
                        </a:rPr>
                        <a:t>BI </a:t>
                      </a:r>
                      <a:r>
                        <a:rPr kumimoji="0" lang="zh-CN" altLang="en-US" sz="1800" kern="1200" dirty="0" smtClean="0">
                          <a:solidFill>
                            <a:schemeClr val="dk1"/>
                          </a:solidFill>
                          <a:latin typeface="+mn-lt"/>
                          <a:ea typeface="+mn-ea"/>
                          <a:cs typeface="+mn-cs"/>
                        </a:rPr>
                        <a:t>应用终于形成信息</a:t>
                      </a:r>
                      <a:r>
                        <a:rPr kumimoji="0" lang="en-US" sz="1800" kern="1200" dirty="0" smtClean="0">
                          <a:solidFill>
                            <a:schemeClr val="dk1"/>
                          </a:solidFill>
                          <a:latin typeface="+mn-lt"/>
                          <a:ea typeface="+mn-ea"/>
                          <a:cs typeface="+mn-cs"/>
                        </a:rPr>
                        <a:t>+</a:t>
                      </a:r>
                      <a:r>
                        <a:rPr kumimoji="0" lang="zh-CN" altLang="en-US" sz="1800" kern="1200" dirty="0" smtClean="0">
                          <a:solidFill>
                            <a:schemeClr val="dk1"/>
                          </a:solidFill>
                          <a:latin typeface="+mn-lt"/>
                          <a:ea typeface="+mn-ea"/>
                          <a:cs typeface="+mn-cs"/>
                        </a:rPr>
                        <a:t>知识的整体。</a:t>
                      </a:r>
                      <a:endParaRPr lang="zh-CN" altLang="en-US" dirty="0"/>
                    </a:p>
                  </a:txBody>
                  <a:tcPr/>
                </a:tc>
              </a:tr>
              <a:tr h="71206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1800" kern="1200" dirty="0" smtClean="0">
                          <a:solidFill>
                            <a:schemeClr val="dk1"/>
                          </a:solidFill>
                          <a:latin typeface="+mn-lt"/>
                          <a:ea typeface="+mn-ea"/>
                          <a:cs typeface="+mn-cs"/>
                        </a:rPr>
                        <a:t>2013—</a:t>
                      </a:r>
                      <a:endParaRPr lang="zh-CN" altLang="en-US" dirty="0" smtClean="0"/>
                    </a:p>
                  </a:txBody>
                  <a:tcPr/>
                </a:tc>
                <a:tc>
                  <a:txBody>
                    <a:bodyPr/>
                    <a:lstStyle/>
                    <a:p>
                      <a:r>
                        <a:rPr lang="zh-CN" altLang="en-US" dirty="0" smtClean="0"/>
                        <a:t>自助式</a:t>
                      </a:r>
                      <a:r>
                        <a:rPr lang="en-US" altLang="zh-CN" dirty="0" smtClean="0"/>
                        <a:t>BI</a:t>
                      </a:r>
                      <a:r>
                        <a:rPr lang="zh-CN" altLang="en-US" dirty="0" smtClean="0"/>
                        <a:t>、基于云计算的</a:t>
                      </a:r>
                      <a:r>
                        <a:rPr lang="en-US" altLang="zh-CN" dirty="0" smtClean="0"/>
                        <a:t>BI</a:t>
                      </a:r>
                      <a:r>
                        <a:rPr lang="zh-CN" altLang="en-US" dirty="0" smtClean="0"/>
                        <a:t>、移动</a:t>
                      </a:r>
                      <a:r>
                        <a:rPr lang="en-US" altLang="zh-CN" dirty="0" smtClean="0"/>
                        <a:t>BI</a:t>
                      </a:r>
                      <a:r>
                        <a:rPr lang="zh-CN" altLang="en-US" dirty="0" smtClean="0"/>
                        <a:t>以及致力于搜索领域的</a:t>
                      </a:r>
                      <a:r>
                        <a:rPr lang="en-US" altLang="zh-CN" dirty="0" smtClean="0"/>
                        <a:t>BI</a:t>
                      </a:r>
                      <a:r>
                        <a:rPr lang="zh-CN" altLang="en-US" dirty="0" smtClean="0"/>
                        <a:t>。尤其大数据</a:t>
                      </a:r>
                      <a:r>
                        <a:rPr lang="en-US" altLang="zh-CN" dirty="0" smtClean="0"/>
                        <a:t>BI</a:t>
                      </a:r>
                      <a:r>
                        <a:rPr lang="zh-CN" altLang="en-US" dirty="0" smtClean="0"/>
                        <a:t>系统。</a:t>
                      </a:r>
                      <a:endParaRPr lang="zh-CN" altLang="en-US" dirty="0"/>
                    </a:p>
                  </a:txBody>
                  <a:tcPr/>
                </a:tc>
              </a:tr>
            </a:tbl>
          </a:graphicData>
        </a:graphic>
      </p:graphicFrame>
    </p:spTree>
    <p:extLst>
      <p:ext uri="{BB962C8B-B14F-4D97-AF65-F5344CB8AC3E}">
        <p14:creationId xmlns:p14="http://schemas.microsoft.com/office/powerpoint/2010/main" val="2724690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BI</a:t>
            </a:r>
            <a:r>
              <a:rPr lang="zh-CN" altLang="en-US" dirty="0" smtClean="0"/>
              <a:t>在国内现状</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28</a:t>
            </a:fld>
            <a:endParaRPr lang="zh-CN" altLang="en-US"/>
          </a:p>
        </p:txBody>
      </p:sp>
      <p:graphicFrame>
        <p:nvGraphicFramePr>
          <p:cNvPr id="10" name="内容占位符 3"/>
          <p:cNvGraphicFramePr>
            <a:graphicFrameLocks noGrp="1"/>
          </p:cNvGraphicFramePr>
          <p:nvPr>
            <p:ph idx="1"/>
            <p:extLst>
              <p:ext uri="{D42A27DB-BD31-4B8C-83A1-F6EECF244321}">
                <p14:modId xmlns:p14="http://schemas.microsoft.com/office/powerpoint/2010/main" val="4034482120"/>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205784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商业智能的不足</a:t>
            </a:r>
            <a:endParaRPr lang="zh-CN" altLang="en-US" dirty="0"/>
          </a:p>
        </p:txBody>
      </p:sp>
      <p:sp>
        <p:nvSpPr>
          <p:cNvPr id="3" name="内容占位符 2"/>
          <p:cNvSpPr>
            <a:spLocks noGrp="1"/>
          </p:cNvSpPr>
          <p:nvPr>
            <p:ph idx="1"/>
          </p:nvPr>
        </p:nvSpPr>
        <p:spPr>
          <a:ln>
            <a:solidFill>
              <a:schemeClr val="tx2">
                <a:lumMod val="60000"/>
                <a:lumOff val="40000"/>
              </a:schemeClr>
            </a:solidFill>
          </a:ln>
        </p:spPr>
        <p:txBody>
          <a:bodyPr/>
          <a:lstStyle/>
          <a:p>
            <a:pPr marL="0" indent="0">
              <a:buNone/>
            </a:pPr>
            <a:r>
              <a:rPr lang="zh-CN" altLang="en-US" dirty="0"/>
              <a:t>商业智能的目标与</a:t>
            </a:r>
            <a:r>
              <a:rPr lang="en-US" altLang="zh-CN" dirty="0"/>
              <a:t>DSS</a:t>
            </a:r>
            <a:r>
              <a:rPr lang="zh-CN" altLang="en-US" dirty="0"/>
              <a:t>一样，是为了提高企业决策的效率和准确性。但</a:t>
            </a:r>
            <a:r>
              <a:rPr lang="en-US" altLang="zh-CN" dirty="0"/>
              <a:t>BI</a:t>
            </a:r>
            <a:r>
              <a:rPr lang="zh-CN" altLang="en-US" dirty="0"/>
              <a:t>是通过数据分析、知识发现工具提供有价值的、辅助决策的信息和知识，用户必须根据这些信息和知识，运用现有的企业知识和经验进行判断，做出决定，极少数具备智能决策的能力。不像专门的决策支持系统那样提供方案生成、方案协调、方案评估等功能，更不具备群体决策的能力。 </a:t>
            </a:r>
          </a:p>
          <a:p>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29</a:t>
            </a:fld>
            <a:endParaRPr lang="zh-CN" altLang="en-US"/>
          </a:p>
        </p:txBody>
      </p:sp>
    </p:spTree>
    <p:extLst>
      <p:ext uri="{BB962C8B-B14F-4D97-AF65-F5344CB8AC3E}">
        <p14:creationId xmlns:p14="http://schemas.microsoft.com/office/powerpoint/2010/main" val="3167920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885270"/>
            <a:ext cx="2305050" cy="49720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3928" y="4674508"/>
            <a:ext cx="840746" cy="114908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a:t>
            </a:fld>
            <a:endParaRPr lang="zh-CN" altLang="en-US"/>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7584" y="2476701"/>
            <a:ext cx="1728192"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73924" y="2682429"/>
            <a:ext cx="576188" cy="576188"/>
          </a:xfrm>
          <a:prstGeom prst="rect">
            <a:avLst/>
          </a:prstGeom>
        </p:spPr>
      </p:pic>
      <p:pic>
        <p:nvPicPr>
          <p:cNvPr id="7" name="图片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56725" y="1940275"/>
            <a:ext cx="618632" cy="618632"/>
          </a:xfrm>
          <a:prstGeom prst="rect">
            <a:avLst/>
          </a:prstGeom>
        </p:spPr>
      </p:pic>
      <p:pic>
        <p:nvPicPr>
          <p:cNvPr id="8" name="图片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48679" y="1148187"/>
            <a:ext cx="626678" cy="626678"/>
          </a:xfrm>
          <a:prstGeom prst="rect">
            <a:avLst/>
          </a:prstGeom>
        </p:spPr>
      </p:pic>
      <p:pic>
        <p:nvPicPr>
          <p:cNvPr id="9" name="图片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22395" y="4246720"/>
            <a:ext cx="643812" cy="643812"/>
          </a:xfrm>
          <a:prstGeom prst="rect">
            <a:avLst/>
          </a:prstGeom>
        </p:spPr>
      </p:pic>
      <p:pic>
        <p:nvPicPr>
          <p:cNvPr id="10" name="图片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95936" y="5592346"/>
            <a:ext cx="810354" cy="810354"/>
          </a:xfrm>
          <a:prstGeom prst="rect">
            <a:avLst/>
          </a:prstGeom>
        </p:spPr>
      </p:pic>
      <p:pic>
        <p:nvPicPr>
          <p:cNvPr id="11" name="图片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79701" y="3481984"/>
            <a:ext cx="572680" cy="572680"/>
          </a:xfrm>
          <a:prstGeom prst="rect">
            <a:avLst/>
          </a:prstGeom>
        </p:spPr>
      </p:pic>
      <p:pic>
        <p:nvPicPr>
          <p:cNvPr id="12" name="图片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50343" y="404664"/>
            <a:ext cx="615702" cy="615702"/>
          </a:xfrm>
          <a:prstGeom prst="rect">
            <a:avLst/>
          </a:prstGeom>
        </p:spPr>
      </p:pic>
      <p:sp>
        <p:nvSpPr>
          <p:cNvPr id="15" name="右箭头标注 14"/>
          <p:cNvSpPr/>
          <p:nvPr/>
        </p:nvSpPr>
        <p:spPr>
          <a:xfrm>
            <a:off x="3635896" y="269951"/>
            <a:ext cx="2232248" cy="613274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9639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商业智能的问题</a:t>
            </a:r>
            <a:endParaRPr lang="zh-CN" altLang="en-US" dirty="0"/>
          </a:p>
        </p:txBody>
      </p:sp>
      <p:sp>
        <p:nvSpPr>
          <p:cNvPr id="3" name="内容占位符 2"/>
          <p:cNvSpPr>
            <a:spLocks noGrp="1"/>
          </p:cNvSpPr>
          <p:nvPr>
            <p:ph idx="1"/>
          </p:nvPr>
        </p:nvSpPr>
        <p:spPr>
          <a:xfrm>
            <a:off x="457200" y="1600201"/>
            <a:ext cx="8229600" cy="1684784"/>
          </a:xfrm>
          <a:ln>
            <a:solidFill>
              <a:schemeClr val="tx2">
                <a:lumMod val="60000"/>
                <a:lumOff val="40000"/>
              </a:schemeClr>
            </a:solidFill>
          </a:ln>
        </p:spPr>
        <p:txBody>
          <a:bodyPr/>
          <a:lstStyle/>
          <a:p>
            <a:pPr marL="0" indent="0">
              <a:buNone/>
            </a:pPr>
            <a:r>
              <a:rPr lang="zh-CN" altLang="en-US" dirty="0"/>
              <a:t>突出的问题在于数据分析、知识发现能力、效率低，或者缺乏知识发现。很难在决策支持方面发挥</a:t>
            </a:r>
            <a:r>
              <a:rPr lang="en-US" altLang="zh-CN" dirty="0"/>
              <a:t>BI</a:t>
            </a:r>
            <a:r>
              <a:rPr lang="zh-CN" altLang="en-US" dirty="0"/>
              <a:t>应有的作用。</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30</a:t>
            </a:fld>
            <a:endParaRPr lang="zh-CN" altLang="en-US"/>
          </a:p>
        </p:txBody>
      </p:sp>
    </p:spTree>
    <p:extLst>
      <p:ext uri="{BB962C8B-B14F-4D97-AF65-F5344CB8AC3E}">
        <p14:creationId xmlns:p14="http://schemas.microsoft.com/office/powerpoint/2010/main" val="33499050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a:t>BI</a:t>
            </a:r>
            <a:r>
              <a:rPr lang="zh-CN" altLang="en-US" dirty="0" smtClean="0"/>
              <a:t>在国内难题</a:t>
            </a:r>
            <a:endParaRPr lang="zh-CN" altLang="en-US" dirty="0"/>
          </a:p>
        </p:txBody>
      </p:sp>
      <p:sp>
        <p:nvSpPr>
          <p:cNvPr id="7" name="内容占位符 6"/>
          <p:cNvSpPr>
            <a:spLocks noGrp="1"/>
          </p:cNvSpPr>
          <p:nvPr>
            <p:ph idx="1"/>
          </p:nvPr>
        </p:nvSpPr>
        <p:spPr/>
        <p:txBody>
          <a:bodyPr>
            <a:normAutofit fontScale="92500" lnSpcReduction="20000"/>
          </a:bodyPr>
          <a:lstStyle/>
          <a:p>
            <a:r>
              <a:rPr lang="zh-CN" altLang="en-US" dirty="0">
                <a:solidFill>
                  <a:srgbClr val="C00000"/>
                </a:solidFill>
              </a:rPr>
              <a:t>复杂表样</a:t>
            </a:r>
            <a:r>
              <a:rPr lang="zh-CN" altLang="en-US" dirty="0"/>
              <a:t>：中国是世界上报表最复杂的国家，西方报表倾向于仅用一张报表说明一个问题，而中国的报表则将尽可能多的问题集中在一张报表中，这种思路直接导致了中国报表的复杂格式和诡异风格。</a:t>
            </a:r>
            <a:endParaRPr lang="en-US" altLang="zh-CN" dirty="0"/>
          </a:p>
          <a:p>
            <a:r>
              <a:rPr lang="zh-CN" altLang="en-US" dirty="0">
                <a:solidFill>
                  <a:srgbClr val="C00000"/>
                </a:solidFill>
              </a:rPr>
              <a:t>大数据量</a:t>
            </a:r>
            <a:r>
              <a:rPr lang="zh-CN" altLang="en-US" dirty="0"/>
              <a:t>：人口因素直接导致各行业产生大的数据量。</a:t>
            </a:r>
            <a:endParaRPr lang="en-US" altLang="zh-CN" dirty="0"/>
          </a:p>
          <a:p>
            <a:r>
              <a:rPr lang="zh-CN" altLang="en-US" dirty="0">
                <a:solidFill>
                  <a:srgbClr val="C00000"/>
                </a:solidFill>
              </a:rPr>
              <a:t>数据回写</a:t>
            </a:r>
            <a:r>
              <a:rPr lang="zh-CN" altLang="en-US" dirty="0"/>
              <a:t>：</a:t>
            </a:r>
            <a:r>
              <a:rPr lang="en-US" altLang="zh-CN" dirty="0"/>
              <a:t>BI </a:t>
            </a:r>
            <a:r>
              <a:rPr lang="zh-CN" altLang="en-US" dirty="0"/>
              <a:t>系统是以忠实再现源数据为原则，然而在中国某些情况下为了漂亮的数据可能会产生某种数据修改。目前，能满足此要求的</a:t>
            </a:r>
            <a:r>
              <a:rPr lang="en-US" altLang="zh-CN" dirty="0"/>
              <a:t> BI </a:t>
            </a:r>
            <a:r>
              <a:rPr lang="zh-CN" altLang="en-US" dirty="0"/>
              <a:t>产品，仅有</a:t>
            </a:r>
            <a:r>
              <a:rPr lang="en-US" altLang="zh-CN" dirty="0"/>
              <a:t> Microsoft </a:t>
            </a:r>
            <a:r>
              <a:rPr lang="zh-CN" altLang="en-US" dirty="0"/>
              <a:t>和</a:t>
            </a:r>
            <a:r>
              <a:rPr lang="en-US" altLang="zh-CN" dirty="0"/>
              <a:t> </a:t>
            </a:r>
            <a:r>
              <a:rPr lang="en-US" altLang="zh-CN" dirty="0" err="1"/>
              <a:t>MicroStrategy</a:t>
            </a:r>
            <a:r>
              <a:rPr lang="en-US" altLang="zh-CN" dirty="0"/>
              <a:t> </a:t>
            </a:r>
            <a:r>
              <a:rPr lang="zh-CN" altLang="en-US" dirty="0"/>
              <a:t>两</a:t>
            </a:r>
            <a:r>
              <a:rPr lang="zh-CN" altLang="en-US" dirty="0" smtClean="0"/>
              <a:t>家。</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31</a:t>
            </a:fld>
            <a:endParaRPr lang="zh-CN" altLang="en-US"/>
          </a:p>
        </p:txBody>
      </p:sp>
    </p:spTree>
    <p:extLst>
      <p:ext uri="{BB962C8B-B14F-4D97-AF65-F5344CB8AC3E}">
        <p14:creationId xmlns:p14="http://schemas.microsoft.com/office/powerpoint/2010/main" val="3606769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BI</a:t>
            </a:r>
            <a:r>
              <a:rPr lang="zh-CN" altLang="en-US" dirty="0" smtClean="0"/>
              <a:t>的发展趋势</a:t>
            </a:r>
            <a:endParaRPr lang="zh-CN" altLang="en-US" dirty="0"/>
          </a:p>
        </p:txBody>
      </p:sp>
      <p:sp>
        <p:nvSpPr>
          <p:cNvPr id="3" name="内容占位符 2"/>
          <p:cNvSpPr>
            <a:spLocks noGrp="1"/>
          </p:cNvSpPr>
          <p:nvPr>
            <p:ph idx="1"/>
          </p:nvPr>
        </p:nvSpPr>
        <p:spPr/>
        <p:txBody>
          <a:bodyPr/>
          <a:lstStyle/>
          <a:p>
            <a:r>
              <a:rPr lang="zh-CN" altLang="en-US" dirty="0"/>
              <a:t>从全球来看，商业智能市场已经超过</a:t>
            </a:r>
            <a:r>
              <a:rPr lang="en-US" altLang="zh-CN" dirty="0"/>
              <a:t>ERP</a:t>
            </a:r>
            <a:r>
              <a:rPr lang="zh-CN" altLang="en-US" dirty="0"/>
              <a:t>和</a:t>
            </a:r>
            <a:r>
              <a:rPr lang="en-US" altLang="zh-CN" dirty="0"/>
              <a:t>CRM</a:t>
            </a:r>
            <a:r>
              <a:rPr lang="zh-CN" altLang="en-US" dirty="0"/>
              <a:t>，成为最具增长潜力的领域</a:t>
            </a:r>
          </a:p>
          <a:p>
            <a:r>
              <a:rPr lang="zh-CN" altLang="en-US" dirty="0"/>
              <a:t>商业智能不再只限于企业高级管理者，而是逐渐走向“全员</a:t>
            </a:r>
            <a:r>
              <a:rPr lang="en-US" altLang="zh-CN" dirty="0"/>
              <a:t>BI”</a:t>
            </a:r>
          </a:p>
          <a:p>
            <a:r>
              <a:rPr lang="en-US" altLang="zh-CN" dirty="0"/>
              <a:t>“</a:t>
            </a:r>
            <a:r>
              <a:rPr lang="zh-CN" altLang="en-US" dirty="0"/>
              <a:t>以终为始”，用商业智能的理念来疏导其他业务系统的</a:t>
            </a:r>
            <a:r>
              <a:rPr lang="zh-CN" altLang="en-US" dirty="0" smtClean="0"/>
              <a:t>流程</a:t>
            </a:r>
            <a:endParaRPr lang="en-US" altLang="zh-CN" dirty="0" smtClean="0"/>
          </a:p>
          <a:p>
            <a:r>
              <a:rPr lang="zh-CN" altLang="en-US" dirty="0"/>
              <a:t>按列存储技术迅速发展，逐渐成为数据仓库产品的</a:t>
            </a:r>
            <a:r>
              <a:rPr lang="zh-CN" altLang="en-US" dirty="0" smtClean="0"/>
              <a:t>主流</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32</a:t>
            </a:fld>
            <a:endParaRPr lang="zh-CN" altLang="en-US"/>
          </a:p>
        </p:txBody>
      </p:sp>
    </p:spTree>
    <p:extLst>
      <p:ext uri="{BB962C8B-B14F-4D97-AF65-F5344CB8AC3E}">
        <p14:creationId xmlns:p14="http://schemas.microsoft.com/office/powerpoint/2010/main" val="29919194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BI</a:t>
            </a:r>
            <a:r>
              <a:rPr lang="zh-CN" altLang="en-US" dirty="0" smtClean="0"/>
              <a:t>的发展趋势</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分布式</a:t>
            </a:r>
            <a:r>
              <a:rPr lang="zh-CN" altLang="en-US" dirty="0"/>
              <a:t>存储和</a:t>
            </a:r>
            <a:r>
              <a:rPr lang="en-US" altLang="zh-CN" dirty="0"/>
              <a:t>NOSQL</a:t>
            </a:r>
            <a:r>
              <a:rPr lang="zh-CN" altLang="en-US" dirty="0"/>
              <a:t>数据库技术不断发展并被应用于数据仓库，实现可扩展的海量数据存储及高性能查询</a:t>
            </a:r>
          </a:p>
          <a:p>
            <a:r>
              <a:rPr lang="zh-CN" altLang="en-US" dirty="0"/>
              <a:t>随着云计算的发展与广泛应用，</a:t>
            </a:r>
            <a:r>
              <a:rPr lang="en-US" altLang="zh-CN" dirty="0"/>
              <a:t>BI</a:t>
            </a:r>
            <a:r>
              <a:rPr lang="zh-CN" altLang="en-US" dirty="0"/>
              <a:t>产品的云化、</a:t>
            </a:r>
            <a:r>
              <a:rPr lang="en-US" altLang="zh-CN" dirty="0"/>
              <a:t>SaaS BI</a:t>
            </a:r>
            <a:r>
              <a:rPr lang="zh-CN" altLang="en-US" dirty="0"/>
              <a:t>也自然是大势所趋</a:t>
            </a:r>
          </a:p>
          <a:p>
            <a:r>
              <a:rPr lang="zh-CN" altLang="en-US" dirty="0"/>
              <a:t>移动互联网时代已经到来，移动</a:t>
            </a:r>
            <a:r>
              <a:rPr lang="en-US" altLang="zh-CN" dirty="0"/>
              <a:t>BI</a:t>
            </a:r>
            <a:r>
              <a:rPr lang="zh-CN" altLang="en-US" dirty="0"/>
              <a:t>迅速发展，实现随时随地的数据查询与分析，“云计算</a:t>
            </a:r>
            <a:r>
              <a:rPr lang="en-US" altLang="zh-CN" dirty="0"/>
              <a:t>+</a:t>
            </a:r>
            <a:r>
              <a:rPr lang="zh-CN" altLang="en-US" dirty="0"/>
              <a:t>移动客户端”模式将成主流</a:t>
            </a:r>
          </a:p>
          <a:p>
            <a:r>
              <a:rPr lang="zh-CN" altLang="en-US" dirty="0"/>
              <a:t>多点触控、手势识别等新的</a:t>
            </a:r>
            <a:r>
              <a:rPr lang="en-US" altLang="zh-CN" dirty="0"/>
              <a:t>UI</a:t>
            </a:r>
            <a:r>
              <a:rPr lang="zh-CN" altLang="en-US" dirty="0"/>
              <a:t>技术让</a:t>
            </a:r>
            <a:r>
              <a:rPr lang="en-US" altLang="zh-CN" dirty="0"/>
              <a:t>BI</a:t>
            </a:r>
            <a:r>
              <a:rPr lang="zh-CN" altLang="en-US" dirty="0"/>
              <a:t>客户端的用户体验越来越好、越来越炫</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33</a:t>
            </a:fld>
            <a:endParaRPr lang="zh-CN" altLang="en-US"/>
          </a:p>
        </p:txBody>
      </p:sp>
    </p:spTree>
    <p:extLst>
      <p:ext uri="{BB962C8B-B14F-4D97-AF65-F5344CB8AC3E}">
        <p14:creationId xmlns:p14="http://schemas.microsoft.com/office/powerpoint/2010/main" val="4585726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idx="1"/>
          </p:nvPr>
        </p:nvSpPr>
        <p:spPr/>
        <p:txBody>
          <a:bodyPr/>
          <a:lstStyle/>
          <a:p>
            <a:r>
              <a:rPr lang="zh-CN" altLang="en-US" dirty="0" smtClean="0">
                <a:solidFill>
                  <a:schemeClr val="bg1">
                    <a:lumMod val="65000"/>
                  </a:schemeClr>
                </a:solidFill>
              </a:rPr>
              <a:t>商业智能概述</a:t>
            </a:r>
            <a:endParaRPr lang="en-US" altLang="zh-CN" dirty="0" smtClean="0">
              <a:solidFill>
                <a:schemeClr val="bg1">
                  <a:lumMod val="65000"/>
                </a:schemeClr>
              </a:solidFill>
            </a:endParaRPr>
          </a:p>
          <a:p>
            <a:r>
              <a:rPr lang="zh-CN" altLang="en-US" dirty="0"/>
              <a:t>数据</a:t>
            </a:r>
            <a:r>
              <a:rPr lang="zh-CN" altLang="en-US" dirty="0" smtClean="0"/>
              <a:t>仓库和</a:t>
            </a:r>
            <a:r>
              <a:rPr lang="en-US" altLang="zh-CN" dirty="0" smtClean="0"/>
              <a:t>ETL</a:t>
            </a:r>
          </a:p>
          <a:p>
            <a:r>
              <a:rPr lang="zh-CN" altLang="en-US" dirty="0">
                <a:solidFill>
                  <a:schemeClr val="bg1">
                    <a:lumMod val="65000"/>
                  </a:schemeClr>
                </a:solidFill>
              </a:rPr>
              <a:t>联机</a:t>
            </a:r>
            <a:r>
              <a:rPr lang="zh-CN" altLang="en-US" dirty="0" smtClean="0">
                <a:solidFill>
                  <a:schemeClr val="bg1">
                    <a:lumMod val="65000"/>
                  </a:schemeClr>
                </a:solidFill>
              </a:rPr>
              <a:t>分析</a:t>
            </a:r>
            <a:r>
              <a:rPr lang="zh-CN" altLang="en-US" dirty="0" smtClean="0">
                <a:solidFill>
                  <a:schemeClr val="bg1">
                    <a:lumMod val="65000"/>
                  </a:schemeClr>
                </a:solidFill>
              </a:rPr>
              <a:t>处理</a:t>
            </a:r>
            <a:r>
              <a:rPr lang="en-US" altLang="zh-CN" dirty="0" smtClean="0">
                <a:solidFill>
                  <a:schemeClr val="bg1">
                    <a:lumMod val="65000"/>
                  </a:schemeClr>
                </a:solidFill>
              </a:rPr>
              <a:t>(OLAP)</a:t>
            </a:r>
          </a:p>
          <a:p>
            <a:endParaRPr lang="en-US" altLang="zh-CN" dirty="0" smtClean="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34</a:t>
            </a:fld>
            <a:endParaRPr lang="zh-CN" altLang="en-US"/>
          </a:p>
        </p:txBody>
      </p:sp>
    </p:spTree>
    <p:extLst>
      <p:ext uri="{BB962C8B-B14F-4D97-AF65-F5344CB8AC3E}">
        <p14:creationId xmlns:p14="http://schemas.microsoft.com/office/powerpoint/2010/main" val="36345490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1295400" y="2209800"/>
            <a:ext cx="57975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smtClean="0">
                <a:solidFill>
                  <a:srgbClr val="C00000"/>
                </a:solidFill>
                <a:latin typeface="Arial Black" pitchFamily="34" charset="0"/>
              </a:rPr>
              <a:t>数据仓库与</a:t>
            </a:r>
            <a:r>
              <a:rPr kumimoji="1" lang="en-US" altLang="zh-CN" sz="2400" dirty="0" smtClean="0">
                <a:solidFill>
                  <a:srgbClr val="C00000"/>
                </a:solidFill>
                <a:latin typeface="Arial Black" pitchFamily="34" charset="0"/>
              </a:rPr>
              <a:t>ETL</a:t>
            </a:r>
          </a:p>
          <a:p>
            <a:r>
              <a:rPr kumimoji="1" lang="en-US" altLang="zh-CN" sz="2400" dirty="0">
                <a:solidFill>
                  <a:srgbClr val="C00000"/>
                </a:solidFill>
                <a:latin typeface="Arial Black" pitchFamily="34" charset="0"/>
              </a:rPr>
              <a:t>Data </a:t>
            </a:r>
            <a:r>
              <a:rPr kumimoji="1" lang="en-US" altLang="zh-CN" sz="2400" dirty="0" smtClean="0">
                <a:solidFill>
                  <a:srgbClr val="C00000"/>
                </a:solidFill>
                <a:latin typeface="Arial Black" pitchFamily="34" charset="0"/>
              </a:rPr>
              <a:t>Warehouse &amp; ETL</a:t>
            </a:r>
            <a:endParaRPr kumimoji="1" lang="en-US" altLang="zh-CN" sz="2400" b="1" dirty="0">
              <a:solidFill>
                <a:schemeClr val="tx2"/>
              </a:solidFill>
              <a:latin typeface="Arial Black" pitchFamily="34" charset="0"/>
            </a:endParaRPr>
          </a:p>
        </p:txBody>
      </p:sp>
      <p:sp>
        <p:nvSpPr>
          <p:cNvPr id="154627" name="Rectangle 3"/>
          <p:cNvSpPr>
            <a:spLocks noChangeArrowheads="1"/>
          </p:cNvSpPr>
          <p:nvPr/>
        </p:nvSpPr>
        <p:spPr bwMode="auto">
          <a:xfrm>
            <a:off x="0" y="2898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35</a:t>
            </a:fld>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214" y="3284984"/>
            <a:ext cx="1714500" cy="2438400"/>
          </a:xfrm>
          <a:prstGeom prst="rect">
            <a:avLst/>
          </a:prstGeom>
        </p:spPr>
      </p:pic>
      <p:sp>
        <p:nvSpPr>
          <p:cNvPr id="5" name="矩形 4"/>
          <p:cNvSpPr/>
          <p:nvPr/>
        </p:nvSpPr>
        <p:spPr>
          <a:xfrm>
            <a:off x="3343868" y="5354052"/>
            <a:ext cx="3203121" cy="369332"/>
          </a:xfrm>
          <a:prstGeom prst="rect">
            <a:avLst/>
          </a:prstGeom>
        </p:spPr>
        <p:txBody>
          <a:bodyPr wrap="none">
            <a:spAutoFit/>
          </a:bodyPr>
          <a:lstStyle/>
          <a:p>
            <a:r>
              <a:rPr lang="en-US" altLang="zh-CN" dirty="0" smtClean="0"/>
              <a:t>1990 , </a:t>
            </a:r>
            <a:r>
              <a:rPr lang="zh-CN" altLang="en-US" dirty="0" smtClean="0"/>
              <a:t>比尔</a:t>
            </a:r>
            <a:r>
              <a:rPr lang="en-US" altLang="zh-CN" dirty="0"/>
              <a:t>·</a:t>
            </a:r>
            <a:r>
              <a:rPr lang="zh-CN" altLang="en-US" dirty="0"/>
              <a:t>恩门（</a:t>
            </a:r>
            <a:r>
              <a:rPr lang="en-US" altLang="zh-CN" dirty="0"/>
              <a:t>Bill </a:t>
            </a:r>
            <a:r>
              <a:rPr lang="en-US" altLang="zh-CN" dirty="0" err="1"/>
              <a:t>Inmon</a:t>
            </a:r>
            <a:r>
              <a:rPr lang="zh-CN" altLang="en-US" dirty="0"/>
              <a:t>）</a:t>
            </a:r>
          </a:p>
        </p:txBody>
      </p:sp>
    </p:spTree>
    <p:extLst>
      <p:ext uri="{BB962C8B-B14F-4D97-AF65-F5344CB8AC3E}">
        <p14:creationId xmlns:p14="http://schemas.microsoft.com/office/powerpoint/2010/main" val="30662353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数据仓库</a:t>
            </a:r>
            <a:endParaRPr lang="zh-CN" altLang="en-US" dirty="0"/>
          </a:p>
        </p:txBody>
      </p:sp>
      <p:sp>
        <p:nvSpPr>
          <p:cNvPr id="3" name="内容占位符 2"/>
          <p:cNvSpPr>
            <a:spLocks noGrp="1"/>
          </p:cNvSpPr>
          <p:nvPr>
            <p:ph idx="1"/>
          </p:nvPr>
        </p:nvSpPr>
        <p:spPr/>
        <p:txBody>
          <a:bodyPr/>
          <a:lstStyle/>
          <a:p>
            <a:r>
              <a:rPr lang="zh-CN" altLang="en-US" dirty="0" smtClean="0"/>
              <a:t>定义</a:t>
            </a:r>
            <a:endParaRPr lang="en-US" altLang="zh-CN" dirty="0" smtClean="0"/>
          </a:p>
          <a:p>
            <a:r>
              <a:rPr lang="zh-CN" altLang="en-US" dirty="0" smtClean="0"/>
              <a:t>特性</a:t>
            </a:r>
            <a:endParaRPr lang="en-US" altLang="zh-CN" dirty="0" smtClean="0"/>
          </a:p>
          <a:p>
            <a:r>
              <a:rPr lang="zh-CN" altLang="en-US" dirty="0" smtClean="0"/>
              <a:t>多维数据模型</a:t>
            </a:r>
            <a:endParaRPr lang="en-US" altLang="zh-CN" dirty="0" smtClean="0"/>
          </a:p>
          <a:p>
            <a:r>
              <a:rPr lang="zh-CN" altLang="en-US" dirty="0" smtClean="0"/>
              <a:t>常用数据仓库模型</a:t>
            </a:r>
            <a:endParaRPr lang="en-US" altLang="zh-CN" dirty="0" smtClean="0"/>
          </a:p>
          <a:p>
            <a:r>
              <a:rPr lang="zh-CN" altLang="en-US" dirty="0"/>
              <a:t>数据</a:t>
            </a:r>
            <a:r>
              <a:rPr lang="zh-CN" altLang="en-US" dirty="0" smtClean="0"/>
              <a:t>仓库</a:t>
            </a:r>
            <a:r>
              <a:rPr lang="zh-CN" altLang="en-US" dirty="0" smtClean="0"/>
              <a:t>框架</a:t>
            </a:r>
            <a:endParaRPr lang="en-US" altLang="zh-CN" dirty="0" smtClean="0"/>
          </a:p>
          <a:p>
            <a:r>
              <a:rPr lang="en-US" altLang="zh-CN" dirty="0"/>
              <a:t>ETL</a:t>
            </a:r>
            <a:endParaRPr lang="en-US" altLang="zh-CN" dirty="0" smtClean="0"/>
          </a:p>
          <a:p>
            <a:endParaRPr lang="en-US" altLang="zh-CN" dirty="0" smtClean="0"/>
          </a:p>
          <a:p>
            <a:endParaRPr lang="en-US" altLang="zh-CN" dirty="0" smtClean="0"/>
          </a:p>
          <a:p>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36</a:t>
            </a:fld>
            <a:endParaRPr lang="zh-CN" altLang="en-US"/>
          </a:p>
        </p:txBody>
      </p:sp>
    </p:spTree>
    <p:extLst>
      <p:ext uri="{BB962C8B-B14F-4D97-AF65-F5344CB8AC3E}">
        <p14:creationId xmlns:p14="http://schemas.microsoft.com/office/powerpoint/2010/main" val="3207751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数据集市</a:t>
            </a:r>
            <a:endParaRPr lang="zh-CN" altLang="en-US" dirty="0"/>
          </a:p>
        </p:txBody>
      </p:sp>
      <p:sp>
        <p:nvSpPr>
          <p:cNvPr id="3" name="内容占位符 2"/>
          <p:cNvSpPr>
            <a:spLocks noGrp="1"/>
          </p:cNvSpPr>
          <p:nvPr>
            <p:ph idx="1"/>
          </p:nvPr>
        </p:nvSpPr>
        <p:spPr/>
        <p:txBody>
          <a:bodyPr/>
          <a:lstStyle/>
          <a:p>
            <a:r>
              <a:rPr lang="zh-CN" altLang="en-US" dirty="0"/>
              <a:t>数据仓库的</a:t>
            </a:r>
            <a:r>
              <a:rPr lang="zh-CN" altLang="en-US" dirty="0">
                <a:solidFill>
                  <a:srgbClr val="C00000"/>
                </a:solidFill>
              </a:rPr>
              <a:t>子集</a:t>
            </a:r>
          </a:p>
          <a:p>
            <a:r>
              <a:rPr lang="zh-CN" altLang="en-US" dirty="0"/>
              <a:t>仅包含部分</a:t>
            </a:r>
            <a:r>
              <a:rPr lang="zh-CN" altLang="en-US" dirty="0">
                <a:solidFill>
                  <a:srgbClr val="C00000"/>
                </a:solidFill>
              </a:rPr>
              <a:t>主题</a:t>
            </a:r>
            <a:r>
              <a:rPr lang="zh-CN" altLang="en-US" dirty="0"/>
              <a:t>域</a:t>
            </a:r>
          </a:p>
          <a:p>
            <a:r>
              <a:rPr lang="zh-CN" altLang="en-US" dirty="0"/>
              <a:t>便于访问和分析、</a:t>
            </a:r>
            <a:r>
              <a:rPr lang="zh-CN" altLang="en-US" dirty="0">
                <a:solidFill>
                  <a:srgbClr val="C00000"/>
                </a:solidFill>
              </a:rPr>
              <a:t>快速查询</a:t>
            </a:r>
          </a:p>
          <a:p>
            <a:r>
              <a:rPr lang="zh-CN" altLang="en-US" dirty="0"/>
              <a:t>通常只支持</a:t>
            </a:r>
            <a:r>
              <a:rPr lang="zh-CN" altLang="en-US" dirty="0">
                <a:solidFill>
                  <a:srgbClr val="C00000"/>
                </a:solidFill>
              </a:rPr>
              <a:t>特定的应用</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37</a:t>
            </a:fld>
            <a:endParaRPr lang="zh-CN" altLang="en-US"/>
          </a:p>
        </p:txBody>
      </p:sp>
    </p:spTree>
    <p:extLst>
      <p:ext uri="{BB962C8B-B14F-4D97-AF65-F5344CB8AC3E}">
        <p14:creationId xmlns:p14="http://schemas.microsoft.com/office/powerpoint/2010/main" val="28060238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数据</a:t>
            </a:r>
            <a:r>
              <a:rPr lang="zh-CN" altLang="en-US" dirty="0" smtClean="0"/>
              <a:t>仓库的定义</a:t>
            </a:r>
            <a:endParaRPr lang="zh-CN" altLang="en-US" dirty="0"/>
          </a:p>
        </p:txBody>
      </p:sp>
      <p:sp>
        <p:nvSpPr>
          <p:cNvPr id="3" name="内容占位符 2"/>
          <p:cNvSpPr>
            <a:spLocks noGrp="1"/>
          </p:cNvSpPr>
          <p:nvPr>
            <p:ph idx="1"/>
          </p:nvPr>
        </p:nvSpPr>
        <p:spPr/>
        <p:txBody>
          <a:bodyPr/>
          <a:lstStyle/>
          <a:p>
            <a:r>
              <a:rPr lang="zh-CN" altLang="en-US" dirty="0"/>
              <a:t>是一个总体设计的数据环境的一部分</a:t>
            </a:r>
          </a:p>
          <a:p>
            <a:r>
              <a:rPr lang="zh-CN" altLang="en-US" dirty="0"/>
              <a:t>作为信息数据的单一综合来源</a:t>
            </a:r>
          </a:p>
          <a:p>
            <a:r>
              <a:rPr lang="zh-CN" altLang="en-US" dirty="0"/>
              <a:t>数据结构为分布式而优化</a:t>
            </a:r>
          </a:p>
          <a:p>
            <a:r>
              <a:rPr lang="zh-CN" altLang="en-US" dirty="0"/>
              <a:t>从多个系统中收集并存储的包含历史数据的集合</a:t>
            </a:r>
          </a:p>
          <a:p>
            <a:r>
              <a:rPr lang="zh-CN" altLang="en-US" dirty="0"/>
              <a:t>数据被加载到一个或多个数据集市中</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38</a:t>
            </a:fld>
            <a:endParaRPr lang="zh-CN" altLang="en-US"/>
          </a:p>
        </p:txBody>
      </p:sp>
    </p:spTree>
    <p:extLst>
      <p:ext uri="{BB962C8B-B14F-4D97-AF65-F5344CB8AC3E}">
        <p14:creationId xmlns:p14="http://schemas.microsoft.com/office/powerpoint/2010/main" val="25000108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数据仓库的特性</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solidFill>
                  <a:srgbClr val="C00000"/>
                </a:solidFill>
              </a:rPr>
              <a:t>面向</a:t>
            </a:r>
            <a:r>
              <a:rPr lang="zh-CN" altLang="en-US" dirty="0" smtClean="0">
                <a:solidFill>
                  <a:srgbClr val="C00000"/>
                </a:solidFill>
              </a:rPr>
              <a:t>主题</a:t>
            </a:r>
            <a:r>
              <a:rPr lang="en-US" altLang="zh-CN" dirty="0" smtClean="0"/>
              <a:t/>
            </a:r>
            <a:br>
              <a:rPr lang="en-US" altLang="zh-CN" dirty="0" smtClean="0"/>
            </a:br>
            <a:r>
              <a:rPr lang="zh-CN" altLang="en-US" dirty="0" smtClean="0"/>
              <a:t>数据</a:t>
            </a:r>
            <a:r>
              <a:rPr lang="zh-CN" altLang="en-US" dirty="0"/>
              <a:t>仓库中的信息是按照一定的主题域进行组织。</a:t>
            </a:r>
          </a:p>
          <a:p>
            <a:r>
              <a:rPr lang="zh-CN" altLang="en-US" dirty="0">
                <a:solidFill>
                  <a:srgbClr val="C00000"/>
                </a:solidFill>
              </a:rPr>
              <a:t>集成</a:t>
            </a:r>
            <a:r>
              <a:rPr lang="zh-CN" altLang="en-US" dirty="0" smtClean="0">
                <a:solidFill>
                  <a:srgbClr val="C00000"/>
                </a:solidFill>
              </a:rPr>
              <a:t>的</a:t>
            </a:r>
            <a:r>
              <a:rPr lang="en-US" altLang="zh-CN" dirty="0" smtClean="0"/>
              <a:t/>
            </a:r>
            <a:br>
              <a:rPr lang="en-US" altLang="zh-CN" dirty="0" smtClean="0"/>
            </a:br>
            <a:r>
              <a:rPr lang="zh-CN" altLang="en-US" dirty="0" smtClean="0"/>
              <a:t>集成</a:t>
            </a:r>
            <a:r>
              <a:rPr lang="zh-CN" altLang="en-US" dirty="0"/>
              <a:t>了多个主题域的单一信息源。</a:t>
            </a:r>
          </a:p>
          <a:p>
            <a:r>
              <a:rPr lang="zh-CN" altLang="en-US" dirty="0">
                <a:solidFill>
                  <a:srgbClr val="C00000"/>
                </a:solidFill>
              </a:rPr>
              <a:t>相对稳定</a:t>
            </a:r>
            <a:r>
              <a:rPr lang="zh-CN" altLang="en-US" dirty="0" smtClean="0">
                <a:solidFill>
                  <a:srgbClr val="C00000"/>
                </a:solidFill>
              </a:rPr>
              <a:t>的</a:t>
            </a:r>
            <a:r>
              <a:rPr lang="en-US" altLang="zh-CN" dirty="0" smtClean="0"/>
              <a:t/>
            </a:r>
            <a:br>
              <a:rPr lang="en-US" altLang="zh-CN" dirty="0" smtClean="0"/>
            </a:br>
            <a:r>
              <a:rPr lang="zh-CN" altLang="en-US" dirty="0" smtClean="0"/>
              <a:t>修改</a:t>
            </a:r>
            <a:r>
              <a:rPr lang="zh-CN" altLang="en-US" dirty="0"/>
              <a:t>和删除操作很少，通常只需要定期的加载、刷新。</a:t>
            </a:r>
          </a:p>
          <a:p>
            <a:r>
              <a:rPr lang="zh-CN" altLang="en-US" dirty="0">
                <a:solidFill>
                  <a:srgbClr val="C00000"/>
                </a:solidFill>
              </a:rPr>
              <a:t>反映历史</a:t>
            </a:r>
            <a:r>
              <a:rPr lang="zh-CN" altLang="en-US" dirty="0" smtClean="0">
                <a:solidFill>
                  <a:srgbClr val="C00000"/>
                </a:solidFill>
              </a:rPr>
              <a:t>变化</a:t>
            </a:r>
            <a:r>
              <a:rPr lang="en-US" altLang="zh-CN" dirty="0" smtClean="0"/>
              <a:t/>
            </a:r>
            <a:br>
              <a:rPr lang="en-US" altLang="zh-CN" dirty="0" smtClean="0"/>
            </a:br>
            <a:r>
              <a:rPr lang="en-US" altLang="zh-CN" dirty="0" smtClean="0"/>
              <a:t>OLTP</a:t>
            </a:r>
            <a:r>
              <a:rPr lang="zh-CN" altLang="en-US" dirty="0"/>
              <a:t>系统主要关心当前某一个时间段内的数据，而数据仓库中的数据通常包含历史信息</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39</a:t>
            </a:fld>
            <a:endParaRPr lang="zh-CN" altLang="en-US"/>
          </a:p>
        </p:txBody>
      </p:sp>
    </p:spTree>
    <p:extLst>
      <p:ext uri="{BB962C8B-B14F-4D97-AF65-F5344CB8AC3E}">
        <p14:creationId xmlns:p14="http://schemas.microsoft.com/office/powerpoint/2010/main" val="3606769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idx="1"/>
          </p:nvPr>
        </p:nvSpPr>
        <p:spPr/>
        <p:txBody>
          <a:bodyPr/>
          <a:lstStyle/>
          <a:p>
            <a:r>
              <a:rPr lang="zh-CN" altLang="en-US" dirty="0" smtClean="0"/>
              <a:t>商业智能概述</a:t>
            </a:r>
            <a:endParaRPr lang="en-US" altLang="zh-CN" dirty="0" smtClean="0"/>
          </a:p>
          <a:p>
            <a:r>
              <a:rPr lang="zh-CN" altLang="en-US" dirty="0"/>
              <a:t>数据</a:t>
            </a:r>
            <a:r>
              <a:rPr lang="zh-CN" altLang="en-US" dirty="0" smtClean="0"/>
              <a:t>仓库和</a:t>
            </a:r>
            <a:r>
              <a:rPr lang="en-US" altLang="zh-CN" dirty="0" smtClean="0"/>
              <a:t>ETL</a:t>
            </a:r>
          </a:p>
          <a:p>
            <a:r>
              <a:rPr lang="zh-CN" altLang="en-US" dirty="0"/>
              <a:t>联机</a:t>
            </a:r>
            <a:r>
              <a:rPr lang="zh-CN" altLang="en-US" dirty="0" smtClean="0"/>
              <a:t>分析</a:t>
            </a:r>
            <a:r>
              <a:rPr lang="zh-CN" altLang="en-US" dirty="0" smtClean="0"/>
              <a:t>处理</a:t>
            </a:r>
            <a:r>
              <a:rPr lang="en-US" altLang="zh-CN" dirty="0" smtClean="0"/>
              <a:t>(</a:t>
            </a:r>
            <a:r>
              <a:rPr lang="en-US" altLang="zh-CN" dirty="0" smtClean="0"/>
              <a:t>OLAP)</a:t>
            </a:r>
            <a:endParaRPr lang="en-US" altLang="zh-CN" dirty="0" smtClean="0"/>
          </a:p>
          <a:p>
            <a:endParaRPr lang="en-US" altLang="zh-CN" dirty="0" smtClean="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4</a:t>
            </a:fld>
            <a:endParaRPr lang="zh-CN" altLang="en-US"/>
          </a:p>
        </p:txBody>
      </p:sp>
    </p:spTree>
    <p:extLst>
      <p:ext uri="{BB962C8B-B14F-4D97-AF65-F5344CB8AC3E}">
        <p14:creationId xmlns:p14="http://schemas.microsoft.com/office/powerpoint/2010/main" val="5977759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面向主题</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40</a:t>
            </a:fld>
            <a:endParaRPr lang="zh-CN" altLang="en-US"/>
          </a:p>
        </p:txBody>
      </p:sp>
      <p:sp>
        <p:nvSpPr>
          <p:cNvPr id="9" name="Rectangle 3"/>
          <p:cNvSpPr>
            <a:spLocks noChangeArrowheads="1"/>
          </p:cNvSpPr>
          <p:nvPr/>
        </p:nvSpPr>
        <p:spPr bwMode="auto">
          <a:xfrm>
            <a:off x="1212410" y="4495800"/>
            <a:ext cx="702115"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algn="r"/>
            <a:r>
              <a:rPr lang="zh-CN" altLang="en-US" sz="2000" b="1" dirty="0">
                <a:solidFill>
                  <a:schemeClr val="tx1">
                    <a:lumMod val="95000"/>
                    <a:lumOff val="5000"/>
                  </a:schemeClr>
                </a:solidFill>
                <a:latin typeface="Arial" pitchFamily="34" charset="0"/>
                <a:ea typeface="楷体_GB2312" pitchFamily="49" charset="-122"/>
              </a:rPr>
              <a:t>寿险</a:t>
            </a:r>
          </a:p>
        </p:txBody>
      </p:sp>
      <p:sp>
        <p:nvSpPr>
          <p:cNvPr id="10" name="Freeform 4"/>
          <p:cNvSpPr>
            <a:spLocks/>
          </p:cNvSpPr>
          <p:nvPr/>
        </p:nvSpPr>
        <p:spPr bwMode="auto">
          <a:xfrm>
            <a:off x="2227263" y="2835275"/>
            <a:ext cx="550862" cy="536575"/>
          </a:xfrm>
          <a:custGeom>
            <a:avLst/>
            <a:gdLst>
              <a:gd name="T0" fmla="*/ 0 w 347"/>
              <a:gd name="T1" fmla="*/ 0 h 338"/>
              <a:gd name="T2" fmla="*/ 346 w 347"/>
              <a:gd name="T3" fmla="*/ 269 h 338"/>
              <a:gd name="T4" fmla="*/ 315 w 347"/>
              <a:gd name="T5" fmla="*/ 271 h 338"/>
              <a:gd name="T6" fmla="*/ 314 w 347"/>
              <a:gd name="T7" fmla="*/ 277 h 338"/>
              <a:gd name="T8" fmla="*/ 316 w 347"/>
              <a:gd name="T9" fmla="*/ 285 h 338"/>
              <a:gd name="T10" fmla="*/ 318 w 347"/>
              <a:gd name="T11" fmla="*/ 294 h 338"/>
              <a:gd name="T12" fmla="*/ 320 w 347"/>
              <a:gd name="T13" fmla="*/ 302 h 338"/>
              <a:gd name="T14" fmla="*/ 319 w 347"/>
              <a:gd name="T15" fmla="*/ 310 h 338"/>
              <a:gd name="T16" fmla="*/ 317 w 347"/>
              <a:gd name="T17" fmla="*/ 318 h 338"/>
              <a:gd name="T18" fmla="*/ 311 w 347"/>
              <a:gd name="T19" fmla="*/ 325 h 338"/>
              <a:gd name="T20" fmla="*/ 305 w 347"/>
              <a:gd name="T21" fmla="*/ 331 h 338"/>
              <a:gd name="T22" fmla="*/ 297 w 347"/>
              <a:gd name="T23" fmla="*/ 334 h 338"/>
              <a:gd name="T24" fmla="*/ 287 w 347"/>
              <a:gd name="T25" fmla="*/ 336 h 338"/>
              <a:gd name="T26" fmla="*/ 278 w 347"/>
              <a:gd name="T27" fmla="*/ 337 h 338"/>
              <a:gd name="T28" fmla="*/ 270 w 347"/>
              <a:gd name="T29" fmla="*/ 336 h 338"/>
              <a:gd name="T30" fmla="*/ 263 w 347"/>
              <a:gd name="T31" fmla="*/ 333 h 338"/>
              <a:gd name="T32" fmla="*/ 256 w 347"/>
              <a:gd name="T33" fmla="*/ 329 h 338"/>
              <a:gd name="T34" fmla="*/ 250 w 347"/>
              <a:gd name="T35" fmla="*/ 323 h 338"/>
              <a:gd name="T36" fmla="*/ 246 w 347"/>
              <a:gd name="T37" fmla="*/ 316 h 338"/>
              <a:gd name="T38" fmla="*/ 243 w 347"/>
              <a:gd name="T39" fmla="*/ 306 h 338"/>
              <a:gd name="T40" fmla="*/ 244 w 347"/>
              <a:gd name="T41" fmla="*/ 297 h 338"/>
              <a:gd name="T42" fmla="*/ 246 w 347"/>
              <a:gd name="T43" fmla="*/ 287 h 338"/>
              <a:gd name="T44" fmla="*/ 249 w 347"/>
              <a:gd name="T45" fmla="*/ 277 h 338"/>
              <a:gd name="T46" fmla="*/ 248 w 347"/>
              <a:gd name="T47" fmla="*/ 273 h 338"/>
              <a:gd name="T48" fmla="*/ 190 w 347"/>
              <a:gd name="T49" fmla="*/ 271 h 338"/>
              <a:gd name="T50" fmla="*/ 190 w 347"/>
              <a:gd name="T51" fmla="*/ 255 h 338"/>
              <a:gd name="T52" fmla="*/ 189 w 347"/>
              <a:gd name="T53" fmla="*/ 244 h 338"/>
              <a:gd name="T54" fmla="*/ 187 w 347"/>
              <a:gd name="T55" fmla="*/ 238 h 338"/>
              <a:gd name="T56" fmla="*/ 182 w 347"/>
              <a:gd name="T57" fmla="*/ 233 h 338"/>
              <a:gd name="T58" fmla="*/ 175 w 347"/>
              <a:gd name="T59" fmla="*/ 229 h 338"/>
              <a:gd name="T60" fmla="*/ 167 w 347"/>
              <a:gd name="T61" fmla="*/ 228 h 338"/>
              <a:gd name="T62" fmla="*/ 155 w 347"/>
              <a:gd name="T63" fmla="*/ 229 h 338"/>
              <a:gd name="T64" fmla="*/ 144 w 347"/>
              <a:gd name="T65" fmla="*/ 230 h 338"/>
              <a:gd name="T66" fmla="*/ 133 w 347"/>
              <a:gd name="T67" fmla="*/ 230 h 338"/>
              <a:gd name="T68" fmla="*/ 121 w 347"/>
              <a:gd name="T69" fmla="*/ 228 h 338"/>
              <a:gd name="T70" fmla="*/ 113 w 347"/>
              <a:gd name="T71" fmla="*/ 223 h 338"/>
              <a:gd name="T72" fmla="*/ 108 w 347"/>
              <a:gd name="T73" fmla="*/ 216 h 338"/>
              <a:gd name="T74" fmla="*/ 105 w 347"/>
              <a:gd name="T75" fmla="*/ 206 h 338"/>
              <a:gd name="T76" fmla="*/ 106 w 347"/>
              <a:gd name="T77" fmla="*/ 196 h 338"/>
              <a:gd name="T78" fmla="*/ 104 w 347"/>
              <a:gd name="T79" fmla="*/ 186 h 338"/>
              <a:gd name="T80" fmla="*/ 102 w 347"/>
              <a:gd name="T81" fmla="*/ 180 h 338"/>
              <a:gd name="T82" fmla="*/ 98 w 347"/>
              <a:gd name="T83" fmla="*/ 176 h 338"/>
              <a:gd name="T84" fmla="*/ 90 w 347"/>
              <a:gd name="T85" fmla="*/ 172 h 338"/>
              <a:gd name="T86" fmla="*/ 79 w 347"/>
              <a:gd name="T87" fmla="*/ 169 h 338"/>
              <a:gd name="T88" fmla="*/ 66 w 347"/>
              <a:gd name="T89" fmla="*/ 168 h 338"/>
              <a:gd name="T90" fmla="*/ 57 w 347"/>
              <a:gd name="T91" fmla="*/ 165 h 338"/>
              <a:gd name="T92" fmla="*/ 49 w 347"/>
              <a:gd name="T93" fmla="*/ 161 h 338"/>
              <a:gd name="T94" fmla="*/ 42 w 347"/>
              <a:gd name="T95" fmla="*/ 155 h 338"/>
              <a:gd name="T96" fmla="*/ 38 w 347"/>
              <a:gd name="T97" fmla="*/ 147 h 338"/>
              <a:gd name="T98" fmla="*/ 37 w 347"/>
              <a:gd name="T99" fmla="*/ 138 h 338"/>
              <a:gd name="T100" fmla="*/ 40 w 347"/>
              <a:gd name="T101" fmla="*/ 128 h 338"/>
              <a:gd name="T102" fmla="*/ 42 w 347"/>
              <a:gd name="T103" fmla="*/ 117 h 338"/>
              <a:gd name="T104" fmla="*/ 44 w 347"/>
              <a:gd name="T105" fmla="*/ 107 h 338"/>
              <a:gd name="T106" fmla="*/ 42 w 347"/>
              <a:gd name="T107" fmla="*/ 97 h 338"/>
              <a:gd name="T108" fmla="*/ 38 w 347"/>
              <a:gd name="T109" fmla="*/ 88 h 338"/>
              <a:gd name="T110" fmla="*/ 33 w 347"/>
              <a:gd name="T111" fmla="*/ 82 h 338"/>
              <a:gd name="T112" fmla="*/ 28 w 347"/>
              <a:gd name="T113" fmla="*/ 77 h 338"/>
              <a:gd name="T114" fmla="*/ 22 w 347"/>
              <a:gd name="T115" fmla="*/ 73 h 338"/>
              <a:gd name="T116" fmla="*/ 14 w 347"/>
              <a:gd name="T117" fmla="*/ 71 h 338"/>
              <a:gd name="T118" fmla="*/ 4 w 347"/>
              <a:gd name="T119" fmla="*/ 7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7" h="338">
                <a:moveTo>
                  <a:pt x="0" y="71"/>
                </a:moveTo>
                <a:lnTo>
                  <a:pt x="0" y="0"/>
                </a:lnTo>
                <a:lnTo>
                  <a:pt x="346" y="0"/>
                </a:lnTo>
                <a:lnTo>
                  <a:pt x="346" y="269"/>
                </a:lnTo>
                <a:lnTo>
                  <a:pt x="316" y="269"/>
                </a:lnTo>
                <a:lnTo>
                  <a:pt x="315" y="271"/>
                </a:lnTo>
                <a:lnTo>
                  <a:pt x="314" y="274"/>
                </a:lnTo>
                <a:lnTo>
                  <a:pt x="314" y="277"/>
                </a:lnTo>
                <a:lnTo>
                  <a:pt x="315" y="280"/>
                </a:lnTo>
                <a:lnTo>
                  <a:pt x="316" y="285"/>
                </a:lnTo>
                <a:lnTo>
                  <a:pt x="317" y="290"/>
                </a:lnTo>
                <a:lnTo>
                  <a:pt x="318" y="294"/>
                </a:lnTo>
                <a:lnTo>
                  <a:pt x="319" y="298"/>
                </a:lnTo>
                <a:lnTo>
                  <a:pt x="320" y="302"/>
                </a:lnTo>
                <a:lnTo>
                  <a:pt x="320" y="306"/>
                </a:lnTo>
                <a:lnTo>
                  <a:pt x="319" y="310"/>
                </a:lnTo>
                <a:lnTo>
                  <a:pt x="318" y="315"/>
                </a:lnTo>
                <a:lnTo>
                  <a:pt x="317" y="318"/>
                </a:lnTo>
                <a:lnTo>
                  <a:pt x="314" y="322"/>
                </a:lnTo>
                <a:lnTo>
                  <a:pt x="311" y="325"/>
                </a:lnTo>
                <a:lnTo>
                  <a:pt x="308" y="328"/>
                </a:lnTo>
                <a:lnTo>
                  <a:pt x="305" y="331"/>
                </a:lnTo>
                <a:lnTo>
                  <a:pt x="301" y="333"/>
                </a:lnTo>
                <a:lnTo>
                  <a:pt x="297" y="334"/>
                </a:lnTo>
                <a:lnTo>
                  <a:pt x="292" y="336"/>
                </a:lnTo>
                <a:lnTo>
                  <a:pt x="287" y="336"/>
                </a:lnTo>
                <a:lnTo>
                  <a:pt x="282" y="337"/>
                </a:lnTo>
                <a:lnTo>
                  <a:pt x="278" y="337"/>
                </a:lnTo>
                <a:lnTo>
                  <a:pt x="274" y="336"/>
                </a:lnTo>
                <a:lnTo>
                  <a:pt x="270" y="336"/>
                </a:lnTo>
                <a:lnTo>
                  <a:pt x="267" y="335"/>
                </a:lnTo>
                <a:lnTo>
                  <a:pt x="263" y="333"/>
                </a:lnTo>
                <a:lnTo>
                  <a:pt x="260" y="332"/>
                </a:lnTo>
                <a:lnTo>
                  <a:pt x="256" y="329"/>
                </a:lnTo>
                <a:lnTo>
                  <a:pt x="253" y="326"/>
                </a:lnTo>
                <a:lnTo>
                  <a:pt x="250" y="323"/>
                </a:lnTo>
                <a:lnTo>
                  <a:pt x="248" y="319"/>
                </a:lnTo>
                <a:lnTo>
                  <a:pt x="246" y="316"/>
                </a:lnTo>
                <a:lnTo>
                  <a:pt x="244" y="311"/>
                </a:lnTo>
                <a:lnTo>
                  <a:pt x="243" y="306"/>
                </a:lnTo>
                <a:lnTo>
                  <a:pt x="243" y="301"/>
                </a:lnTo>
                <a:lnTo>
                  <a:pt x="244" y="297"/>
                </a:lnTo>
                <a:lnTo>
                  <a:pt x="245" y="292"/>
                </a:lnTo>
                <a:lnTo>
                  <a:pt x="246" y="287"/>
                </a:lnTo>
                <a:lnTo>
                  <a:pt x="248" y="282"/>
                </a:lnTo>
                <a:lnTo>
                  <a:pt x="249" y="277"/>
                </a:lnTo>
                <a:lnTo>
                  <a:pt x="249" y="275"/>
                </a:lnTo>
                <a:lnTo>
                  <a:pt x="248" y="273"/>
                </a:lnTo>
                <a:lnTo>
                  <a:pt x="247" y="271"/>
                </a:lnTo>
                <a:lnTo>
                  <a:pt x="190" y="271"/>
                </a:lnTo>
                <a:lnTo>
                  <a:pt x="191" y="260"/>
                </a:lnTo>
                <a:lnTo>
                  <a:pt x="190" y="255"/>
                </a:lnTo>
                <a:lnTo>
                  <a:pt x="190" y="249"/>
                </a:lnTo>
                <a:lnTo>
                  <a:pt x="189" y="244"/>
                </a:lnTo>
                <a:lnTo>
                  <a:pt x="188" y="241"/>
                </a:lnTo>
                <a:lnTo>
                  <a:pt x="187" y="238"/>
                </a:lnTo>
                <a:lnTo>
                  <a:pt x="185" y="235"/>
                </a:lnTo>
                <a:lnTo>
                  <a:pt x="182" y="233"/>
                </a:lnTo>
                <a:lnTo>
                  <a:pt x="179" y="231"/>
                </a:lnTo>
                <a:lnTo>
                  <a:pt x="175" y="229"/>
                </a:lnTo>
                <a:lnTo>
                  <a:pt x="172" y="229"/>
                </a:lnTo>
                <a:lnTo>
                  <a:pt x="167" y="228"/>
                </a:lnTo>
                <a:lnTo>
                  <a:pt x="161" y="228"/>
                </a:lnTo>
                <a:lnTo>
                  <a:pt x="155" y="229"/>
                </a:lnTo>
                <a:lnTo>
                  <a:pt x="149" y="229"/>
                </a:lnTo>
                <a:lnTo>
                  <a:pt x="144" y="230"/>
                </a:lnTo>
                <a:lnTo>
                  <a:pt x="138" y="230"/>
                </a:lnTo>
                <a:lnTo>
                  <a:pt x="133" y="230"/>
                </a:lnTo>
                <a:lnTo>
                  <a:pt x="128" y="229"/>
                </a:lnTo>
                <a:lnTo>
                  <a:pt x="121" y="228"/>
                </a:lnTo>
                <a:lnTo>
                  <a:pt x="117" y="226"/>
                </a:lnTo>
                <a:lnTo>
                  <a:pt x="113" y="223"/>
                </a:lnTo>
                <a:lnTo>
                  <a:pt x="110" y="219"/>
                </a:lnTo>
                <a:lnTo>
                  <a:pt x="108" y="216"/>
                </a:lnTo>
                <a:lnTo>
                  <a:pt x="106" y="211"/>
                </a:lnTo>
                <a:lnTo>
                  <a:pt x="105" y="206"/>
                </a:lnTo>
                <a:lnTo>
                  <a:pt x="105" y="200"/>
                </a:lnTo>
                <a:lnTo>
                  <a:pt x="106" y="196"/>
                </a:lnTo>
                <a:lnTo>
                  <a:pt x="105" y="191"/>
                </a:lnTo>
                <a:lnTo>
                  <a:pt x="104" y="186"/>
                </a:lnTo>
                <a:lnTo>
                  <a:pt x="103" y="183"/>
                </a:lnTo>
                <a:lnTo>
                  <a:pt x="102" y="180"/>
                </a:lnTo>
                <a:lnTo>
                  <a:pt x="100" y="178"/>
                </a:lnTo>
                <a:lnTo>
                  <a:pt x="98" y="176"/>
                </a:lnTo>
                <a:lnTo>
                  <a:pt x="94" y="175"/>
                </a:lnTo>
                <a:lnTo>
                  <a:pt x="90" y="172"/>
                </a:lnTo>
                <a:lnTo>
                  <a:pt x="85" y="171"/>
                </a:lnTo>
                <a:lnTo>
                  <a:pt x="79" y="169"/>
                </a:lnTo>
                <a:lnTo>
                  <a:pt x="73" y="169"/>
                </a:lnTo>
                <a:lnTo>
                  <a:pt x="66" y="168"/>
                </a:lnTo>
                <a:lnTo>
                  <a:pt x="62" y="167"/>
                </a:lnTo>
                <a:lnTo>
                  <a:pt x="57" y="165"/>
                </a:lnTo>
                <a:lnTo>
                  <a:pt x="52" y="164"/>
                </a:lnTo>
                <a:lnTo>
                  <a:pt x="49" y="161"/>
                </a:lnTo>
                <a:lnTo>
                  <a:pt x="45" y="158"/>
                </a:lnTo>
                <a:lnTo>
                  <a:pt x="42" y="155"/>
                </a:lnTo>
                <a:lnTo>
                  <a:pt x="40" y="151"/>
                </a:lnTo>
                <a:lnTo>
                  <a:pt x="38" y="147"/>
                </a:lnTo>
                <a:lnTo>
                  <a:pt x="37" y="142"/>
                </a:lnTo>
                <a:lnTo>
                  <a:pt x="37" y="138"/>
                </a:lnTo>
                <a:lnTo>
                  <a:pt x="38" y="134"/>
                </a:lnTo>
                <a:lnTo>
                  <a:pt x="40" y="128"/>
                </a:lnTo>
                <a:lnTo>
                  <a:pt x="41" y="122"/>
                </a:lnTo>
                <a:lnTo>
                  <a:pt x="42" y="117"/>
                </a:lnTo>
                <a:lnTo>
                  <a:pt x="43" y="112"/>
                </a:lnTo>
                <a:lnTo>
                  <a:pt x="44" y="107"/>
                </a:lnTo>
                <a:lnTo>
                  <a:pt x="43" y="102"/>
                </a:lnTo>
                <a:lnTo>
                  <a:pt x="42" y="97"/>
                </a:lnTo>
                <a:lnTo>
                  <a:pt x="40" y="92"/>
                </a:lnTo>
                <a:lnTo>
                  <a:pt x="38" y="88"/>
                </a:lnTo>
                <a:lnTo>
                  <a:pt x="35" y="84"/>
                </a:lnTo>
                <a:lnTo>
                  <a:pt x="33" y="82"/>
                </a:lnTo>
                <a:lnTo>
                  <a:pt x="31" y="79"/>
                </a:lnTo>
                <a:lnTo>
                  <a:pt x="28" y="77"/>
                </a:lnTo>
                <a:lnTo>
                  <a:pt x="25" y="75"/>
                </a:lnTo>
                <a:lnTo>
                  <a:pt x="22" y="73"/>
                </a:lnTo>
                <a:lnTo>
                  <a:pt x="18" y="72"/>
                </a:lnTo>
                <a:lnTo>
                  <a:pt x="14" y="71"/>
                </a:lnTo>
                <a:lnTo>
                  <a:pt x="9" y="71"/>
                </a:lnTo>
                <a:lnTo>
                  <a:pt x="4" y="71"/>
                </a:lnTo>
                <a:lnTo>
                  <a:pt x="0" y="71"/>
                </a:lnTo>
              </a:path>
            </a:pathLst>
          </a:custGeom>
          <a:solidFill>
            <a:srgbClr val="FF00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5"/>
          <p:cNvSpPr>
            <a:spLocks/>
          </p:cNvSpPr>
          <p:nvPr/>
        </p:nvSpPr>
        <p:spPr bwMode="auto">
          <a:xfrm>
            <a:off x="2227263" y="4543425"/>
            <a:ext cx="554037" cy="449263"/>
          </a:xfrm>
          <a:custGeom>
            <a:avLst/>
            <a:gdLst>
              <a:gd name="T0" fmla="*/ 0 w 349"/>
              <a:gd name="T1" fmla="*/ 282 h 283"/>
              <a:gd name="T2" fmla="*/ 348 w 349"/>
              <a:gd name="T3" fmla="*/ 0 h 283"/>
              <a:gd name="T4" fmla="*/ 316 w 349"/>
              <a:gd name="T5" fmla="*/ 6 h 283"/>
              <a:gd name="T6" fmla="*/ 317 w 349"/>
              <a:gd name="T7" fmla="*/ 15 h 283"/>
              <a:gd name="T8" fmla="*/ 320 w 349"/>
              <a:gd name="T9" fmla="*/ 28 h 283"/>
              <a:gd name="T10" fmla="*/ 321 w 349"/>
              <a:gd name="T11" fmla="*/ 38 h 283"/>
              <a:gd name="T12" fmla="*/ 319 w 349"/>
              <a:gd name="T13" fmla="*/ 48 h 283"/>
              <a:gd name="T14" fmla="*/ 312 w 349"/>
              <a:gd name="T15" fmla="*/ 58 h 283"/>
              <a:gd name="T16" fmla="*/ 303 w 349"/>
              <a:gd name="T17" fmla="*/ 64 h 283"/>
              <a:gd name="T18" fmla="*/ 292 w 349"/>
              <a:gd name="T19" fmla="*/ 68 h 283"/>
              <a:gd name="T20" fmla="*/ 276 w 349"/>
              <a:gd name="T21" fmla="*/ 67 h 283"/>
              <a:gd name="T22" fmla="*/ 266 w 349"/>
              <a:gd name="T23" fmla="*/ 65 h 283"/>
              <a:gd name="T24" fmla="*/ 256 w 349"/>
              <a:gd name="T25" fmla="*/ 58 h 283"/>
              <a:gd name="T26" fmla="*/ 249 w 349"/>
              <a:gd name="T27" fmla="*/ 49 h 283"/>
              <a:gd name="T28" fmla="*/ 246 w 349"/>
              <a:gd name="T29" fmla="*/ 40 h 283"/>
              <a:gd name="T30" fmla="*/ 246 w 349"/>
              <a:gd name="T31" fmla="*/ 29 h 283"/>
              <a:gd name="T32" fmla="*/ 249 w 349"/>
              <a:gd name="T33" fmla="*/ 20 h 283"/>
              <a:gd name="T34" fmla="*/ 251 w 349"/>
              <a:gd name="T35" fmla="*/ 11 h 283"/>
              <a:gd name="T36" fmla="*/ 250 w 349"/>
              <a:gd name="T37" fmla="*/ 2 h 283"/>
              <a:gd name="T38" fmla="*/ 192 w 349"/>
              <a:gd name="T39" fmla="*/ 11 h 283"/>
              <a:gd name="T40" fmla="*/ 191 w 349"/>
              <a:gd name="T41" fmla="*/ 24 h 283"/>
              <a:gd name="T42" fmla="*/ 191 w 349"/>
              <a:gd name="T43" fmla="*/ 35 h 283"/>
              <a:gd name="T44" fmla="*/ 188 w 349"/>
              <a:gd name="T45" fmla="*/ 44 h 283"/>
              <a:gd name="T46" fmla="*/ 183 w 349"/>
              <a:gd name="T47" fmla="*/ 50 h 283"/>
              <a:gd name="T48" fmla="*/ 176 w 349"/>
              <a:gd name="T49" fmla="*/ 53 h 283"/>
              <a:gd name="T50" fmla="*/ 167 w 349"/>
              <a:gd name="T51" fmla="*/ 54 h 283"/>
              <a:gd name="T52" fmla="*/ 158 w 349"/>
              <a:gd name="T53" fmla="*/ 53 h 283"/>
              <a:gd name="T54" fmla="*/ 149 w 349"/>
              <a:gd name="T55" fmla="*/ 53 h 283"/>
              <a:gd name="T56" fmla="*/ 137 w 349"/>
              <a:gd name="T57" fmla="*/ 52 h 283"/>
              <a:gd name="T58" fmla="*/ 127 w 349"/>
              <a:gd name="T59" fmla="*/ 53 h 283"/>
              <a:gd name="T60" fmla="*/ 118 w 349"/>
              <a:gd name="T61" fmla="*/ 57 h 283"/>
              <a:gd name="T62" fmla="*/ 111 w 349"/>
              <a:gd name="T63" fmla="*/ 63 h 283"/>
              <a:gd name="T64" fmla="*/ 107 w 349"/>
              <a:gd name="T65" fmla="*/ 71 h 283"/>
              <a:gd name="T66" fmla="*/ 107 w 349"/>
              <a:gd name="T67" fmla="*/ 80 h 283"/>
              <a:gd name="T68" fmla="*/ 107 w 349"/>
              <a:gd name="T69" fmla="*/ 90 h 283"/>
              <a:gd name="T70" fmla="*/ 105 w 349"/>
              <a:gd name="T71" fmla="*/ 98 h 283"/>
              <a:gd name="T72" fmla="*/ 101 w 349"/>
              <a:gd name="T73" fmla="*/ 105 h 283"/>
              <a:gd name="T74" fmla="*/ 92 w 349"/>
              <a:gd name="T75" fmla="*/ 109 h 283"/>
              <a:gd name="T76" fmla="*/ 83 w 349"/>
              <a:gd name="T77" fmla="*/ 112 h 283"/>
              <a:gd name="T78" fmla="*/ 71 w 349"/>
              <a:gd name="T79" fmla="*/ 114 h 283"/>
              <a:gd name="T80" fmla="*/ 62 w 349"/>
              <a:gd name="T81" fmla="*/ 117 h 283"/>
              <a:gd name="T82" fmla="*/ 53 w 349"/>
              <a:gd name="T83" fmla="*/ 120 h 283"/>
              <a:gd name="T84" fmla="*/ 47 w 349"/>
              <a:gd name="T85" fmla="*/ 125 h 283"/>
              <a:gd name="T86" fmla="*/ 41 w 349"/>
              <a:gd name="T87" fmla="*/ 132 h 283"/>
              <a:gd name="T88" fmla="*/ 38 w 349"/>
              <a:gd name="T89" fmla="*/ 141 h 283"/>
              <a:gd name="T90" fmla="*/ 40 w 349"/>
              <a:gd name="T91" fmla="*/ 151 h 283"/>
              <a:gd name="T92" fmla="*/ 43 w 349"/>
              <a:gd name="T93" fmla="*/ 163 h 283"/>
              <a:gd name="T94" fmla="*/ 44 w 349"/>
              <a:gd name="T95" fmla="*/ 173 h 283"/>
              <a:gd name="T96" fmla="*/ 44 w 349"/>
              <a:gd name="T97" fmla="*/ 183 h 283"/>
              <a:gd name="T98" fmla="*/ 41 w 349"/>
              <a:gd name="T99" fmla="*/ 192 h 283"/>
              <a:gd name="T100" fmla="*/ 37 w 349"/>
              <a:gd name="T101" fmla="*/ 201 h 283"/>
              <a:gd name="T102" fmla="*/ 30 w 349"/>
              <a:gd name="T103" fmla="*/ 211 h 283"/>
              <a:gd name="T104" fmla="*/ 23 w 349"/>
              <a:gd name="T105" fmla="*/ 217 h 283"/>
              <a:gd name="T106" fmla="*/ 16 w 349"/>
              <a:gd name="T107" fmla="*/ 221 h 283"/>
              <a:gd name="T108" fmla="*/ 5 w 349"/>
              <a:gd name="T109" fmla="*/ 22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9" h="283">
                <a:moveTo>
                  <a:pt x="0" y="223"/>
                </a:moveTo>
                <a:lnTo>
                  <a:pt x="0" y="282"/>
                </a:lnTo>
                <a:lnTo>
                  <a:pt x="348" y="282"/>
                </a:lnTo>
                <a:lnTo>
                  <a:pt x="348" y="0"/>
                </a:lnTo>
                <a:lnTo>
                  <a:pt x="317" y="0"/>
                </a:lnTo>
                <a:lnTo>
                  <a:pt x="316" y="6"/>
                </a:lnTo>
                <a:lnTo>
                  <a:pt x="316" y="10"/>
                </a:lnTo>
                <a:lnTo>
                  <a:pt x="317" y="15"/>
                </a:lnTo>
                <a:lnTo>
                  <a:pt x="318" y="21"/>
                </a:lnTo>
                <a:lnTo>
                  <a:pt x="320" y="28"/>
                </a:lnTo>
                <a:lnTo>
                  <a:pt x="321" y="33"/>
                </a:lnTo>
                <a:lnTo>
                  <a:pt x="321" y="38"/>
                </a:lnTo>
                <a:lnTo>
                  <a:pt x="320" y="43"/>
                </a:lnTo>
                <a:lnTo>
                  <a:pt x="319" y="48"/>
                </a:lnTo>
                <a:lnTo>
                  <a:pt x="316" y="53"/>
                </a:lnTo>
                <a:lnTo>
                  <a:pt x="312" y="58"/>
                </a:lnTo>
                <a:lnTo>
                  <a:pt x="308" y="62"/>
                </a:lnTo>
                <a:lnTo>
                  <a:pt x="303" y="64"/>
                </a:lnTo>
                <a:lnTo>
                  <a:pt x="297" y="66"/>
                </a:lnTo>
                <a:lnTo>
                  <a:pt x="292" y="68"/>
                </a:lnTo>
                <a:lnTo>
                  <a:pt x="284" y="68"/>
                </a:lnTo>
                <a:lnTo>
                  <a:pt x="276" y="67"/>
                </a:lnTo>
                <a:lnTo>
                  <a:pt x="271" y="66"/>
                </a:lnTo>
                <a:lnTo>
                  <a:pt x="266" y="65"/>
                </a:lnTo>
                <a:lnTo>
                  <a:pt x="261" y="62"/>
                </a:lnTo>
                <a:lnTo>
                  <a:pt x="256" y="58"/>
                </a:lnTo>
                <a:lnTo>
                  <a:pt x="252" y="54"/>
                </a:lnTo>
                <a:lnTo>
                  <a:pt x="249" y="49"/>
                </a:lnTo>
                <a:lnTo>
                  <a:pt x="247" y="44"/>
                </a:lnTo>
                <a:lnTo>
                  <a:pt x="246" y="40"/>
                </a:lnTo>
                <a:lnTo>
                  <a:pt x="246" y="35"/>
                </a:lnTo>
                <a:lnTo>
                  <a:pt x="246" y="29"/>
                </a:lnTo>
                <a:lnTo>
                  <a:pt x="248" y="25"/>
                </a:lnTo>
                <a:lnTo>
                  <a:pt x="249" y="20"/>
                </a:lnTo>
                <a:lnTo>
                  <a:pt x="250" y="15"/>
                </a:lnTo>
                <a:lnTo>
                  <a:pt x="251" y="11"/>
                </a:lnTo>
                <a:lnTo>
                  <a:pt x="251" y="6"/>
                </a:lnTo>
                <a:lnTo>
                  <a:pt x="250" y="2"/>
                </a:lnTo>
                <a:lnTo>
                  <a:pt x="192" y="2"/>
                </a:lnTo>
                <a:lnTo>
                  <a:pt x="192" y="11"/>
                </a:lnTo>
                <a:lnTo>
                  <a:pt x="192" y="18"/>
                </a:lnTo>
                <a:lnTo>
                  <a:pt x="191" y="24"/>
                </a:lnTo>
                <a:lnTo>
                  <a:pt x="191" y="29"/>
                </a:lnTo>
                <a:lnTo>
                  <a:pt x="191" y="35"/>
                </a:lnTo>
                <a:lnTo>
                  <a:pt x="190" y="40"/>
                </a:lnTo>
                <a:lnTo>
                  <a:pt x="188" y="44"/>
                </a:lnTo>
                <a:lnTo>
                  <a:pt x="186" y="47"/>
                </a:lnTo>
                <a:lnTo>
                  <a:pt x="183" y="50"/>
                </a:lnTo>
                <a:lnTo>
                  <a:pt x="180" y="52"/>
                </a:lnTo>
                <a:lnTo>
                  <a:pt x="176" y="53"/>
                </a:lnTo>
                <a:lnTo>
                  <a:pt x="171" y="54"/>
                </a:lnTo>
                <a:lnTo>
                  <a:pt x="167" y="54"/>
                </a:lnTo>
                <a:lnTo>
                  <a:pt x="162" y="54"/>
                </a:lnTo>
                <a:lnTo>
                  <a:pt x="158" y="53"/>
                </a:lnTo>
                <a:lnTo>
                  <a:pt x="154" y="53"/>
                </a:lnTo>
                <a:lnTo>
                  <a:pt x="149" y="53"/>
                </a:lnTo>
                <a:lnTo>
                  <a:pt x="143" y="52"/>
                </a:lnTo>
                <a:lnTo>
                  <a:pt x="137" y="52"/>
                </a:lnTo>
                <a:lnTo>
                  <a:pt x="132" y="53"/>
                </a:lnTo>
                <a:lnTo>
                  <a:pt x="127" y="53"/>
                </a:lnTo>
                <a:lnTo>
                  <a:pt x="122" y="55"/>
                </a:lnTo>
                <a:lnTo>
                  <a:pt x="118" y="57"/>
                </a:lnTo>
                <a:lnTo>
                  <a:pt x="113" y="60"/>
                </a:lnTo>
                <a:lnTo>
                  <a:pt x="111" y="63"/>
                </a:lnTo>
                <a:lnTo>
                  <a:pt x="108" y="67"/>
                </a:lnTo>
                <a:lnTo>
                  <a:pt x="107" y="71"/>
                </a:lnTo>
                <a:lnTo>
                  <a:pt x="106" y="76"/>
                </a:lnTo>
                <a:lnTo>
                  <a:pt x="107" y="80"/>
                </a:lnTo>
                <a:lnTo>
                  <a:pt x="107" y="85"/>
                </a:lnTo>
                <a:lnTo>
                  <a:pt x="107" y="90"/>
                </a:lnTo>
                <a:lnTo>
                  <a:pt x="106" y="94"/>
                </a:lnTo>
                <a:lnTo>
                  <a:pt x="105" y="98"/>
                </a:lnTo>
                <a:lnTo>
                  <a:pt x="103" y="102"/>
                </a:lnTo>
                <a:lnTo>
                  <a:pt x="101" y="105"/>
                </a:lnTo>
                <a:lnTo>
                  <a:pt x="97" y="107"/>
                </a:lnTo>
                <a:lnTo>
                  <a:pt x="92" y="109"/>
                </a:lnTo>
                <a:lnTo>
                  <a:pt x="87" y="111"/>
                </a:lnTo>
                <a:lnTo>
                  <a:pt x="83" y="112"/>
                </a:lnTo>
                <a:lnTo>
                  <a:pt x="78" y="113"/>
                </a:lnTo>
                <a:lnTo>
                  <a:pt x="71" y="114"/>
                </a:lnTo>
                <a:lnTo>
                  <a:pt x="67" y="115"/>
                </a:lnTo>
                <a:lnTo>
                  <a:pt x="62" y="117"/>
                </a:lnTo>
                <a:lnTo>
                  <a:pt x="57" y="118"/>
                </a:lnTo>
                <a:lnTo>
                  <a:pt x="53" y="120"/>
                </a:lnTo>
                <a:lnTo>
                  <a:pt x="50" y="122"/>
                </a:lnTo>
                <a:lnTo>
                  <a:pt x="47" y="125"/>
                </a:lnTo>
                <a:lnTo>
                  <a:pt x="43" y="129"/>
                </a:lnTo>
                <a:lnTo>
                  <a:pt x="41" y="132"/>
                </a:lnTo>
                <a:lnTo>
                  <a:pt x="39" y="137"/>
                </a:lnTo>
                <a:lnTo>
                  <a:pt x="38" y="141"/>
                </a:lnTo>
                <a:lnTo>
                  <a:pt x="39" y="146"/>
                </a:lnTo>
                <a:lnTo>
                  <a:pt x="40" y="151"/>
                </a:lnTo>
                <a:lnTo>
                  <a:pt x="41" y="156"/>
                </a:lnTo>
                <a:lnTo>
                  <a:pt x="43" y="163"/>
                </a:lnTo>
                <a:lnTo>
                  <a:pt x="44" y="168"/>
                </a:lnTo>
                <a:lnTo>
                  <a:pt x="44" y="173"/>
                </a:lnTo>
                <a:lnTo>
                  <a:pt x="44" y="177"/>
                </a:lnTo>
                <a:lnTo>
                  <a:pt x="44" y="183"/>
                </a:lnTo>
                <a:lnTo>
                  <a:pt x="42" y="187"/>
                </a:lnTo>
                <a:lnTo>
                  <a:pt x="41" y="192"/>
                </a:lnTo>
                <a:lnTo>
                  <a:pt x="39" y="196"/>
                </a:lnTo>
                <a:lnTo>
                  <a:pt x="37" y="201"/>
                </a:lnTo>
                <a:lnTo>
                  <a:pt x="34" y="206"/>
                </a:lnTo>
                <a:lnTo>
                  <a:pt x="30" y="211"/>
                </a:lnTo>
                <a:lnTo>
                  <a:pt x="26" y="214"/>
                </a:lnTo>
                <a:lnTo>
                  <a:pt x="23" y="217"/>
                </a:lnTo>
                <a:lnTo>
                  <a:pt x="20" y="219"/>
                </a:lnTo>
                <a:lnTo>
                  <a:pt x="16" y="221"/>
                </a:lnTo>
                <a:lnTo>
                  <a:pt x="11" y="222"/>
                </a:lnTo>
                <a:lnTo>
                  <a:pt x="5" y="223"/>
                </a:lnTo>
                <a:lnTo>
                  <a:pt x="0" y="223"/>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Freeform 6"/>
          <p:cNvSpPr>
            <a:spLocks/>
          </p:cNvSpPr>
          <p:nvPr/>
        </p:nvSpPr>
        <p:spPr bwMode="auto">
          <a:xfrm>
            <a:off x="2227263" y="3690938"/>
            <a:ext cx="552450" cy="538162"/>
          </a:xfrm>
          <a:custGeom>
            <a:avLst/>
            <a:gdLst>
              <a:gd name="T0" fmla="*/ 347 w 348"/>
              <a:gd name="T1" fmla="*/ 338 h 339"/>
              <a:gd name="T2" fmla="*/ 0 w 348"/>
              <a:gd name="T3" fmla="*/ 68 h 339"/>
              <a:gd name="T4" fmla="*/ 32 w 348"/>
              <a:gd name="T5" fmla="*/ 65 h 339"/>
              <a:gd name="T6" fmla="*/ 32 w 348"/>
              <a:gd name="T7" fmla="*/ 59 h 339"/>
              <a:gd name="T8" fmla="*/ 31 w 348"/>
              <a:gd name="T9" fmla="*/ 52 h 339"/>
              <a:gd name="T10" fmla="*/ 29 w 348"/>
              <a:gd name="T11" fmla="*/ 43 h 339"/>
              <a:gd name="T12" fmla="*/ 27 w 348"/>
              <a:gd name="T13" fmla="*/ 34 h 339"/>
              <a:gd name="T14" fmla="*/ 27 w 348"/>
              <a:gd name="T15" fmla="*/ 26 h 339"/>
              <a:gd name="T16" fmla="*/ 30 w 348"/>
              <a:gd name="T17" fmla="*/ 18 h 339"/>
              <a:gd name="T18" fmla="*/ 36 w 348"/>
              <a:gd name="T19" fmla="*/ 11 h 339"/>
              <a:gd name="T20" fmla="*/ 42 w 348"/>
              <a:gd name="T21" fmla="*/ 6 h 339"/>
              <a:gd name="T22" fmla="*/ 50 w 348"/>
              <a:gd name="T23" fmla="*/ 2 h 339"/>
              <a:gd name="T24" fmla="*/ 60 w 348"/>
              <a:gd name="T25" fmla="*/ 0 h 339"/>
              <a:gd name="T26" fmla="*/ 69 w 348"/>
              <a:gd name="T27" fmla="*/ 0 h 339"/>
              <a:gd name="T28" fmla="*/ 76 w 348"/>
              <a:gd name="T29" fmla="*/ 0 h 339"/>
              <a:gd name="T30" fmla="*/ 84 w 348"/>
              <a:gd name="T31" fmla="*/ 3 h 339"/>
              <a:gd name="T32" fmla="*/ 90 w 348"/>
              <a:gd name="T33" fmla="*/ 7 h 339"/>
              <a:gd name="T34" fmla="*/ 96 w 348"/>
              <a:gd name="T35" fmla="*/ 13 h 339"/>
              <a:gd name="T36" fmla="*/ 101 w 348"/>
              <a:gd name="T37" fmla="*/ 21 h 339"/>
              <a:gd name="T38" fmla="*/ 104 w 348"/>
              <a:gd name="T39" fmla="*/ 30 h 339"/>
              <a:gd name="T40" fmla="*/ 103 w 348"/>
              <a:gd name="T41" fmla="*/ 40 h 339"/>
              <a:gd name="T42" fmla="*/ 100 w 348"/>
              <a:gd name="T43" fmla="*/ 49 h 339"/>
              <a:gd name="T44" fmla="*/ 98 w 348"/>
              <a:gd name="T45" fmla="*/ 59 h 339"/>
              <a:gd name="T46" fmla="*/ 98 w 348"/>
              <a:gd name="T47" fmla="*/ 63 h 339"/>
              <a:gd name="T48" fmla="*/ 157 w 348"/>
              <a:gd name="T49" fmla="*/ 66 h 339"/>
              <a:gd name="T50" fmla="*/ 155 w 348"/>
              <a:gd name="T51" fmla="*/ 83 h 339"/>
              <a:gd name="T52" fmla="*/ 156 w 348"/>
              <a:gd name="T53" fmla="*/ 94 h 339"/>
              <a:gd name="T54" fmla="*/ 157 w 348"/>
              <a:gd name="T55" fmla="*/ 105 h 339"/>
              <a:gd name="T56" fmla="*/ 161 w 348"/>
              <a:gd name="T57" fmla="*/ 112 h 339"/>
              <a:gd name="T58" fmla="*/ 167 w 348"/>
              <a:gd name="T59" fmla="*/ 116 h 339"/>
              <a:gd name="T60" fmla="*/ 176 w 348"/>
              <a:gd name="T61" fmla="*/ 119 h 339"/>
              <a:gd name="T62" fmla="*/ 185 w 348"/>
              <a:gd name="T63" fmla="*/ 119 h 339"/>
              <a:gd name="T64" fmla="*/ 193 w 348"/>
              <a:gd name="T65" fmla="*/ 118 h 339"/>
              <a:gd name="T66" fmla="*/ 204 w 348"/>
              <a:gd name="T67" fmla="*/ 117 h 339"/>
              <a:gd name="T68" fmla="*/ 215 w 348"/>
              <a:gd name="T69" fmla="*/ 117 h 339"/>
              <a:gd name="T70" fmla="*/ 225 w 348"/>
              <a:gd name="T71" fmla="*/ 120 h 339"/>
              <a:gd name="T72" fmla="*/ 234 w 348"/>
              <a:gd name="T73" fmla="*/ 125 h 339"/>
              <a:gd name="T74" fmla="*/ 239 w 348"/>
              <a:gd name="T75" fmla="*/ 132 h 339"/>
              <a:gd name="T76" fmla="*/ 241 w 348"/>
              <a:gd name="T77" fmla="*/ 140 h 339"/>
              <a:gd name="T78" fmla="*/ 240 w 348"/>
              <a:gd name="T79" fmla="*/ 150 h 339"/>
              <a:gd name="T80" fmla="*/ 241 w 348"/>
              <a:gd name="T81" fmla="*/ 159 h 339"/>
              <a:gd name="T82" fmla="*/ 244 w 348"/>
              <a:gd name="T83" fmla="*/ 167 h 339"/>
              <a:gd name="T84" fmla="*/ 250 w 348"/>
              <a:gd name="T85" fmla="*/ 173 h 339"/>
              <a:gd name="T86" fmla="*/ 260 w 348"/>
              <a:gd name="T87" fmla="*/ 177 h 339"/>
              <a:gd name="T88" fmla="*/ 269 w 348"/>
              <a:gd name="T89" fmla="*/ 179 h 339"/>
              <a:gd name="T90" fmla="*/ 281 w 348"/>
              <a:gd name="T91" fmla="*/ 181 h 339"/>
              <a:gd name="T92" fmla="*/ 290 w 348"/>
              <a:gd name="T93" fmla="*/ 184 h 339"/>
              <a:gd name="T94" fmla="*/ 298 w 348"/>
              <a:gd name="T95" fmla="*/ 188 h 339"/>
              <a:gd name="T96" fmla="*/ 304 w 348"/>
              <a:gd name="T97" fmla="*/ 195 h 339"/>
              <a:gd name="T98" fmla="*/ 308 w 348"/>
              <a:gd name="T99" fmla="*/ 202 h 339"/>
              <a:gd name="T100" fmla="*/ 308 w 348"/>
              <a:gd name="T101" fmla="*/ 213 h 339"/>
              <a:gd name="T102" fmla="*/ 306 w 348"/>
              <a:gd name="T103" fmla="*/ 223 h 339"/>
              <a:gd name="T104" fmla="*/ 303 w 348"/>
              <a:gd name="T105" fmla="*/ 235 h 339"/>
              <a:gd name="T106" fmla="*/ 302 w 348"/>
              <a:gd name="T107" fmla="*/ 244 h 339"/>
              <a:gd name="T108" fmla="*/ 305 w 348"/>
              <a:gd name="T109" fmla="*/ 254 h 339"/>
              <a:gd name="T110" fmla="*/ 308 w 348"/>
              <a:gd name="T111" fmla="*/ 261 h 339"/>
              <a:gd name="T112" fmla="*/ 315 w 348"/>
              <a:gd name="T113" fmla="*/ 269 h 339"/>
              <a:gd name="T114" fmla="*/ 323 w 348"/>
              <a:gd name="T115" fmla="*/ 275 h 339"/>
              <a:gd name="T116" fmla="*/ 332 w 348"/>
              <a:gd name="T117" fmla="*/ 278 h 339"/>
              <a:gd name="T118" fmla="*/ 342 w 348"/>
              <a:gd name="T119" fmla="*/ 27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339">
                <a:moveTo>
                  <a:pt x="347" y="279"/>
                </a:moveTo>
                <a:lnTo>
                  <a:pt x="347" y="338"/>
                </a:lnTo>
                <a:lnTo>
                  <a:pt x="1" y="338"/>
                </a:lnTo>
                <a:lnTo>
                  <a:pt x="0" y="68"/>
                </a:lnTo>
                <a:lnTo>
                  <a:pt x="30" y="68"/>
                </a:lnTo>
                <a:lnTo>
                  <a:pt x="32" y="65"/>
                </a:lnTo>
                <a:lnTo>
                  <a:pt x="32" y="62"/>
                </a:lnTo>
                <a:lnTo>
                  <a:pt x="32" y="59"/>
                </a:lnTo>
                <a:lnTo>
                  <a:pt x="32" y="56"/>
                </a:lnTo>
                <a:lnTo>
                  <a:pt x="31" y="52"/>
                </a:lnTo>
                <a:lnTo>
                  <a:pt x="30" y="46"/>
                </a:lnTo>
                <a:lnTo>
                  <a:pt x="29" y="43"/>
                </a:lnTo>
                <a:lnTo>
                  <a:pt x="27" y="38"/>
                </a:lnTo>
                <a:lnTo>
                  <a:pt x="27" y="34"/>
                </a:lnTo>
                <a:lnTo>
                  <a:pt x="27" y="30"/>
                </a:lnTo>
                <a:lnTo>
                  <a:pt x="27" y="26"/>
                </a:lnTo>
                <a:lnTo>
                  <a:pt x="29" y="22"/>
                </a:lnTo>
                <a:lnTo>
                  <a:pt x="30" y="18"/>
                </a:lnTo>
                <a:lnTo>
                  <a:pt x="32" y="15"/>
                </a:lnTo>
                <a:lnTo>
                  <a:pt x="36" y="11"/>
                </a:lnTo>
                <a:lnTo>
                  <a:pt x="39" y="8"/>
                </a:lnTo>
                <a:lnTo>
                  <a:pt x="42" y="6"/>
                </a:lnTo>
                <a:lnTo>
                  <a:pt x="46" y="3"/>
                </a:lnTo>
                <a:lnTo>
                  <a:pt x="50" y="2"/>
                </a:lnTo>
                <a:lnTo>
                  <a:pt x="55" y="0"/>
                </a:lnTo>
                <a:lnTo>
                  <a:pt x="60" y="0"/>
                </a:lnTo>
                <a:lnTo>
                  <a:pt x="64" y="0"/>
                </a:lnTo>
                <a:lnTo>
                  <a:pt x="69" y="0"/>
                </a:lnTo>
                <a:lnTo>
                  <a:pt x="73" y="0"/>
                </a:lnTo>
                <a:lnTo>
                  <a:pt x="76" y="0"/>
                </a:lnTo>
                <a:lnTo>
                  <a:pt x="80" y="2"/>
                </a:lnTo>
                <a:lnTo>
                  <a:pt x="84" y="3"/>
                </a:lnTo>
                <a:lnTo>
                  <a:pt x="87" y="5"/>
                </a:lnTo>
                <a:lnTo>
                  <a:pt x="90" y="7"/>
                </a:lnTo>
                <a:lnTo>
                  <a:pt x="93" y="10"/>
                </a:lnTo>
                <a:lnTo>
                  <a:pt x="96" y="13"/>
                </a:lnTo>
                <a:lnTo>
                  <a:pt x="99" y="17"/>
                </a:lnTo>
                <a:lnTo>
                  <a:pt x="101" y="21"/>
                </a:lnTo>
                <a:lnTo>
                  <a:pt x="103" y="25"/>
                </a:lnTo>
                <a:lnTo>
                  <a:pt x="104" y="30"/>
                </a:lnTo>
                <a:lnTo>
                  <a:pt x="104" y="35"/>
                </a:lnTo>
                <a:lnTo>
                  <a:pt x="103" y="40"/>
                </a:lnTo>
                <a:lnTo>
                  <a:pt x="101" y="45"/>
                </a:lnTo>
                <a:lnTo>
                  <a:pt x="100" y="49"/>
                </a:lnTo>
                <a:lnTo>
                  <a:pt x="99" y="55"/>
                </a:lnTo>
                <a:lnTo>
                  <a:pt x="98" y="59"/>
                </a:lnTo>
                <a:lnTo>
                  <a:pt x="98" y="61"/>
                </a:lnTo>
                <a:lnTo>
                  <a:pt x="98" y="63"/>
                </a:lnTo>
                <a:lnTo>
                  <a:pt x="99" y="66"/>
                </a:lnTo>
                <a:lnTo>
                  <a:pt x="157" y="66"/>
                </a:lnTo>
                <a:lnTo>
                  <a:pt x="155" y="77"/>
                </a:lnTo>
                <a:lnTo>
                  <a:pt x="155" y="83"/>
                </a:lnTo>
                <a:lnTo>
                  <a:pt x="155" y="89"/>
                </a:lnTo>
                <a:lnTo>
                  <a:pt x="156" y="94"/>
                </a:lnTo>
                <a:lnTo>
                  <a:pt x="156" y="99"/>
                </a:lnTo>
                <a:lnTo>
                  <a:pt x="157" y="105"/>
                </a:lnTo>
                <a:lnTo>
                  <a:pt x="159" y="109"/>
                </a:lnTo>
                <a:lnTo>
                  <a:pt x="161" y="112"/>
                </a:lnTo>
                <a:lnTo>
                  <a:pt x="164" y="114"/>
                </a:lnTo>
                <a:lnTo>
                  <a:pt x="167" y="116"/>
                </a:lnTo>
                <a:lnTo>
                  <a:pt x="171" y="118"/>
                </a:lnTo>
                <a:lnTo>
                  <a:pt x="176" y="119"/>
                </a:lnTo>
                <a:lnTo>
                  <a:pt x="180" y="119"/>
                </a:lnTo>
                <a:lnTo>
                  <a:pt x="185" y="119"/>
                </a:lnTo>
                <a:lnTo>
                  <a:pt x="190" y="118"/>
                </a:lnTo>
                <a:lnTo>
                  <a:pt x="193" y="118"/>
                </a:lnTo>
                <a:lnTo>
                  <a:pt x="199" y="117"/>
                </a:lnTo>
                <a:lnTo>
                  <a:pt x="204" y="117"/>
                </a:lnTo>
                <a:lnTo>
                  <a:pt x="210" y="117"/>
                </a:lnTo>
                <a:lnTo>
                  <a:pt x="215" y="117"/>
                </a:lnTo>
                <a:lnTo>
                  <a:pt x="220" y="118"/>
                </a:lnTo>
                <a:lnTo>
                  <a:pt x="225" y="120"/>
                </a:lnTo>
                <a:lnTo>
                  <a:pt x="230" y="122"/>
                </a:lnTo>
                <a:lnTo>
                  <a:pt x="234" y="125"/>
                </a:lnTo>
                <a:lnTo>
                  <a:pt x="236" y="128"/>
                </a:lnTo>
                <a:lnTo>
                  <a:pt x="239" y="132"/>
                </a:lnTo>
                <a:lnTo>
                  <a:pt x="240" y="136"/>
                </a:lnTo>
                <a:lnTo>
                  <a:pt x="241" y="140"/>
                </a:lnTo>
                <a:lnTo>
                  <a:pt x="240" y="145"/>
                </a:lnTo>
                <a:lnTo>
                  <a:pt x="240" y="150"/>
                </a:lnTo>
                <a:lnTo>
                  <a:pt x="240" y="155"/>
                </a:lnTo>
                <a:lnTo>
                  <a:pt x="241" y="159"/>
                </a:lnTo>
                <a:lnTo>
                  <a:pt x="242" y="163"/>
                </a:lnTo>
                <a:lnTo>
                  <a:pt x="244" y="167"/>
                </a:lnTo>
                <a:lnTo>
                  <a:pt x="247" y="171"/>
                </a:lnTo>
                <a:lnTo>
                  <a:pt x="250" y="173"/>
                </a:lnTo>
                <a:lnTo>
                  <a:pt x="255" y="175"/>
                </a:lnTo>
                <a:lnTo>
                  <a:pt x="260" y="177"/>
                </a:lnTo>
                <a:lnTo>
                  <a:pt x="264" y="178"/>
                </a:lnTo>
                <a:lnTo>
                  <a:pt x="269" y="179"/>
                </a:lnTo>
                <a:lnTo>
                  <a:pt x="275" y="180"/>
                </a:lnTo>
                <a:lnTo>
                  <a:pt x="281" y="181"/>
                </a:lnTo>
                <a:lnTo>
                  <a:pt x="286" y="183"/>
                </a:lnTo>
                <a:lnTo>
                  <a:pt x="290" y="184"/>
                </a:lnTo>
                <a:lnTo>
                  <a:pt x="294" y="186"/>
                </a:lnTo>
                <a:lnTo>
                  <a:pt x="298" y="188"/>
                </a:lnTo>
                <a:lnTo>
                  <a:pt x="300" y="191"/>
                </a:lnTo>
                <a:lnTo>
                  <a:pt x="304" y="195"/>
                </a:lnTo>
                <a:lnTo>
                  <a:pt x="306" y="198"/>
                </a:lnTo>
                <a:lnTo>
                  <a:pt x="308" y="202"/>
                </a:lnTo>
                <a:lnTo>
                  <a:pt x="309" y="208"/>
                </a:lnTo>
                <a:lnTo>
                  <a:pt x="308" y="213"/>
                </a:lnTo>
                <a:lnTo>
                  <a:pt x="307" y="217"/>
                </a:lnTo>
                <a:lnTo>
                  <a:pt x="306" y="223"/>
                </a:lnTo>
                <a:lnTo>
                  <a:pt x="305" y="229"/>
                </a:lnTo>
                <a:lnTo>
                  <a:pt x="303" y="235"/>
                </a:lnTo>
                <a:lnTo>
                  <a:pt x="302" y="240"/>
                </a:lnTo>
                <a:lnTo>
                  <a:pt x="302" y="244"/>
                </a:lnTo>
                <a:lnTo>
                  <a:pt x="303" y="249"/>
                </a:lnTo>
                <a:lnTo>
                  <a:pt x="305" y="254"/>
                </a:lnTo>
                <a:lnTo>
                  <a:pt x="306" y="258"/>
                </a:lnTo>
                <a:lnTo>
                  <a:pt x="308" y="261"/>
                </a:lnTo>
                <a:lnTo>
                  <a:pt x="311" y="265"/>
                </a:lnTo>
                <a:lnTo>
                  <a:pt x="315" y="269"/>
                </a:lnTo>
                <a:lnTo>
                  <a:pt x="319" y="273"/>
                </a:lnTo>
                <a:lnTo>
                  <a:pt x="323" y="275"/>
                </a:lnTo>
                <a:lnTo>
                  <a:pt x="327" y="277"/>
                </a:lnTo>
                <a:lnTo>
                  <a:pt x="332" y="278"/>
                </a:lnTo>
                <a:lnTo>
                  <a:pt x="336" y="279"/>
                </a:lnTo>
                <a:lnTo>
                  <a:pt x="342" y="279"/>
                </a:lnTo>
                <a:lnTo>
                  <a:pt x="347" y="279"/>
                </a:lnTo>
              </a:path>
            </a:pathLst>
          </a:custGeom>
          <a:solidFill>
            <a:srgbClr val="00F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7"/>
          <p:cNvSpPr>
            <a:spLocks noChangeArrowheads="1"/>
          </p:cNvSpPr>
          <p:nvPr/>
        </p:nvSpPr>
        <p:spPr bwMode="auto">
          <a:xfrm>
            <a:off x="1121015" y="2901950"/>
            <a:ext cx="9601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algn="r"/>
            <a:r>
              <a:rPr lang="zh-CN" altLang="en-US" sz="2000" b="1" dirty="0">
                <a:solidFill>
                  <a:schemeClr val="tx1">
                    <a:lumMod val="95000"/>
                    <a:lumOff val="5000"/>
                  </a:schemeClr>
                </a:solidFill>
                <a:latin typeface="Arial" pitchFamily="34" charset="0"/>
                <a:ea typeface="楷体_GB2312" pitchFamily="49" charset="-122"/>
              </a:rPr>
              <a:t>财产险</a:t>
            </a:r>
          </a:p>
        </p:txBody>
      </p:sp>
      <p:sp>
        <p:nvSpPr>
          <p:cNvPr id="14" name="Rectangle 8"/>
          <p:cNvSpPr>
            <a:spLocks noChangeArrowheads="1"/>
          </p:cNvSpPr>
          <p:nvPr/>
        </p:nvSpPr>
        <p:spPr bwMode="auto">
          <a:xfrm>
            <a:off x="862931" y="3833813"/>
            <a:ext cx="121828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algn="r"/>
            <a:r>
              <a:rPr lang="zh-CN" altLang="en-US" sz="2000" b="1" dirty="0">
                <a:solidFill>
                  <a:schemeClr val="tx1">
                    <a:lumMod val="95000"/>
                    <a:lumOff val="5000"/>
                  </a:schemeClr>
                </a:solidFill>
                <a:latin typeface="Arial" pitchFamily="34" charset="0"/>
                <a:ea typeface="楷体_GB2312" pitchFamily="49" charset="-122"/>
              </a:rPr>
              <a:t>机动车险</a:t>
            </a:r>
          </a:p>
        </p:txBody>
      </p:sp>
      <p:grpSp>
        <p:nvGrpSpPr>
          <p:cNvPr id="15" name="Group 9"/>
          <p:cNvGrpSpPr>
            <a:grpSpLocks/>
          </p:cNvGrpSpPr>
          <p:nvPr/>
        </p:nvGrpSpPr>
        <p:grpSpPr bwMode="auto">
          <a:xfrm>
            <a:off x="6196013" y="3752850"/>
            <a:ext cx="828675" cy="657225"/>
            <a:chOff x="3884" y="1985"/>
            <a:chExt cx="522" cy="414"/>
          </a:xfrm>
        </p:grpSpPr>
        <p:sp>
          <p:nvSpPr>
            <p:cNvPr id="16" name="Freeform 10"/>
            <p:cNvSpPr>
              <a:spLocks/>
            </p:cNvSpPr>
            <p:nvPr/>
          </p:nvSpPr>
          <p:spPr bwMode="auto">
            <a:xfrm>
              <a:off x="4146" y="1985"/>
              <a:ext cx="260" cy="254"/>
            </a:xfrm>
            <a:custGeom>
              <a:avLst/>
              <a:gdLst>
                <a:gd name="T0" fmla="*/ 0 w 260"/>
                <a:gd name="T1" fmla="*/ 0 h 254"/>
                <a:gd name="T2" fmla="*/ 259 w 260"/>
                <a:gd name="T3" fmla="*/ 202 h 254"/>
                <a:gd name="T4" fmla="*/ 236 w 260"/>
                <a:gd name="T5" fmla="*/ 204 h 254"/>
                <a:gd name="T6" fmla="*/ 235 w 260"/>
                <a:gd name="T7" fmla="*/ 208 h 254"/>
                <a:gd name="T8" fmla="*/ 237 w 260"/>
                <a:gd name="T9" fmla="*/ 214 h 254"/>
                <a:gd name="T10" fmla="*/ 238 w 260"/>
                <a:gd name="T11" fmla="*/ 221 h 254"/>
                <a:gd name="T12" fmla="*/ 240 w 260"/>
                <a:gd name="T13" fmla="*/ 227 h 254"/>
                <a:gd name="T14" fmla="*/ 239 w 260"/>
                <a:gd name="T15" fmla="*/ 233 h 254"/>
                <a:gd name="T16" fmla="*/ 237 w 260"/>
                <a:gd name="T17" fmla="*/ 239 h 254"/>
                <a:gd name="T18" fmla="*/ 233 w 260"/>
                <a:gd name="T19" fmla="*/ 244 h 254"/>
                <a:gd name="T20" fmla="*/ 228 w 260"/>
                <a:gd name="T21" fmla="*/ 249 h 254"/>
                <a:gd name="T22" fmla="*/ 222 w 260"/>
                <a:gd name="T23" fmla="*/ 251 h 254"/>
                <a:gd name="T24" fmla="*/ 215 w 260"/>
                <a:gd name="T25" fmla="*/ 252 h 254"/>
                <a:gd name="T26" fmla="*/ 208 w 260"/>
                <a:gd name="T27" fmla="*/ 253 h 254"/>
                <a:gd name="T28" fmla="*/ 202 w 260"/>
                <a:gd name="T29" fmla="*/ 252 h 254"/>
                <a:gd name="T30" fmla="*/ 197 w 260"/>
                <a:gd name="T31" fmla="*/ 250 h 254"/>
                <a:gd name="T32" fmla="*/ 192 w 260"/>
                <a:gd name="T33" fmla="*/ 247 h 254"/>
                <a:gd name="T34" fmla="*/ 187 w 260"/>
                <a:gd name="T35" fmla="*/ 243 h 254"/>
                <a:gd name="T36" fmla="*/ 184 w 260"/>
                <a:gd name="T37" fmla="*/ 237 h 254"/>
                <a:gd name="T38" fmla="*/ 182 w 260"/>
                <a:gd name="T39" fmla="*/ 230 h 254"/>
                <a:gd name="T40" fmla="*/ 183 w 260"/>
                <a:gd name="T41" fmla="*/ 223 h 254"/>
                <a:gd name="T42" fmla="*/ 184 w 260"/>
                <a:gd name="T43" fmla="*/ 216 h 254"/>
                <a:gd name="T44" fmla="*/ 186 w 260"/>
                <a:gd name="T45" fmla="*/ 208 h 254"/>
                <a:gd name="T46" fmla="*/ 186 w 260"/>
                <a:gd name="T47" fmla="*/ 205 h 254"/>
                <a:gd name="T48" fmla="*/ 142 w 260"/>
                <a:gd name="T49" fmla="*/ 204 h 254"/>
                <a:gd name="T50" fmla="*/ 142 w 260"/>
                <a:gd name="T51" fmla="*/ 192 h 254"/>
                <a:gd name="T52" fmla="*/ 141 w 260"/>
                <a:gd name="T53" fmla="*/ 183 h 254"/>
                <a:gd name="T54" fmla="*/ 140 w 260"/>
                <a:gd name="T55" fmla="*/ 179 h 254"/>
                <a:gd name="T56" fmla="*/ 136 w 260"/>
                <a:gd name="T57" fmla="*/ 175 h 254"/>
                <a:gd name="T58" fmla="*/ 131 w 260"/>
                <a:gd name="T59" fmla="*/ 172 h 254"/>
                <a:gd name="T60" fmla="*/ 125 w 260"/>
                <a:gd name="T61" fmla="*/ 171 h 254"/>
                <a:gd name="T62" fmla="*/ 116 w 260"/>
                <a:gd name="T63" fmla="*/ 172 h 254"/>
                <a:gd name="T64" fmla="*/ 108 w 260"/>
                <a:gd name="T65" fmla="*/ 173 h 254"/>
                <a:gd name="T66" fmla="*/ 100 w 260"/>
                <a:gd name="T67" fmla="*/ 173 h 254"/>
                <a:gd name="T68" fmla="*/ 91 w 260"/>
                <a:gd name="T69" fmla="*/ 171 h 254"/>
                <a:gd name="T70" fmla="*/ 85 w 260"/>
                <a:gd name="T71" fmla="*/ 168 h 254"/>
                <a:gd name="T72" fmla="*/ 81 w 260"/>
                <a:gd name="T73" fmla="*/ 162 h 254"/>
                <a:gd name="T74" fmla="*/ 79 w 260"/>
                <a:gd name="T75" fmla="*/ 155 h 254"/>
                <a:gd name="T76" fmla="*/ 79 w 260"/>
                <a:gd name="T77" fmla="*/ 147 h 254"/>
                <a:gd name="T78" fmla="*/ 78 w 260"/>
                <a:gd name="T79" fmla="*/ 140 h 254"/>
                <a:gd name="T80" fmla="*/ 76 w 260"/>
                <a:gd name="T81" fmla="*/ 135 h 254"/>
                <a:gd name="T82" fmla="*/ 73 w 260"/>
                <a:gd name="T83" fmla="*/ 132 h 254"/>
                <a:gd name="T84" fmla="*/ 67 w 260"/>
                <a:gd name="T85" fmla="*/ 129 h 254"/>
                <a:gd name="T86" fmla="*/ 59 w 260"/>
                <a:gd name="T87" fmla="*/ 127 h 254"/>
                <a:gd name="T88" fmla="*/ 49 w 260"/>
                <a:gd name="T89" fmla="*/ 126 h 254"/>
                <a:gd name="T90" fmla="*/ 43 w 260"/>
                <a:gd name="T91" fmla="*/ 124 h 254"/>
                <a:gd name="T92" fmla="*/ 37 w 260"/>
                <a:gd name="T93" fmla="*/ 121 h 254"/>
                <a:gd name="T94" fmla="*/ 31 w 260"/>
                <a:gd name="T95" fmla="*/ 116 h 254"/>
                <a:gd name="T96" fmla="*/ 28 w 260"/>
                <a:gd name="T97" fmla="*/ 110 h 254"/>
                <a:gd name="T98" fmla="*/ 28 w 260"/>
                <a:gd name="T99" fmla="*/ 103 h 254"/>
                <a:gd name="T100" fmla="*/ 30 w 260"/>
                <a:gd name="T101" fmla="*/ 96 h 254"/>
                <a:gd name="T102" fmla="*/ 31 w 260"/>
                <a:gd name="T103" fmla="*/ 88 h 254"/>
                <a:gd name="T104" fmla="*/ 33 w 260"/>
                <a:gd name="T105" fmla="*/ 80 h 254"/>
                <a:gd name="T106" fmla="*/ 31 w 260"/>
                <a:gd name="T107" fmla="*/ 73 h 254"/>
                <a:gd name="T108" fmla="*/ 28 w 260"/>
                <a:gd name="T109" fmla="*/ 66 h 254"/>
                <a:gd name="T110" fmla="*/ 25 w 260"/>
                <a:gd name="T111" fmla="*/ 61 h 254"/>
                <a:gd name="T112" fmla="*/ 21 w 260"/>
                <a:gd name="T113" fmla="*/ 58 h 254"/>
                <a:gd name="T114" fmla="*/ 16 w 260"/>
                <a:gd name="T115" fmla="*/ 55 h 254"/>
                <a:gd name="T116" fmla="*/ 10 w 260"/>
                <a:gd name="T117" fmla="*/ 53 h 254"/>
                <a:gd name="T118" fmla="*/ 3 w 260"/>
                <a:gd name="T119" fmla="*/ 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 h="254">
                  <a:moveTo>
                    <a:pt x="0" y="53"/>
                  </a:moveTo>
                  <a:lnTo>
                    <a:pt x="0" y="0"/>
                  </a:lnTo>
                  <a:lnTo>
                    <a:pt x="259" y="0"/>
                  </a:lnTo>
                  <a:lnTo>
                    <a:pt x="259" y="202"/>
                  </a:lnTo>
                  <a:lnTo>
                    <a:pt x="237" y="202"/>
                  </a:lnTo>
                  <a:lnTo>
                    <a:pt x="236" y="204"/>
                  </a:lnTo>
                  <a:lnTo>
                    <a:pt x="235" y="206"/>
                  </a:lnTo>
                  <a:lnTo>
                    <a:pt x="235" y="208"/>
                  </a:lnTo>
                  <a:lnTo>
                    <a:pt x="236" y="210"/>
                  </a:lnTo>
                  <a:lnTo>
                    <a:pt x="237" y="214"/>
                  </a:lnTo>
                  <a:lnTo>
                    <a:pt x="237" y="218"/>
                  </a:lnTo>
                  <a:lnTo>
                    <a:pt x="238" y="221"/>
                  </a:lnTo>
                  <a:lnTo>
                    <a:pt x="239" y="224"/>
                  </a:lnTo>
                  <a:lnTo>
                    <a:pt x="240" y="227"/>
                  </a:lnTo>
                  <a:lnTo>
                    <a:pt x="240" y="230"/>
                  </a:lnTo>
                  <a:lnTo>
                    <a:pt x="239" y="233"/>
                  </a:lnTo>
                  <a:lnTo>
                    <a:pt x="238" y="237"/>
                  </a:lnTo>
                  <a:lnTo>
                    <a:pt x="237" y="239"/>
                  </a:lnTo>
                  <a:lnTo>
                    <a:pt x="235" y="242"/>
                  </a:lnTo>
                  <a:lnTo>
                    <a:pt x="233" y="244"/>
                  </a:lnTo>
                  <a:lnTo>
                    <a:pt x="231" y="246"/>
                  </a:lnTo>
                  <a:lnTo>
                    <a:pt x="228" y="249"/>
                  </a:lnTo>
                  <a:lnTo>
                    <a:pt x="225" y="250"/>
                  </a:lnTo>
                  <a:lnTo>
                    <a:pt x="222" y="251"/>
                  </a:lnTo>
                  <a:lnTo>
                    <a:pt x="219" y="252"/>
                  </a:lnTo>
                  <a:lnTo>
                    <a:pt x="215" y="252"/>
                  </a:lnTo>
                  <a:lnTo>
                    <a:pt x="211" y="253"/>
                  </a:lnTo>
                  <a:lnTo>
                    <a:pt x="208" y="253"/>
                  </a:lnTo>
                  <a:lnTo>
                    <a:pt x="205" y="252"/>
                  </a:lnTo>
                  <a:lnTo>
                    <a:pt x="202" y="252"/>
                  </a:lnTo>
                  <a:lnTo>
                    <a:pt x="200" y="252"/>
                  </a:lnTo>
                  <a:lnTo>
                    <a:pt x="197" y="250"/>
                  </a:lnTo>
                  <a:lnTo>
                    <a:pt x="195" y="249"/>
                  </a:lnTo>
                  <a:lnTo>
                    <a:pt x="192" y="247"/>
                  </a:lnTo>
                  <a:lnTo>
                    <a:pt x="189" y="245"/>
                  </a:lnTo>
                  <a:lnTo>
                    <a:pt x="187" y="243"/>
                  </a:lnTo>
                  <a:lnTo>
                    <a:pt x="186" y="240"/>
                  </a:lnTo>
                  <a:lnTo>
                    <a:pt x="184" y="237"/>
                  </a:lnTo>
                  <a:lnTo>
                    <a:pt x="183" y="234"/>
                  </a:lnTo>
                  <a:lnTo>
                    <a:pt x="182" y="230"/>
                  </a:lnTo>
                  <a:lnTo>
                    <a:pt x="182" y="226"/>
                  </a:lnTo>
                  <a:lnTo>
                    <a:pt x="183" y="223"/>
                  </a:lnTo>
                  <a:lnTo>
                    <a:pt x="183" y="219"/>
                  </a:lnTo>
                  <a:lnTo>
                    <a:pt x="184" y="216"/>
                  </a:lnTo>
                  <a:lnTo>
                    <a:pt x="186" y="212"/>
                  </a:lnTo>
                  <a:lnTo>
                    <a:pt x="186" y="208"/>
                  </a:lnTo>
                  <a:lnTo>
                    <a:pt x="186" y="207"/>
                  </a:lnTo>
                  <a:lnTo>
                    <a:pt x="186" y="205"/>
                  </a:lnTo>
                  <a:lnTo>
                    <a:pt x="185" y="204"/>
                  </a:lnTo>
                  <a:lnTo>
                    <a:pt x="142" y="204"/>
                  </a:lnTo>
                  <a:lnTo>
                    <a:pt x="143" y="195"/>
                  </a:lnTo>
                  <a:lnTo>
                    <a:pt x="142" y="192"/>
                  </a:lnTo>
                  <a:lnTo>
                    <a:pt x="142" y="187"/>
                  </a:lnTo>
                  <a:lnTo>
                    <a:pt x="141" y="183"/>
                  </a:lnTo>
                  <a:lnTo>
                    <a:pt x="141" y="181"/>
                  </a:lnTo>
                  <a:lnTo>
                    <a:pt x="140" y="179"/>
                  </a:lnTo>
                  <a:lnTo>
                    <a:pt x="138" y="177"/>
                  </a:lnTo>
                  <a:lnTo>
                    <a:pt x="136" y="175"/>
                  </a:lnTo>
                  <a:lnTo>
                    <a:pt x="134" y="174"/>
                  </a:lnTo>
                  <a:lnTo>
                    <a:pt x="131" y="172"/>
                  </a:lnTo>
                  <a:lnTo>
                    <a:pt x="129" y="172"/>
                  </a:lnTo>
                  <a:lnTo>
                    <a:pt x="125" y="171"/>
                  </a:lnTo>
                  <a:lnTo>
                    <a:pt x="121" y="171"/>
                  </a:lnTo>
                  <a:lnTo>
                    <a:pt x="116" y="172"/>
                  </a:lnTo>
                  <a:lnTo>
                    <a:pt x="112" y="172"/>
                  </a:lnTo>
                  <a:lnTo>
                    <a:pt x="108" y="173"/>
                  </a:lnTo>
                  <a:lnTo>
                    <a:pt x="103" y="173"/>
                  </a:lnTo>
                  <a:lnTo>
                    <a:pt x="100" y="173"/>
                  </a:lnTo>
                  <a:lnTo>
                    <a:pt x="96" y="172"/>
                  </a:lnTo>
                  <a:lnTo>
                    <a:pt x="91" y="171"/>
                  </a:lnTo>
                  <a:lnTo>
                    <a:pt x="88" y="170"/>
                  </a:lnTo>
                  <a:lnTo>
                    <a:pt x="85" y="168"/>
                  </a:lnTo>
                  <a:lnTo>
                    <a:pt x="82" y="165"/>
                  </a:lnTo>
                  <a:lnTo>
                    <a:pt x="81" y="162"/>
                  </a:lnTo>
                  <a:lnTo>
                    <a:pt x="79" y="159"/>
                  </a:lnTo>
                  <a:lnTo>
                    <a:pt x="79" y="155"/>
                  </a:lnTo>
                  <a:lnTo>
                    <a:pt x="79" y="150"/>
                  </a:lnTo>
                  <a:lnTo>
                    <a:pt x="79" y="147"/>
                  </a:lnTo>
                  <a:lnTo>
                    <a:pt x="79" y="144"/>
                  </a:lnTo>
                  <a:lnTo>
                    <a:pt x="78" y="140"/>
                  </a:lnTo>
                  <a:lnTo>
                    <a:pt x="77" y="138"/>
                  </a:lnTo>
                  <a:lnTo>
                    <a:pt x="76" y="135"/>
                  </a:lnTo>
                  <a:lnTo>
                    <a:pt x="75" y="134"/>
                  </a:lnTo>
                  <a:lnTo>
                    <a:pt x="73" y="132"/>
                  </a:lnTo>
                  <a:lnTo>
                    <a:pt x="70" y="132"/>
                  </a:lnTo>
                  <a:lnTo>
                    <a:pt x="67" y="129"/>
                  </a:lnTo>
                  <a:lnTo>
                    <a:pt x="64" y="129"/>
                  </a:lnTo>
                  <a:lnTo>
                    <a:pt x="59" y="127"/>
                  </a:lnTo>
                  <a:lnTo>
                    <a:pt x="55" y="127"/>
                  </a:lnTo>
                  <a:lnTo>
                    <a:pt x="49" y="126"/>
                  </a:lnTo>
                  <a:lnTo>
                    <a:pt x="46" y="125"/>
                  </a:lnTo>
                  <a:lnTo>
                    <a:pt x="43" y="124"/>
                  </a:lnTo>
                  <a:lnTo>
                    <a:pt x="39" y="123"/>
                  </a:lnTo>
                  <a:lnTo>
                    <a:pt x="37" y="121"/>
                  </a:lnTo>
                  <a:lnTo>
                    <a:pt x="34" y="118"/>
                  </a:lnTo>
                  <a:lnTo>
                    <a:pt x="31" y="116"/>
                  </a:lnTo>
                  <a:lnTo>
                    <a:pt x="30" y="113"/>
                  </a:lnTo>
                  <a:lnTo>
                    <a:pt x="28" y="110"/>
                  </a:lnTo>
                  <a:lnTo>
                    <a:pt x="28" y="106"/>
                  </a:lnTo>
                  <a:lnTo>
                    <a:pt x="28" y="103"/>
                  </a:lnTo>
                  <a:lnTo>
                    <a:pt x="28" y="100"/>
                  </a:lnTo>
                  <a:lnTo>
                    <a:pt x="30" y="96"/>
                  </a:lnTo>
                  <a:lnTo>
                    <a:pt x="31" y="91"/>
                  </a:lnTo>
                  <a:lnTo>
                    <a:pt x="31" y="88"/>
                  </a:lnTo>
                  <a:lnTo>
                    <a:pt x="32" y="84"/>
                  </a:lnTo>
                  <a:lnTo>
                    <a:pt x="33" y="80"/>
                  </a:lnTo>
                  <a:lnTo>
                    <a:pt x="32" y="76"/>
                  </a:lnTo>
                  <a:lnTo>
                    <a:pt x="31" y="73"/>
                  </a:lnTo>
                  <a:lnTo>
                    <a:pt x="30" y="69"/>
                  </a:lnTo>
                  <a:lnTo>
                    <a:pt x="28" y="66"/>
                  </a:lnTo>
                  <a:lnTo>
                    <a:pt x="26" y="63"/>
                  </a:lnTo>
                  <a:lnTo>
                    <a:pt x="25" y="61"/>
                  </a:lnTo>
                  <a:lnTo>
                    <a:pt x="23" y="59"/>
                  </a:lnTo>
                  <a:lnTo>
                    <a:pt x="21" y="58"/>
                  </a:lnTo>
                  <a:lnTo>
                    <a:pt x="19" y="56"/>
                  </a:lnTo>
                  <a:lnTo>
                    <a:pt x="16" y="55"/>
                  </a:lnTo>
                  <a:lnTo>
                    <a:pt x="13" y="54"/>
                  </a:lnTo>
                  <a:lnTo>
                    <a:pt x="10" y="53"/>
                  </a:lnTo>
                  <a:lnTo>
                    <a:pt x="7" y="53"/>
                  </a:lnTo>
                  <a:lnTo>
                    <a:pt x="3" y="53"/>
                  </a:lnTo>
                  <a:lnTo>
                    <a:pt x="0" y="53"/>
                  </a:lnTo>
                </a:path>
              </a:pathLst>
            </a:custGeom>
            <a:solidFill>
              <a:schemeClr val="accent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11"/>
            <p:cNvSpPr>
              <a:spLocks/>
            </p:cNvSpPr>
            <p:nvPr/>
          </p:nvSpPr>
          <p:spPr bwMode="auto">
            <a:xfrm>
              <a:off x="4144" y="2186"/>
              <a:ext cx="262" cy="213"/>
            </a:xfrm>
            <a:custGeom>
              <a:avLst/>
              <a:gdLst>
                <a:gd name="T0" fmla="*/ 0 w 262"/>
                <a:gd name="T1" fmla="*/ 212 h 213"/>
                <a:gd name="T2" fmla="*/ 261 w 262"/>
                <a:gd name="T3" fmla="*/ 0 h 213"/>
                <a:gd name="T4" fmla="*/ 237 w 262"/>
                <a:gd name="T5" fmla="*/ 4 h 213"/>
                <a:gd name="T6" fmla="*/ 238 w 262"/>
                <a:gd name="T7" fmla="*/ 11 h 213"/>
                <a:gd name="T8" fmla="*/ 240 w 262"/>
                <a:gd name="T9" fmla="*/ 21 h 213"/>
                <a:gd name="T10" fmla="*/ 241 w 262"/>
                <a:gd name="T11" fmla="*/ 28 h 213"/>
                <a:gd name="T12" fmla="*/ 239 w 262"/>
                <a:gd name="T13" fmla="*/ 36 h 213"/>
                <a:gd name="T14" fmla="*/ 234 w 262"/>
                <a:gd name="T15" fmla="*/ 43 h 213"/>
                <a:gd name="T16" fmla="*/ 227 w 262"/>
                <a:gd name="T17" fmla="*/ 48 h 213"/>
                <a:gd name="T18" fmla="*/ 219 w 262"/>
                <a:gd name="T19" fmla="*/ 51 h 213"/>
                <a:gd name="T20" fmla="*/ 207 w 262"/>
                <a:gd name="T21" fmla="*/ 50 h 213"/>
                <a:gd name="T22" fmla="*/ 200 w 262"/>
                <a:gd name="T23" fmla="*/ 49 h 213"/>
                <a:gd name="T24" fmla="*/ 192 w 262"/>
                <a:gd name="T25" fmla="*/ 43 h 213"/>
                <a:gd name="T26" fmla="*/ 187 w 262"/>
                <a:gd name="T27" fmla="*/ 37 h 213"/>
                <a:gd name="T28" fmla="*/ 185 w 262"/>
                <a:gd name="T29" fmla="*/ 30 h 213"/>
                <a:gd name="T30" fmla="*/ 185 w 262"/>
                <a:gd name="T31" fmla="*/ 22 h 213"/>
                <a:gd name="T32" fmla="*/ 187 w 262"/>
                <a:gd name="T33" fmla="*/ 15 h 213"/>
                <a:gd name="T34" fmla="*/ 188 w 262"/>
                <a:gd name="T35" fmla="*/ 8 h 213"/>
                <a:gd name="T36" fmla="*/ 188 w 262"/>
                <a:gd name="T37" fmla="*/ 1 h 213"/>
                <a:gd name="T38" fmla="*/ 144 w 262"/>
                <a:gd name="T39" fmla="*/ 8 h 213"/>
                <a:gd name="T40" fmla="*/ 143 w 262"/>
                <a:gd name="T41" fmla="*/ 18 h 213"/>
                <a:gd name="T42" fmla="*/ 143 w 262"/>
                <a:gd name="T43" fmla="*/ 26 h 213"/>
                <a:gd name="T44" fmla="*/ 141 w 262"/>
                <a:gd name="T45" fmla="*/ 33 h 213"/>
                <a:gd name="T46" fmla="*/ 137 w 262"/>
                <a:gd name="T47" fmla="*/ 37 h 213"/>
                <a:gd name="T48" fmla="*/ 132 w 262"/>
                <a:gd name="T49" fmla="*/ 40 h 213"/>
                <a:gd name="T50" fmla="*/ 125 w 262"/>
                <a:gd name="T51" fmla="*/ 40 h 213"/>
                <a:gd name="T52" fmla="*/ 119 w 262"/>
                <a:gd name="T53" fmla="*/ 40 h 213"/>
                <a:gd name="T54" fmla="*/ 112 w 262"/>
                <a:gd name="T55" fmla="*/ 40 h 213"/>
                <a:gd name="T56" fmla="*/ 103 w 262"/>
                <a:gd name="T57" fmla="*/ 39 h 213"/>
                <a:gd name="T58" fmla="*/ 95 w 262"/>
                <a:gd name="T59" fmla="*/ 40 h 213"/>
                <a:gd name="T60" fmla="*/ 89 w 262"/>
                <a:gd name="T61" fmla="*/ 43 h 213"/>
                <a:gd name="T62" fmla="*/ 83 w 262"/>
                <a:gd name="T63" fmla="*/ 47 h 213"/>
                <a:gd name="T64" fmla="*/ 80 w 262"/>
                <a:gd name="T65" fmla="*/ 53 h 213"/>
                <a:gd name="T66" fmla="*/ 80 w 262"/>
                <a:gd name="T67" fmla="*/ 60 h 213"/>
                <a:gd name="T68" fmla="*/ 80 w 262"/>
                <a:gd name="T69" fmla="*/ 67 h 213"/>
                <a:gd name="T70" fmla="*/ 79 w 262"/>
                <a:gd name="T71" fmla="*/ 73 h 213"/>
                <a:gd name="T72" fmla="*/ 76 w 262"/>
                <a:gd name="T73" fmla="*/ 79 h 213"/>
                <a:gd name="T74" fmla="*/ 69 w 262"/>
                <a:gd name="T75" fmla="*/ 82 h 213"/>
                <a:gd name="T76" fmla="*/ 62 w 262"/>
                <a:gd name="T77" fmla="*/ 84 h 213"/>
                <a:gd name="T78" fmla="*/ 53 w 262"/>
                <a:gd name="T79" fmla="*/ 85 h 213"/>
                <a:gd name="T80" fmla="*/ 47 w 262"/>
                <a:gd name="T81" fmla="*/ 88 h 213"/>
                <a:gd name="T82" fmla="*/ 40 w 262"/>
                <a:gd name="T83" fmla="*/ 90 h 213"/>
                <a:gd name="T84" fmla="*/ 35 w 262"/>
                <a:gd name="T85" fmla="*/ 94 h 213"/>
                <a:gd name="T86" fmla="*/ 31 w 262"/>
                <a:gd name="T87" fmla="*/ 99 h 213"/>
                <a:gd name="T88" fmla="*/ 29 w 262"/>
                <a:gd name="T89" fmla="*/ 106 h 213"/>
                <a:gd name="T90" fmla="*/ 30 w 262"/>
                <a:gd name="T91" fmla="*/ 114 h 213"/>
                <a:gd name="T92" fmla="*/ 32 w 262"/>
                <a:gd name="T93" fmla="*/ 123 h 213"/>
                <a:gd name="T94" fmla="*/ 33 w 262"/>
                <a:gd name="T95" fmla="*/ 130 h 213"/>
                <a:gd name="T96" fmla="*/ 33 w 262"/>
                <a:gd name="T97" fmla="*/ 138 h 213"/>
                <a:gd name="T98" fmla="*/ 31 w 262"/>
                <a:gd name="T99" fmla="*/ 145 h 213"/>
                <a:gd name="T100" fmla="*/ 28 w 262"/>
                <a:gd name="T101" fmla="*/ 151 h 213"/>
                <a:gd name="T102" fmla="*/ 23 w 262"/>
                <a:gd name="T103" fmla="*/ 159 h 213"/>
                <a:gd name="T104" fmla="*/ 17 w 262"/>
                <a:gd name="T105" fmla="*/ 163 h 213"/>
                <a:gd name="T106" fmla="*/ 12 w 262"/>
                <a:gd name="T107" fmla="*/ 166 h 213"/>
                <a:gd name="T108" fmla="*/ 4 w 262"/>
                <a:gd name="T109" fmla="*/ 16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2" h="213">
                  <a:moveTo>
                    <a:pt x="0" y="168"/>
                  </a:moveTo>
                  <a:lnTo>
                    <a:pt x="0" y="212"/>
                  </a:lnTo>
                  <a:lnTo>
                    <a:pt x="261" y="212"/>
                  </a:lnTo>
                  <a:lnTo>
                    <a:pt x="261" y="0"/>
                  </a:lnTo>
                  <a:lnTo>
                    <a:pt x="238" y="0"/>
                  </a:lnTo>
                  <a:lnTo>
                    <a:pt x="237" y="4"/>
                  </a:lnTo>
                  <a:lnTo>
                    <a:pt x="237" y="7"/>
                  </a:lnTo>
                  <a:lnTo>
                    <a:pt x="238" y="11"/>
                  </a:lnTo>
                  <a:lnTo>
                    <a:pt x="239" y="16"/>
                  </a:lnTo>
                  <a:lnTo>
                    <a:pt x="240" y="21"/>
                  </a:lnTo>
                  <a:lnTo>
                    <a:pt x="241" y="25"/>
                  </a:lnTo>
                  <a:lnTo>
                    <a:pt x="241" y="28"/>
                  </a:lnTo>
                  <a:lnTo>
                    <a:pt x="240" y="32"/>
                  </a:lnTo>
                  <a:lnTo>
                    <a:pt x="239" y="36"/>
                  </a:lnTo>
                  <a:lnTo>
                    <a:pt x="237" y="40"/>
                  </a:lnTo>
                  <a:lnTo>
                    <a:pt x="234" y="43"/>
                  </a:lnTo>
                  <a:lnTo>
                    <a:pt x="231" y="46"/>
                  </a:lnTo>
                  <a:lnTo>
                    <a:pt x="227" y="48"/>
                  </a:lnTo>
                  <a:lnTo>
                    <a:pt x="223" y="49"/>
                  </a:lnTo>
                  <a:lnTo>
                    <a:pt x="219" y="51"/>
                  </a:lnTo>
                  <a:lnTo>
                    <a:pt x="213" y="51"/>
                  </a:lnTo>
                  <a:lnTo>
                    <a:pt x="207" y="50"/>
                  </a:lnTo>
                  <a:lnTo>
                    <a:pt x="203" y="49"/>
                  </a:lnTo>
                  <a:lnTo>
                    <a:pt x="200" y="49"/>
                  </a:lnTo>
                  <a:lnTo>
                    <a:pt x="196" y="46"/>
                  </a:lnTo>
                  <a:lnTo>
                    <a:pt x="192" y="43"/>
                  </a:lnTo>
                  <a:lnTo>
                    <a:pt x="189" y="40"/>
                  </a:lnTo>
                  <a:lnTo>
                    <a:pt x="187" y="37"/>
                  </a:lnTo>
                  <a:lnTo>
                    <a:pt x="185" y="33"/>
                  </a:lnTo>
                  <a:lnTo>
                    <a:pt x="185" y="30"/>
                  </a:lnTo>
                  <a:lnTo>
                    <a:pt x="185" y="26"/>
                  </a:lnTo>
                  <a:lnTo>
                    <a:pt x="185" y="22"/>
                  </a:lnTo>
                  <a:lnTo>
                    <a:pt x="186" y="19"/>
                  </a:lnTo>
                  <a:lnTo>
                    <a:pt x="187" y="15"/>
                  </a:lnTo>
                  <a:lnTo>
                    <a:pt x="188" y="11"/>
                  </a:lnTo>
                  <a:lnTo>
                    <a:pt x="188" y="8"/>
                  </a:lnTo>
                  <a:lnTo>
                    <a:pt x="188" y="4"/>
                  </a:lnTo>
                  <a:lnTo>
                    <a:pt x="188" y="1"/>
                  </a:lnTo>
                  <a:lnTo>
                    <a:pt x="144" y="1"/>
                  </a:lnTo>
                  <a:lnTo>
                    <a:pt x="144" y="8"/>
                  </a:lnTo>
                  <a:lnTo>
                    <a:pt x="144" y="13"/>
                  </a:lnTo>
                  <a:lnTo>
                    <a:pt x="143" y="18"/>
                  </a:lnTo>
                  <a:lnTo>
                    <a:pt x="143" y="22"/>
                  </a:lnTo>
                  <a:lnTo>
                    <a:pt x="143" y="26"/>
                  </a:lnTo>
                  <a:lnTo>
                    <a:pt x="143" y="30"/>
                  </a:lnTo>
                  <a:lnTo>
                    <a:pt x="141" y="33"/>
                  </a:lnTo>
                  <a:lnTo>
                    <a:pt x="140" y="35"/>
                  </a:lnTo>
                  <a:lnTo>
                    <a:pt x="137" y="37"/>
                  </a:lnTo>
                  <a:lnTo>
                    <a:pt x="135" y="39"/>
                  </a:lnTo>
                  <a:lnTo>
                    <a:pt x="132" y="40"/>
                  </a:lnTo>
                  <a:lnTo>
                    <a:pt x="128" y="40"/>
                  </a:lnTo>
                  <a:lnTo>
                    <a:pt x="125" y="40"/>
                  </a:lnTo>
                  <a:lnTo>
                    <a:pt x="122" y="40"/>
                  </a:lnTo>
                  <a:lnTo>
                    <a:pt x="119" y="40"/>
                  </a:lnTo>
                  <a:lnTo>
                    <a:pt x="116" y="40"/>
                  </a:lnTo>
                  <a:lnTo>
                    <a:pt x="112" y="40"/>
                  </a:lnTo>
                  <a:lnTo>
                    <a:pt x="107" y="39"/>
                  </a:lnTo>
                  <a:lnTo>
                    <a:pt x="103" y="39"/>
                  </a:lnTo>
                  <a:lnTo>
                    <a:pt x="99" y="40"/>
                  </a:lnTo>
                  <a:lnTo>
                    <a:pt x="95" y="40"/>
                  </a:lnTo>
                  <a:lnTo>
                    <a:pt x="92" y="41"/>
                  </a:lnTo>
                  <a:lnTo>
                    <a:pt x="89" y="43"/>
                  </a:lnTo>
                  <a:lnTo>
                    <a:pt x="85" y="45"/>
                  </a:lnTo>
                  <a:lnTo>
                    <a:pt x="83" y="47"/>
                  </a:lnTo>
                  <a:lnTo>
                    <a:pt x="81" y="50"/>
                  </a:lnTo>
                  <a:lnTo>
                    <a:pt x="80" y="53"/>
                  </a:lnTo>
                  <a:lnTo>
                    <a:pt x="80" y="57"/>
                  </a:lnTo>
                  <a:lnTo>
                    <a:pt x="80" y="60"/>
                  </a:lnTo>
                  <a:lnTo>
                    <a:pt x="80" y="64"/>
                  </a:lnTo>
                  <a:lnTo>
                    <a:pt x="80" y="67"/>
                  </a:lnTo>
                  <a:lnTo>
                    <a:pt x="80" y="70"/>
                  </a:lnTo>
                  <a:lnTo>
                    <a:pt x="79" y="73"/>
                  </a:lnTo>
                  <a:lnTo>
                    <a:pt x="77" y="76"/>
                  </a:lnTo>
                  <a:lnTo>
                    <a:pt x="76" y="79"/>
                  </a:lnTo>
                  <a:lnTo>
                    <a:pt x="73" y="80"/>
                  </a:lnTo>
                  <a:lnTo>
                    <a:pt x="69" y="82"/>
                  </a:lnTo>
                  <a:lnTo>
                    <a:pt x="65" y="83"/>
                  </a:lnTo>
                  <a:lnTo>
                    <a:pt x="62" y="84"/>
                  </a:lnTo>
                  <a:lnTo>
                    <a:pt x="59" y="85"/>
                  </a:lnTo>
                  <a:lnTo>
                    <a:pt x="53" y="85"/>
                  </a:lnTo>
                  <a:lnTo>
                    <a:pt x="50" y="86"/>
                  </a:lnTo>
                  <a:lnTo>
                    <a:pt x="47" y="88"/>
                  </a:lnTo>
                  <a:lnTo>
                    <a:pt x="43" y="88"/>
                  </a:lnTo>
                  <a:lnTo>
                    <a:pt x="40" y="90"/>
                  </a:lnTo>
                  <a:lnTo>
                    <a:pt x="38" y="91"/>
                  </a:lnTo>
                  <a:lnTo>
                    <a:pt x="35" y="94"/>
                  </a:lnTo>
                  <a:lnTo>
                    <a:pt x="32" y="97"/>
                  </a:lnTo>
                  <a:lnTo>
                    <a:pt x="31" y="99"/>
                  </a:lnTo>
                  <a:lnTo>
                    <a:pt x="29" y="103"/>
                  </a:lnTo>
                  <a:lnTo>
                    <a:pt x="29" y="106"/>
                  </a:lnTo>
                  <a:lnTo>
                    <a:pt x="29" y="110"/>
                  </a:lnTo>
                  <a:lnTo>
                    <a:pt x="30" y="114"/>
                  </a:lnTo>
                  <a:lnTo>
                    <a:pt x="31" y="118"/>
                  </a:lnTo>
                  <a:lnTo>
                    <a:pt x="32" y="123"/>
                  </a:lnTo>
                  <a:lnTo>
                    <a:pt x="33" y="127"/>
                  </a:lnTo>
                  <a:lnTo>
                    <a:pt x="33" y="130"/>
                  </a:lnTo>
                  <a:lnTo>
                    <a:pt x="33" y="133"/>
                  </a:lnTo>
                  <a:lnTo>
                    <a:pt x="33" y="138"/>
                  </a:lnTo>
                  <a:lnTo>
                    <a:pt x="32" y="141"/>
                  </a:lnTo>
                  <a:lnTo>
                    <a:pt x="31" y="145"/>
                  </a:lnTo>
                  <a:lnTo>
                    <a:pt x="29" y="148"/>
                  </a:lnTo>
                  <a:lnTo>
                    <a:pt x="28" y="151"/>
                  </a:lnTo>
                  <a:lnTo>
                    <a:pt x="26" y="155"/>
                  </a:lnTo>
                  <a:lnTo>
                    <a:pt x="23" y="159"/>
                  </a:lnTo>
                  <a:lnTo>
                    <a:pt x="20" y="161"/>
                  </a:lnTo>
                  <a:lnTo>
                    <a:pt x="17" y="163"/>
                  </a:lnTo>
                  <a:lnTo>
                    <a:pt x="15" y="165"/>
                  </a:lnTo>
                  <a:lnTo>
                    <a:pt x="12" y="166"/>
                  </a:lnTo>
                  <a:lnTo>
                    <a:pt x="8" y="167"/>
                  </a:lnTo>
                  <a:lnTo>
                    <a:pt x="4" y="168"/>
                  </a:lnTo>
                  <a:lnTo>
                    <a:pt x="0" y="168"/>
                  </a:lnTo>
                </a:path>
              </a:pathLst>
            </a:custGeom>
            <a:solidFill>
              <a:schemeClr val="accent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Freeform 12"/>
            <p:cNvSpPr>
              <a:spLocks/>
            </p:cNvSpPr>
            <p:nvPr/>
          </p:nvSpPr>
          <p:spPr bwMode="auto">
            <a:xfrm>
              <a:off x="3884" y="2145"/>
              <a:ext cx="261" cy="253"/>
            </a:xfrm>
            <a:custGeom>
              <a:avLst/>
              <a:gdLst>
                <a:gd name="T0" fmla="*/ 260 w 261"/>
                <a:gd name="T1" fmla="*/ 252 h 253"/>
                <a:gd name="T2" fmla="*/ 0 w 261"/>
                <a:gd name="T3" fmla="*/ 51 h 253"/>
                <a:gd name="T4" fmla="*/ 24 w 261"/>
                <a:gd name="T5" fmla="*/ 49 h 253"/>
                <a:gd name="T6" fmla="*/ 24 w 261"/>
                <a:gd name="T7" fmla="*/ 44 h 253"/>
                <a:gd name="T8" fmla="*/ 23 w 261"/>
                <a:gd name="T9" fmla="*/ 39 h 253"/>
                <a:gd name="T10" fmla="*/ 22 w 261"/>
                <a:gd name="T11" fmla="*/ 32 h 253"/>
                <a:gd name="T12" fmla="*/ 20 w 261"/>
                <a:gd name="T13" fmla="*/ 25 h 253"/>
                <a:gd name="T14" fmla="*/ 20 w 261"/>
                <a:gd name="T15" fmla="*/ 19 h 253"/>
                <a:gd name="T16" fmla="*/ 22 w 261"/>
                <a:gd name="T17" fmla="*/ 13 h 253"/>
                <a:gd name="T18" fmla="*/ 27 w 261"/>
                <a:gd name="T19" fmla="*/ 8 h 253"/>
                <a:gd name="T20" fmla="*/ 31 w 261"/>
                <a:gd name="T21" fmla="*/ 4 h 253"/>
                <a:gd name="T22" fmla="*/ 37 w 261"/>
                <a:gd name="T23" fmla="*/ 1 h 253"/>
                <a:gd name="T24" fmla="*/ 45 w 261"/>
                <a:gd name="T25" fmla="*/ 0 h 253"/>
                <a:gd name="T26" fmla="*/ 52 w 261"/>
                <a:gd name="T27" fmla="*/ 0 h 253"/>
                <a:gd name="T28" fmla="*/ 57 w 261"/>
                <a:gd name="T29" fmla="*/ 0 h 253"/>
                <a:gd name="T30" fmla="*/ 63 w 261"/>
                <a:gd name="T31" fmla="*/ 2 h 253"/>
                <a:gd name="T32" fmla="*/ 67 w 261"/>
                <a:gd name="T33" fmla="*/ 5 h 253"/>
                <a:gd name="T34" fmla="*/ 72 w 261"/>
                <a:gd name="T35" fmla="*/ 10 h 253"/>
                <a:gd name="T36" fmla="*/ 76 w 261"/>
                <a:gd name="T37" fmla="*/ 16 h 253"/>
                <a:gd name="T38" fmla="*/ 78 w 261"/>
                <a:gd name="T39" fmla="*/ 22 h 253"/>
                <a:gd name="T40" fmla="*/ 77 w 261"/>
                <a:gd name="T41" fmla="*/ 30 h 253"/>
                <a:gd name="T42" fmla="*/ 75 w 261"/>
                <a:gd name="T43" fmla="*/ 37 h 253"/>
                <a:gd name="T44" fmla="*/ 73 w 261"/>
                <a:gd name="T45" fmla="*/ 44 h 253"/>
                <a:gd name="T46" fmla="*/ 73 w 261"/>
                <a:gd name="T47" fmla="*/ 47 h 253"/>
                <a:gd name="T48" fmla="*/ 118 w 261"/>
                <a:gd name="T49" fmla="*/ 49 h 253"/>
                <a:gd name="T50" fmla="*/ 116 w 261"/>
                <a:gd name="T51" fmla="*/ 62 h 253"/>
                <a:gd name="T52" fmla="*/ 117 w 261"/>
                <a:gd name="T53" fmla="*/ 70 h 253"/>
                <a:gd name="T54" fmla="*/ 118 w 261"/>
                <a:gd name="T55" fmla="*/ 79 h 253"/>
                <a:gd name="T56" fmla="*/ 121 w 261"/>
                <a:gd name="T57" fmla="*/ 84 h 253"/>
                <a:gd name="T58" fmla="*/ 125 w 261"/>
                <a:gd name="T59" fmla="*/ 87 h 253"/>
                <a:gd name="T60" fmla="*/ 132 w 261"/>
                <a:gd name="T61" fmla="*/ 89 h 253"/>
                <a:gd name="T62" fmla="*/ 139 w 261"/>
                <a:gd name="T63" fmla="*/ 89 h 253"/>
                <a:gd name="T64" fmla="*/ 145 w 261"/>
                <a:gd name="T65" fmla="*/ 88 h 253"/>
                <a:gd name="T66" fmla="*/ 153 w 261"/>
                <a:gd name="T67" fmla="*/ 87 h 253"/>
                <a:gd name="T68" fmla="*/ 161 w 261"/>
                <a:gd name="T69" fmla="*/ 87 h 253"/>
                <a:gd name="T70" fmla="*/ 169 w 261"/>
                <a:gd name="T71" fmla="*/ 90 h 253"/>
                <a:gd name="T72" fmla="*/ 175 w 261"/>
                <a:gd name="T73" fmla="*/ 93 h 253"/>
                <a:gd name="T74" fmla="*/ 179 w 261"/>
                <a:gd name="T75" fmla="*/ 99 h 253"/>
                <a:gd name="T76" fmla="*/ 181 w 261"/>
                <a:gd name="T77" fmla="*/ 105 h 253"/>
                <a:gd name="T78" fmla="*/ 180 w 261"/>
                <a:gd name="T79" fmla="*/ 112 h 253"/>
                <a:gd name="T80" fmla="*/ 181 w 261"/>
                <a:gd name="T81" fmla="*/ 119 h 253"/>
                <a:gd name="T82" fmla="*/ 183 w 261"/>
                <a:gd name="T83" fmla="*/ 125 h 253"/>
                <a:gd name="T84" fmla="*/ 187 w 261"/>
                <a:gd name="T85" fmla="*/ 129 h 253"/>
                <a:gd name="T86" fmla="*/ 195 w 261"/>
                <a:gd name="T87" fmla="*/ 132 h 253"/>
                <a:gd name="T88" fmla="*/ 202 w 261"/>
                <a:gd name="T89" fmla="*/ 133 h 253"/>
                <a:gd name="T90" fmla="*/ 211 w 261"/>
                <a:gd name="T91" fmla="*/ 135 h 253"/>
                <a:gd name="T92" fmla="*/ 217 w 261"/>
                <a:gd name="T93" fmla="*/ 137 h 253"/>
                <a:gd name="T94" fmla="*/ 223 w 261"/>
                <a:gd name="T95" fmla="*/ 140 h 253"/>
                <a:gd name="T96" fmla="*/ 228 w 261"/>
                <a:gd name="T97" fmla="*/ 145 h 253"/>
                <a:gd name="T98" fmla="*/ 231 w 261"/>
                <a:gd name="T99" fmla="*/ 150 h 253"/>
                <a:gd name="T100" fmla="*/ 231 w 261"/>
                <a:gd name="T101" fmla="*/ 159 h 253"/>
                <a:gd name="T102" fmla="*/ 229 w 261"/>
                <a:gd name="T103" fmla="*/ 166 h 253"/>
                <a:gd name="T104" fmla="*/ 227 w 261"/>
                <a:gd name="T105" fmla="*/ 175 h 253"/>
                <a:gd name="T106" fmla="*/ 226 w 261"/>
                <a:gd name="T107" fmla="*/ 182 h 253"/>
                <a:gd name="T108" fmla="*/ 229 w 261"/>
                <a:gd name="T109" fmla="*/ 189 h 253"/>
                <a:gd name="T110" fmla="*/ 231 w 261"/>
                <a:gd name="T111" fmla="*/ 194 h 253"/>
                <a:gd name="T112" fmla="*/ 236 w 261"/>
                <a:gd name="T113" fmla="*/ 200 h 253"/>
                <a:gd name="T114" fmla="*/ 242 w 261"/>
                <a:gd name="T115" fmla="*/ 205 h 253"/>
                <a:gd name="T116" fmla="*/ 249 w 261"/>
                <a:gd name="T117" fmla="*/ 207 h 253"/>
                <a:gd name="T118" fmla="*/ 256 w 261"/>
                <a:gd name="T119" fmla="*/ 20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253">
                  <a:moveTo>
                    <a:pt x="260" y="208"/>
                  </a:moveTo>
                  <a:lnTo>
                    <a:pt x="260" y="252"/>
                  </a:lnTo>
                  <a:lnTo>
                    <a:pt x="1" y="252"/>
                  </a:lnTo>
                  <a:lnTo>
                    <a:pt x="0" y="51"/>
                  </a:lnTo>
                  <a:lnTo>
                    <a:pt x="22" y="51"/>
                  </a:lnTo>
                  <a:lnTo>
                    <a:pt x="24" y="49"/>
                  </a:lnTo>
                  <a:lnTo>
                    <a:pt x="24" y="46"/>
                  </a:lnTo>
                  <a:lnTo>
                    <a:pt x="24" y="44"/>
                  </a:lnTo>
                  <a:lnTo>
                    <a:pt x="24" y="42"/>
                  </a:lnTo>
                  <a:lnTo>
                    <a:pt x="23" y="39"/>
                  </a:lnTo>
                  <a:lnTo>
                    <a:pt x="22" y="34"/>
                  </a:lnTo>
                  <a:lnTo>
                    <a:pt x="22" y="32"/>
                  </a:lnTo>
                  <a:lnTo>
                    <a:pt x="20" y="28"/>
                  </a:lnTo>
                  <a:lnTo>
                    <a:pt x="20" y="25"/>
                  </a:lnTo>
                  <a:lnTo>
                    <a:pt x="20" y="22"/>
                  </a:lnTo>
                  <a:lnTo>
                    <a:pt x="20" y="19"/>
                  </a:lnTo>
                  <a:lnTo>
                    <a:pt x="22" y="16"/>
                  </a:lnTo>
                  <a:lnTo>
                    <a:pt x="22" y="13"/>
                  </a:lnTo>
                  <a:lnTo>
                    <a:pt x="24" y="11"/>
                  </a:lnTo>
                  <a:lnTo>
                    <a:pt x="27" y="8"/>
                  </a:lnTo>
                  <a:lnTo>
                    <a:pt x="29" y="6"/>
                  </a:lnTo>
                  <a:lnTo>
                    <a:pt x="31" y="4"/>
                  </a:lnTo>
                  <a:lnTo>
                    <a:pt x="34" y="2"/>
                  </a:lnTo>
                  <a:lnTo>
                    <a:pt x="37" y="1"/>
                  </a:lnTo>
                  <a:lnTo>
                    <a:pt x="41" y="0"/>
                  </a:lnTo>
                  <a:lnTo>
                    <a:pt x="45" y="0"/>
                  </a:lnTo>
                  <a:lnTo>
                    <a:pt x="48" y="0"/>
                  </a:lnTo>
                  <a:lnTo>
                    <a:pt x="52" y="0"/>
                  </a:lnTo>
                  <a:lnTo>
                    <a:pt x="55" y="0"/>
                  </a:lnTo>
                  <a:lnTo>
                    <a:pt x="57" y="0"/>
                  </a:lnTo>
                  <a:lnTo>
                    <a:pt x="60" y="1"/>
                  </a:lnTo>
                  <a:lnTo>
                    <a:pt x="63" y="2"/>
                  </a:lnTo>
                  <a:lnTo>
                    <a:pt x="65" y="4"/>
                  </a:lnTo>
                  <a:lnTo>
                    <a:pt x="67" y="5"/>
                  </a:lnTo>
                  <a:lnTo>
                    <a:pt x="70" y="7"/>
                  </a:lnTo>
                  <a:lnTo>
                    <a:pt x="72" y="10"/>
                  </a:lnTo>
                  <a:lnTo>
                    <a:pt x="74" y="13"/>
                  </a:lnTo>
                  <a:lnTo>
                    <a:pt x="76" y="16"/>
                  </a:lnTo>
                  <a:lnTo>
                    <a:pt x="77" y="19"/>
                  </a:lnTo>
                  <a:lnTo>
                    <a:pt x="78" y="22"/>
                  </a:lnTo>
                  <a:lnTo>
                    <a:pt x="78" y="26"/>
                  </a:lnTo>
                  <a:lnTo>
                    <a:pt x="77" y="30"/>
                  </a:lnTo>
                  <a:lnTo>
                    <a:pt x="76" y="34"/>
                  </a:lnTo>
                  <a:lnTo>
                    <a:pt x="75" y="37"/>
                  </a:lnTo>
                  <a:lnTo>
                    <a:pt x="74" y="41"/>
                  </a:lnTo>
                  <a:lnTo>
                    <a:pt x="73" y="44"/>
                  </a:lnTo>
                  <a:lnTo>
                    <a:pt x="73" y="46"/>
                  </a:lnTo>
                  <a:lnTo>
                    <a:pt x="73" y="47"/>
                  </a:lnTo>
                  <a:lnTo>
                    <a:pt x="74" y="49"/>
                  </a:lnTo>
                  <a:lnTo>
                    <a:pt x="118" y="49"/>
                  </a:lnTo>
                  <a:lnTo>
                    <a:pt x="116" y="58"/>
                  </a:lnTo>
                  <a:lnTo>
                    <a:pt x="116" y="62"/>
                  </a:lnTo>
                  <a:lnTo>
                    <a:pt x="116" y="67"/>
                  </a:lnTo>
                  <a:lnTo>
                    <a:pt x="117" y="70"/>
                  </a:lnTo>
                  <a:lnTo>
                    <a:pt x="117" y="74"/>
                  </a:lnTo>
                  <a:lnTo>
                    <a:pt x="118" y="79"/>
                  </a:lnTo>
                  <a:lnTo>
                    <a:pt x="119" y="82"/>
                  </a:lnTo>
                  <a:lnTo>
                    <a:pt x="121" y="84"/>
                  </a:lnTo>
                  <a:lnTo>
                    <a:pt x="123" y="85"/>
                  </a:lnTo>
                  <a:lnTo>
                    <a:pt x="125" y="87"/>
                  </a:lnTo>
                  <a:lnTo>
                    <a:pt x="128" y="88"/>
                  </a:lnTo>
                  <a:lnTo>
                    <a:pt x="132" y="89"/>
                  </a:lnTo>
                  <a:lnTo>
                    <a:pt x="135" y="89"/>
                  </a:lnTo>
                  <a:lnTo>
                    <a:pt x="139" y="89"/>
                  </a:lnTo>
                  <a:lnTo>
                    <a:pt x="142" y="88"/>
                  </a:lnTo>
                  <a:lnTo>
                    <a:pt x="145" y="88"/>
                  </a:lnTo>
                  <a:lnTo>
                    <a:pt x="149" y="87"/>
                  </a:lnTo>
                  <a:lnTo>
                    <a:pt x="153" y="87"/>
                  </a:lnTo>
                  <a:lnTo>
                    <a:pt x="157" y="87"/>
                  </a:lnTo>
                  <a:lnTo>
                    <a:pt x="161" y="87"/>
                  </a:lnTo>
                  <a:lnTo>
                    <a:pt x="165" y="88"/>
                  </a:lnTo>
                  <a:lnTo>
                    <a:pt x="169" y="90"/>
                  </a:lnTo>
                  <a:lnTo>
                    <a:pt x="172" y="91"/>
                  </a:lnTo>
                  <a:lnTo>
                    <a:pt x="175" y="93"/>
                  </a:lnTo>
                  <a:lnTo>
                    <a:pt x="177" y="96"/>
                  </a:lnTo>
                  <a:lnTo>
                    <a:pt x="179" y="99"/>
                  </a:lnTo>
                  <a:lnTo>
                    <a:pt x="180" y="102"/>
                  </a:lnTo>
                  <a:lnTo>
                    <a:pt x="181" y="105"/>
                  </a:lnTo>
                  <a:lnTo>
                    <a:pt x="180" y="108"/>
                  </a:lnTo>
                  <a:lnTo>
                    <a:pt x="180" y="112"/>
                  </a:lnTo>
                  <a:lnTo>
                    <a:pt x="180" y="116"/>
                  </a:lnTo>
                  <a:lnTo>
                    <a:pt x="181" y="119"/>
                  </a:lnTo>
                  <a:lnTo>
                    <a:pt x="181" y="122"/>
                  </a:lnTo>
                  <a:lnTo>
                    <a:pt x="183" y="125"/>
                  </a:lnTo>
                  <a:lnTo>
                    <a:pt x="185" y="127"/>
                  </a:lnTo>
                  <a:lnTo>
                    <a:pt x="187" y="129"/>
                  </a:lnTo>
                  <a:lnTo>
                    <a:pt x="191" y="130"/>
                  </a:lnTo>
                  <a:lnTo>
                    <a:pt x="195" y="132"/>
                  </a:lnTo>
                  <a:lnTo>
                    <a:pt x="198" y="132"/>
                  </a:lnTo>
                  <a:lnTo>
                    <a:pt x="202" y="133"/>
                  </a:lnTo>
                  <a:lnTo>
                    <a:pt x="206" y="134"/>
                  </a:lnTo>
                  <a:lnTo>
                    <a:pt x="211" y="135"/>
                  </a:lnTo>
                  <a:lnTo>
                    <a:pt x="214" y="136"/>
                  </a:lnTo>
                  <a:lnTo>
                    <a:pt x="217" y="137"/>
                  </a:lnTo>
                  <a:lnTo>
                    <a:pt x="220" y="138"/>
                  </a:lnTo>
                  <a:lnTo>
                    <a:pt x="223" y="140"/>
                  </a:lnTo>
                  <a:lnTo>
                    <a:pt x="225" y="142"/>
                  </a:lnTo>
                  <a:lnTo>
                    <a:pt x="228" y="145"/>
                  </a:lnTo>
                  <a:lnTo>
                    <a:pt x="229" y="147"/>
                  </a:lnTo>
                  <a:lnTo>
                    <a:pt x="231" y="150"/>
                  </a:lnTo>
                  <a:lnTo>
                    <a:pt x="232" y="155"/>
                  </a:lnTo>
                  <a:lnTo>
                    <a:pt x="231" y="159"/>
                  </a:lnTo>
                  <a:lnTo>
                    <a:pt x="230" y="162"/>
                  </a:lnTo>
                  <a:lnTo>
                    <a:pt x="229" y="166"/>
                  </a:lnTo>
                  <a:lnTo>
                    <a:pt x="229" y="170"/>
                  </a:lnTo>
                  <a:lnTo>
                    <a:pt x="227" y="175"/>
                  </a:lnTo>
                  <a:lnTo>
                    <a:pt x="226" y="179"/>
                  </a:lnTo>
                  <a:lnTo>
                    <a:pt x="226" y="182"/>
                  </a:lnTo>
                  <a:lnTo>
                    <a:pt x="227" y="185"/>
                  </a:lnTo>
                  <a:lnTo>
                    <a:pt x="229" y="189"/>
                  </a:lnTo>
                  <a:lnTo>
                    <a:pt x="229" y="192"/>
                  </a:lnTo>
                  <a:lnTo>
                    <a:pt x="231" y="194"/>
                  </a:lnTo>
                  <a:lnTo>
                    <a:pt x="233" y="197"/>
                  </a:lnTo>
                  <a:lnTo>
                    <a:pt x="236" y="200"/>
                  </a:lnTo>
                  <a:lnTo>
                    <a:pt x="239" y="203"/>
                  </a:lnTo>
                  <a:lnTo>
                    <a:pt x="242" y="205"/>
                  </a:lnTo>
                  <a:lnTo>
                    <a:pt x="245" y="206"/>
                  </a:lnTo>
                  <a:lnTo>
                    <a:pt x="249" y="207"/>
                  </a:lnTo>
                  <a:lnTo>
                    <a:pt x="252" y="208"/>
                  </a:lnTo>
                  <a:lnTo>
                    <a:pt x="256" y="208"/>
                  </a:lnTo>
                  <a:lnTo>
                    <a:pt x="260" y="208"/>
                  </a:lnTo>
                </a:path>
              </a:pathLst>
            </a:custGeom>
            <a:solidFill>
              <a:schemeClr val="accent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Freeform 13"/>
            <p:cNvSpPr>
              <a:spLocks/>
            </p:cNvSpPr>
            <p:nvPr/>
          </p:nvSpPr>
          <p:spPr bwMode="auto">
            <a:xfrm>
              <a:off x="3884" y="1985"/>
              <a:ext cx="263" cy="212"/>
            </a:xfrm>
            <a:custGeom>
              <a:avLst/>
              <a:gdLst>
                <a:gd name="T0" fmla="*/ 262 w 263"/>
                <a:gd name="T1" fmla="*/ 0 h 212"/>
                <a:gd name="T2" fmla="*/ 1 w 263"/>
                <a:gd name="T3" fmla="*/ 211 h 212"/>
                <a:gd name="T4" fmla="*/ 25 w 263"/>
                <a:gd name="T5" fmla="*/ 207 h 212"/>
                <a:gd name="T6" fmla="*/ 24 w 263"/>
                <a:gd name="T7" fmla="*/ 200 h 212"/>
                <a:gd name="T8" fmla="*/ 22 w 263"/>
                <a:gd name="T9" fmla="*/ 191 h 212"/>
                <a:gd name="T10" fmla="*/ 20 w 263"/>
                <a:gd name="T11" fmla="*/ 183 h 212"/>
                <a:gd name="T12" fmla="*/ 23 w 263"/>
                <a:gd name="T13" fmla="*/ 175 h 212"/>
                <a:gd name="T14" fmla="*/ 28 w 263"/>
                <a:gd name="T15" fmla="*/ 169 h 212"/>
                <a:gd name="T16" fmla="*/ 35 w 263"/>
                <a:gd name="T17" fmla="*/ 163 h 212"/>
                <a:gd name="T18" fmla="*/ 43 w 263"/>
                <a:gd name="T19" fmla="*/ 161 h 212"/>
                <a:gd name="T20" fmla="*/ 55 w 263"/>
                <a:gd name="T21" fmla="*/ 161 h 212"/>
                <a:gd name="T22" fmla="*/ 62 w 263"/>
                <a:gd name="T23" fmla="*/ 163 h 212"/>
                <a:gd name="T24" fmla="*/ 70 w 263"/>
                <a:gd name="T25" fmla="*/ 168 h 212"/>
                <a:gd name="T26" fmla="*/ 75 w 263"/>
                <a:gd name="T27" fmla="*/ 174 h 212"/>
                <a:gd name="T28" fmla="*/ 77 w 263"/>
                <a:gd name="T29" fmla="*/ 182 h 212"/>
                <a:gd name="T30" fmla="*/ 77 w 263"/>
                <a:gd name="T31" fmla="*/ 189 h 212"/>
                <a:gd name="T32" fmla="*/ 75 w 263"/>
                <a:gd name="T33" fmla="*/ 196 h 212"/>
                <a:gd name="T34" fmla="*/ 74 w 263"/>
                <a:gd name="T35" fmla="*/ 204 h 212"/>
                <a:gd name="T36" fmla="*/ 74 w 263"/>
                <a:gd name="T37" fmla="*/ 210 h 212"/>
                <a:gd name="T38" fmla="*/ 117 w 263"/>
                <a:gd name="T39" fmla="*/ 203 h 212"/>
                <a:gd name="T40" fmla="*/ 118 w 263"/>
                <a:gd name="T41" fmla="*/ 193 h 212"/>
                <a:gd name="T42" fmla="*/ 119 w 263"/>
                <a:gd name="T43" fmla="*/ 186 h 212"/>
                <a:gd name="T44" fmla="*/ 121 w 263"/>
                <a:gd name="T45" fmla="*/ 179 h 212"/>
                <a:gd name="T46" fmla="*/ 125 w 263"/>
                <a:gd name="T47" fmla="*/ 174 h 212"/>
                <a:gd name="T48" fmla="*/ 130 w 263"/>
                <a:gd name="T49" fmla="*/ 171 h 212"/>
                <a:gd name="T50" fmla="*/ 136 w 263"/>
                <a:gd name="T51" fmla="*/ 171 h 212"/>
                <a:gd name="T52" fmla="*/ 143 w 263"/>
                <a:gd name="T53" fmla="*/ 171 h 212"/>
                <a:gd name="T54" fmla="*/ 150 w 263"/>
                <a:gd name="T55" fmla="*/ 172 h 212"/>
                <a:gd name="T56" fmla="*/ 159 w 263"/>
                <a:gd name="T57" fmla="*/ 172 h 212"/>
                <a:gd name="T58" fmla="*/ 167 w 263"/>
                <a:gd name="T59" fmla="*/ 171 h 212"/>
                <a:gd name="T60" fmla="*/ 173 w 263"/>
                <a:gd name="T61" fmla="*/ 169 h 212"/>
                <a:gd name="T62" fmla="*/ 179 w 263"/>
                <a:gd name="T63" fmla="*/ 164 h 212"/>
                <a:gd name="T64" fmla="*/ 182 w 263"/>
                <a:gd name="T65" fmla="*/ 158 h 212"/>
                <a:gd name="T66" fmla="*/ 182 w 263"/>
                <a:gd name="T67" fmla="*/ 151 h 212"/>
                <a:gd name="T68" fmla="*/ 182 w 263"/>
                <a:gd name="T69" fmla="*/ 144 h 212"/>
                <a:gd name="T70" fmla="*/ 183 w 263"/>
                <a:gd name="T71" fmla="*/ 138 h 212"/>
                <a:gd name="T72" fmla="*/ 186 w 263"/>
                <a:gd name="T73" fmla="*/ 133 h 212"/>
                <a:gd name="T74" fmla="*/ 193 w 263"/>
                <a:gd name="T75" fmla="*/ 130 h 212"/>
                <a:gd name="T76" fmla="*/ 200 w 263"/>
                <a:gd name="T77" fmla="*/ 127 h 212"/>
                <a:gd name="T78" fmla="*/ 208 w 263"/>
                <a:gd name="T79" fmla="*/ 126 h 212"/>
                <a:gd name="T80" fmla="*/ 215 w 263"/>
                <a:gd name="T81" fmla="*/ 125 h 212"/>
                <a:gd name="T82" fmla="*/ 222 w 263"/>
                <a:gd name="T83" fmla="*/ 122 h 212"/>
                <a:gd name="T84" fmla="*/ 227 w 263"/>
                <a:gd name="T85" fmla="*/ 118 h 212"/>
                <a:gd name="T86" fmla="*/ 231 w 263"/>
                <a:gd name="T87" fmla="*/ 113 h 212"/>
                <a:gd name="T88" fmla="*/ 233 w 263"/>
                <a:gd name="T89" fmla="*/ 105 h 212"/>
                <a:gd name="T90" fmla="*/ 232 w 263"/>
                <a:gd name="T91" fmla="*/ 98 h 212"/>
                <a:gd name="T92" fmla="*/ 230 w 263"/>
                <a:gd name="T93" fmla="*/ 89 h 212"/>
                <a:gd name="T94" fmla="*/ 228 w 263"/>
                <a:gd name="T95" fmla="*/ 82 h 212"/>
                <a:gd name="T96" fmla="*/ 229 w 263"/>
                <a:gd name="T97" fmla="*/ 75 h 212"/>
                <a:gd name="T98" fmla="*/ 231 w 263"/>
                <a:gd name="T99" fmla="*/ 68 h 212"/>
                <a:gd name="T100" fmla="*/ 235 w 263"/>
                <a:gd name="T101" fmla="*/ 63 h 212"/>
                <a:gd name="T102" fmla="*/ 240 w 263"/>
                <a:gd name="T103" fmla="*/ 57 h 212"/>
                <a:gd name="T104" fmla="*/ 247 w 263"/>
                <a:gd name="T105" fmla="*/ 54 h 212"/>
                <a:gd name="T106" fmla="*/ 254 w 263"/>
                <a:gd name="T107" fmla="*/ 53 h 212"/>
                <a:gd name="T108" fmla="*/ 262 w 263"/>
                <a:gd name="T109" fmla="*/ 5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 h="212">
                  <a:moveTo>
                    <a:pt x="262" y="53"/>
                  </a:moveTo>
                  <a:lnTo>
                    <a:pt x="262" y="0"/>
                  </a:lnTo>
                  <a:lnTo>
                    <a:pt x="0" y="0"/>
                  </a:lnTo>
                  <a:lnTo>
                    <a:pt x="1" y="211"/>
                  </a:lnTo>
                  <a:lnTo>
                    <a:pt x="24" y="211"/>
                  </a:lnTo>
                  <a:lnTo>
                    <a:pt x="25" y="207"/>
                  </a:lnTo>
                  <a:lnTo>
                    <a:pt x="25" y="204"/>
                  </a:lnTo>
                  <a:lnTo>
                    <a:pt x="24" y="200"/>
                  </a:lnTo>
                  <a:lnTo>
                    <a:pt x="23" y="196"/>
                  </a:lnTo>
                  <a:lnTo>
                    <a:pt x="22" y="191"/>
                  </a:lnTo>
                  <a:lnTo>
                    <a:pt x="21" y="186"/>
                  </a:lnTo>
                  <a:lnTo>
                    <a:pt x="20" y="183"/>
                  </a:lnTo>
                  <a:lnTo>
                    <a:pt x="21" y="179"/>
                  </a:lnTo>
                  <a:lnTo>
                    <a:pt x="23" y="175"/>
                  </a:lnTo>
                  <a:lnTo>
                    <a:pt x="25" y="171"/>
                  </a:lnTo>
                  <a:lnTo>
                    <a:pt x="28" y="169"/>
                  </a:lnTo>
                  <a:lnTo>
                    <a:pt x="31" y="166"/>
                  </a:lnTo>
                  <a:lnTo>
                    <a:pt x="35" y="163"/>
                  </a:lnTo>
                  <a:lnTo>
                    <a:pt x="39" y="162"/>
                  </a:lnTo>
                  <a:lnTo>
                    <a:pt x="43" y="161"/>
                  </a:lnTo>
                  <a:lnTo>
                    <a:pt x="48" y="160"/>
                  </a:lnTo>
                  <a:lnTo>
                    <a:pt x="55" y="161"/>
                  </a:lnTo>
                  <a:lnTo>
                    <a:pt x="59" y="162"/>
                  </a:lnTo>
                  <a:lnTo>
                    <a:pt x="62" y="163"/>
                  </a:lnTo>
                  <a:lnTo>
                    <a:pt x="65" y="165"/>
                  </a:lnTo>
                  <a:lnTo>
                    <a:pt x="70" y="168"/>
                  </a:lnTo>
                  <a:lnTo>
                    <a:pt x="73" y="171"/>
                  </a:lnTo>
                  <a:lnTo>
                    <a:pt x="75" y="174"/>
                  </a:lnTo>
                  <a:lnTo>
                    <a:pt x="77" y="178"/>
                  </a:lnTo>
                  <a:lnTo>
                    <a:pt x="77" y="182"/>
                  </a:lnTo>
                  <a:lnTo>
                    <a:pt x="77" y="186"/>
                  </a:lnTo>
                  <a:lnTo>
                    <a:pt x="77" y="189"/>
                  </a:lnTo>
                  <a:lnTo>
                    <a:pt x="76" y="193"/>
                  </a:lnTo>
                  <a:lnTo>
                    <a:pt x="75" y="196"/>
                  </a:lnTo>
                  <a:lnTo>
                    <a:pt x="74" y="200"/>
                  </a:lnTo>
                  <a:lnTo>
                    <a:pt x="74" y="204"/>
                  </a:lnTo>
                  <a:lnTo>
                    <a:pt x="74" y="207"/>
                  </a:lnTo>
                  <a:lnTo>
                    <a:pt x="74" y="210"/>
                  </a:lnTo>
                  <a:lnTo>
                    <a:pt x="118" y="210"/>
                  </a:lnTo>
                  <a:lnTo>
                    <a:pt x="117" y="203"/>
                  </a:lnTo>
                  <a:lnTo>
                    <a:pt x="118" y="198"/>
                  </a:lnTo>
                  <a:lnTo>
                    <a:pt x="118" y="193"/>
                  </a:lnTo>
                  <a:lnTo>
                    <a:pt x="118" y="189"/>
                  </a:lnTo>
                  <a:lnTo>
                    <a:pt x="119" y="186"/>
                  </a:lnTo>
                  <a:lnTo>
                    <a:pt x="119" y="181"/>
                  </a:lnTo>
                  <a:lnTo>
                    <a:pt x="121" y="179"/>
                  </a:lnTo>
                  <a:lnTo>
                    <a:pt x="122" y="176"/>
                  </a:lnTo>
                  <a:lnTo>
                    <a:pt x="125" y="174"/>
                  </a:lnTo>
                  <a:lnTo>
                    <a:pt x="127" y="173"/>
                  </a:lnTo>
                  <a:lnTo>
                    <a:pt x="130" y="171"/>
                  </a:lnTo>
                  <a:lnTo>
                    <a:pt x="133" y="171"/>
                  </a:lnTo>
                  <a:lnTo>
                    <a:pt x="136" y="171"/>
                  </a:lnTo>
                  <a:lnTo>
                    <a:pt x="140" y="171"/>
                  </a:lnTo>
                  <a:lnTo>
                    <a:pt x="143" y="171"/>
                  </a:lnTo>
                  <a:lnTo>
                    <a:pt x="146" y="171"/>
                  </a:lnTo>
                  <a:lnTo>
                    <a:pt x="150" y="172"/>
                  </a:lnTo>
                  <a:lnTo>
                    <a:pt x="155" y="172"/>
                  </a:lnTo>
                  <a:lnTo>
                    <a:pt x="159" y="172"/>
                  </a:lnTo>
                  <a:lnTo>
                    <a:pt x="163" y="172"/>
                  </a:lnTo>
                  <a:lnTo>
                    <a:pt x="167" y="171"/>
                  </a:lnTo>
                  <a:lnTo>
                    <a:pt x="170" y="170"/>
                  </a:lnTo>
                  <a:lnTo>
                    <a:pt x="173" y="169"/>
                  </a:lnTo>
                  <a:lnTo>
                    <a:pt x="176" y="167"/>
                  </a:lnTo>
                  <a:lnTo>
                    <a:pt x="179" y="164"/>
                  </a:lnTo>
                  <a:lnTo>
                    <a:pt x="181" y="161"/>
                  </a:lnTo>
                  <a:lnTo>
                    <a:pt x="182" y="158"/>
                  </a:lnTo>
                  <a:lnTo>
                    <a:pt x="182" y="155"/>
                  </a:lnTo>
                  <a:lnTo>
                    <a:pt x="182" y="151"/>
                  </a:lnTo>
                  <a:lnTo>
                    <a:pt x="182" y="148"/>
                  </a:lnTo>
                  <a:lnTo>
                    <a:pt x="182" y="144"/>
                  </a:lnTo>
                  <a:lnTo>
                    <a:pt x="182" y="141"/>
                  </a:lnTo>
                  <a:lnTo>
                    <a:pt x="183" y="138"/>
                  </a:lnTo>
                  <a:lnTo>
                    <a:pt x="185" y="135"/>
                  </a:lnTo>
                  <a:lnTo>
                    <a:pt x="186" y="133"/>
                  </a:lnTo>
                  <a:lnTo>
                    <a:pt x="189" y="131"/>
                  </a:lnTo>
                  <a:lnTo>
                    <a:pt x="193" y="130"/>
                  </a:lnTo>
                  <a:lnTo>
                    <a:pt x="197" y="129"/>
                  </a:lnTo>
                  <a:lnTo>
                    <a:pt x="200" y="127"/>
                  </a:lnTo>
                  <a:lnTo>
                    <a:pt x="203" y="127"/>
                  </a:lnTo>
                  <a:lnTo>
                    <a:pt x="208" y="126"/>
                  </a:lnTo>
                  <a:lnTo>
                    <a:pt x="212" y="125"/>
                  </a:lnTo>
                  <a:lnTo>
                    <a:pt x="215" y="125"/>
                  </a:lnTo>
                  <a:lnTo>
                    <a:pt x="219" y="123"/>
                  </a:lnTo>
                  <a:lnTo>
                    <a:pt x="222" y="122"/>
                  </a:lnTo>
                  <a:lnTo>
                    <a:pt x="224" y="120"/>
                  </a:lnTo>
                  <a:lnTo>
                    <a:pt x="227" y="118"/>
                  </a:lnTo>
                  <a:lnTo>
                    <a:pt x="229" y="116"/>
                  </a:lnTo>
                  <a:lnTo>
                    <a:pt x="231" y="113"/>
                  </a:lnTo>
                  <a:lnTo>
                    <a:pt x="232" y="110"/>
                  </a:lnTo>
                  <a:lnTo>
                    <a:pt x="233" y="105"/>
                  </a:lnTo>
                  <a:lnTo>
                    <a:pt x="233" y="102"/>
                  </a:lnTo>
                  <a:lnTo>
                    <a:pt x="232" y="98"/>
                  </a:lnTo>
                  <a:lnTo>
                    <a:pt x="231" y="94"/>
                  </a:lnTo>
                  <a:lnTo>
                    <a:pt x="230" y="89"/>
                  </a:lnTo>
                  <a:lnTo>
                    <a:pt x="229" y="85"/>
                  </a:lnTo>
                  <a:lnTo>
                    <a:pt x="228" y="82"/>
                  </a:lnTo>
                  <a:lnTo>
                    <a:pt x="228" y="78"/>
                  </a:lnTo>
                  <a:lnTo>
                    <a:pt x="229" y="75"/>
                  </a:lnTo>
                  <a:lnTo>
                    <a:pt x="230" y="71"/>
                  </a:lnTo>
                  <a:lnTo>
                    <a:pt x="231" y="68"/>
                  </a:lnTo>
                  <a:lnTo>
                    <a:pt x="233" y="66"/>
                  </a:lnTo>
                  <a:lnTo>
                    <a:pt x="235" y="63"/>
                  </a:lnTo>
                  <a:lnTo>
                    <a:pt x="237" y="60"/>
                  </a:lnTo>
                  <a:lnTo>
                    <a:pt x="240" y="57"/>
                  </a:lnTo>
                  <a:lnTo>
                    <a:pt x="244" y="55"/>
                  </a:lnTo>
                  <a:lnTo>
                    <a:pt x="247" y="54"/>
                  </a:lnTo>
                  <a:lnTo>
                    <a:pt x="250" y="53"/>
                  </a:lnTo>
                  <a:lnTo>
                    <a:pt x="254" y="53"/>
                  </a:lnTo>
                  <a:lnTo>
                    <a:pt x="257" y="53"/>
                  </a:lnTo>
                  <a:lnTo>
                    <a:pt x="262" y="53"/>
                  </a:lnTo>
                </a:path>
              </a:pathLst>
            </a:custGeom>
            <a:solidFill>
              <a:schemeClr val="accent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Freeform 14"/>
            <p:cNvSpPr>
              <a:spLocks/>
            </p:cNvSpPr>
            <p:nvPr/>
          </p:nvSpPr>
          <p:spPr bwMode="auto">
            <a:xfrm>
              <a:off x="3999" y="2037"/>
              <a:ext cx="291" cy="319"/>
            </a:xfrm>
            <a:custGeom>
              <a:avLst/>
              <a:gdLst>
                <a:gd name="T0" fmla="*/ 116 w 291"/>
                <a:gd name="T1" fmla="*/ 50 h 319"/>
                <a:gd name="T2" fmla="*/ 113 w 291"/>
                <a:gd name="T3" fmla="*/ 24 h 319"/>
                <a:gd name="T4" fmla="*/ 127 w 291"/>
                <a:gd name="T5" fmla="*/ 3 h 319"/>
                <a:gd name="T6" fmla="*/ 159 w 291"/>
                <a:gd name="T7" fmla="*/ 1 h 319"/>
                <a:gd name="T8" fmla="*/ 175 w 291"/>
                <a:gd name="T9" fmla="*/ 13 h 319"/>
                <a:gd name="T10" fmla="*/ 179 w 291"/>
                <a:gd name="T11" fmla="*/ 35 h 319"/>
                <a:gd name="T12" fmla="*/ 176 w 291"/>
                <a:gd name="T13" fmla="*/ 58 h 319"/>
                <a:gd name="T14" fmla="*/ 192 w 291"/>
                <a:gd name="T15" fmla="*/ 72 h 319"/>
                <a:gd name="T16" fmla="*/ 216 w 291"/>
                <a:gd name="T17" fmla="*/ 77 h 319"/>
                <a:gd name="T18" fmla="*/ 225 w 291"/>
                <a:gd name="T19" fmla="*/ 89 h 319"/>
                <a:gd name="T20" fmla="*/ 226 w 291"/>
                <a:gd name="T21" fmla="*/ 104 h 319"/>
                <a:gd name="T22" fmla="*/ 235 w 291"/>
                <a:gd name="T23" fmla="*/ 118 h 319"/>
                <a:gd name="T24" fmla="*/ 254 w 291"/>
                <a:gd name="T25" fmla="*/ 120 h 319"/>
                <a:gd name="T26" fmla="*/ 275 w 291"/>
                <a:gd name="T27" fmla="*/ 120 h 319"/>
                <a:gd name="T28" fmla="*/ 287 w 291"/>
                <a:gd name="T29" fmla="*/ 126 h 319"/>
                <a:gd name="T30" fmla="*/ 290 w 291"/>
                <a:gd name="T31" fmla="*/ 150 h 319"/>
                <a:gd name="T32" fmla="*/ 287 w 291"/>
                <a:gd name="T33" fmla="*/ 183 h 319"/>
                <a:gd name="T34" fmla="*/ 274 w 291"/>
                <a:gd name="T35" fmla="*/ 190 h 319"/>
                <a:gd name="T36" fmla="*/ 252 w 291"/>
                <a:gd name="T37" fmla="*/ 189 h 319"/>
                <a:gd name="T38" fmla="*/ 236 w 291"/>
                <a:gd name="T39" fmla="*/ 192 h 319"/>
                <a:gd name="T40" fmla="*/ 226 w 291"/>
                <a:gd name="T41" fmla="*/ 201 h 319"/>
                <a:gd name="T42" fmla="*/ 225 w 291"/>
                <a:gd name="T43" fmla="*/ 220 h 319"/>
                <a:gd name="T44" fmla="*/ 215 w 291"/>
                <a:gd name="T45" fmla="*/ 232 h 319"/>
                <a:gd name="T46" fmla="*/ 196 w 291"/>
                <a:gd name="T47" fmla="*/ 237 h 319"/>
                <a:gd name="T48" fmla="*/ 179 w 291"/>
                <a:gd name="T49" fmla="*/ 245 h 319"/>
                <a:gd name="T50" fmla="*/ 175 w 291"/>
                <a:gd name="T51" fmla="*/ 263 h 319"/>
                <a:gd name="T52" fmla="*/ 179 w 291"/>
                <a:gd name="T53" fmla="*/ 285 h 319"/>
                <a:gd name="T54" fmla="*/ 171 w 291"/>
                <a:gd name="T55" fmla="*/ 306 h 319"/>
                <a:gd name="T56" fmla="*/ 157 w 291"/>
                <a:gd name="T57" fmla="*/ 316 h 319"/>
                <a:gd name="T58" fmla="*/ 135 w 291"/>
                <a:gd name="T59" fmla="*/ 318 h 319"/>
                <a:gd name="T60" fmla="*/ 119 w 291"/>
                <a:gd name="T61" fmla="*/ 310 h 319"/>
                <a:gd name="T62" fmla="*/ 111 w 291"/>
                <a:gd name="T63" fmla="*/ 294 h 319"/>
                <a:gd name="T64" fmla="*/ 113 w 291"/>
                <a:gd name="T65" fmla="*/ 276 h 319"/>
                <a:gd name="T66" fmla="*/ 115 w 291"/>
                <a:gd name="T67" fmla="*/ 259 h 319"/>
                <a:gd name="T68" fmla="*/ 104 w 291"/>
                <a:gd name="T69" fmla="*/ 247 h 319"/>
                <a:gd name="T70" fmla="*/ 86 w 291"/>
                <a:gd name="T71" fmla="*/ 243 h 319"/>
                <a:gd name="T72" fmla="*/ 68 w 291"/>
                <a:gd name="T73" fmla="*/ 236 h 319"/>
                <a:gd name="T74" fmla="*/ 64 w 291"/>
                <a:gd name="T75" fmla="*/ 218 h 319"/>
                <a:gd name="T76" fmla="*/ 59 w 291"/>
                <a:gd name="T77" fmla="*/ 203 h 319"/>
                <a:gd name="T78" fmla="*/ 42 w 291"/>
                <a:gd name="T79" fmla="*/ 197 h 319"/>
                <a:gd name="T80" fmla="*/ 25 w 291"/>
                <a:gd name="T81" fmla="*/ 198 h 319"/>
                <a:gd name="T82" fmla="*/ 5 w 291"/>
                <a:gd name="T83" fmla="*/ 194 h 319"/>
                <a:gd name="T84" fmla="*/ 0 w 291"/>
                <a:gd name="T85" fmla="*/ 173 h 319"/>
                <a:gd name="T86" fmla="*/ 2 w 291"/>
                <a:gd name="T87" fmla="*/ 142 h 319"/>
                <a:gd name="T88" fmla="*/ 7 w 291"/>
                <a:gd name="T89" fmla="*/ 124 h 319"/>
                <a:gd name="T90" fmla="*/ 22 w 291"/>
                <a:gd name="T91" fmla="*/ 119 h 319"/>
                <a:gd name="T92" fmla="*/ 43 w 291"/>
                <a:gd name="T93" fmla="*/ 121 h 319"/>
                <a:gd name="T94" fmla="*/ 62 w 291"/>
                <a:gd name="T95" fmla="*/ 114 h 319"/>
                <a:gd name="T96" fmla="*/ 65 w 291"/>
                <a:gd name="T97" fmla="*/ 96 h 319"/>
                <a:gd name="T98" fmla="*/ 72 w 291"/>
                <a:gd name="T99" fmla="*/ 80 h 319"/>
                <a:gd name="T100" fmla="*/ 92 w 291"/>
                <a:gd name="T101" fmla="*/ 7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319">
                  <a:moveTo>
                    <a:pt x="110" y="66"/>
                  </a:moveTo>
                  <a:lnTo>
                    <a:pt x="113" y="63"/>
                  </a:lnTo>
                  <a:lnTo>
                    <a:pt x="116" y="59"/>
                  </a:lnTo>
                  <a:lnTo>
                    <a:pt x="116" y="56"/>
                  </a:lnTo>
                  <a:lnTo>
                    <a:pt x="116" y="50"/>
                  </a:lnTo>
                  <a:lnTo>
                    <a:pt x="116" y="45"/>
                  </a:lnTo>
                  <a:lnTo>
                    <a:pt x="114" y="40"/>
                  </a:lnTo>
                  <a:lnTo>
                    <a:pt x="113" y="35"/>
                  </a:lnTo>
                  <a:lnTo>
                    <a:pt x="112" y="28"/>
                  </a:lnTo>
                  <a:lnTo>
                    <a:pt x="113" y="24"/>
                  </a:lnTo>
                  <a:lnTo>
                    <a:pt x="113" y="20"/>
                  </a:lnTo>
                  <a:lnTo>
                    <a:pt x="116" y="14"/>
                  </a:lnTo>
                  <a:lnTo>
                    <a:pt x="119" y="10"/>
                  </a:lnTo>
                  <a:lnTo>
                    <a:pt x="123" y="6"/>
                  </a:lnTo>
                  <a:lnTo>
                    <a:pt x="127" y="3"/>
                  </a:lnTo>
                  <a:lnTo>
                    <a:pt x="131" y="1"/>
                  </a:lnTo>
                  <a:lnTo>
                    <a:pt x="137" y="0"/>
                  </a:lnTo>
                  <a:lnTo>
                    <a:pt x="144" y="0"/>
                  </a:lnTo>
                  <a:lnTo>
                    <a:pt x="153" y="0"/>
                  </a:lnTo>
                  <a:lnTo>
                    <a:pt x="159" y="1"/>
                  </a:lnTo>
                  <a:lnTo>
                    <a:pt x="163" y="2"/>
                  </a:lnTo>
                  <a:lnTo>
                    <a:pt x="166" y="4"/>
                  </a:lnTo>
                  <a:lnTo>
                    <a:pt x="169" y="6"/>
                  </a:lnTo>
                  <a:lnTo>
                    <a:pt x="172" y="9"/>
                  </a:lnTo>
                  <a:lnTo>
                    <a:pt x="175" y="13"/>
                  </a:lnTo>
                  <a:lnTo>
                    <a:pt x="177" y="17"/>
                  </a:lnTo>
                  <a:lnTo>
                    <a:pt x="179" y="20"/>
                  </a:lnTo>
                  <a:lnTo>
                    <a:pt x="180" y="26"/>
                  </a:lnTo>
                  <a:lnTo>
                    <a:pt x="180" y="30"/>
                  </a:lnTo>
                  <a:lnTo>
                    <a:pt x="179" y="35"/>
                  </a:lnTo>
                  <a:lnTo>
                    <a:pt x="178" y="38"/>
                  </a:lnTo>
                  <a:lnTo>
                    <a:pt x="177" y="44"/>
                  </a:lnTo>
                  <a:lnTo>
                    <a:pt x="175" y="50"/>
                  </a:lnTo>
                  <a:lnTo>
                    <a:pt x="174" y="54"/>
                  </a:lnTo>
                  <a:lnTo>
                    <a:pt x="176" y="58"/>
                  </a:lnTo>
                  <a:lnTo>
                    <a:pt x="177" y="61"/>
                  </a:lnTo>
                  <a:lnTo>
                    <a:pt x="180" y="65"/>
                  </a:lnTo>
                  <a:lnTo>
                    <a:pt x="183" y="68"/>
                  </a:lnTo>
                  <a:lnTo>
                    <a:pt x="186" y="70"/>
                  </a:lnTo>
                  <a:lnTo>
                    <a:pt x="192" y="72"/>
                  </a:lnTo>
                  <a:lnTo>
                    <a:pt x="197" y="73"/>
                  </a:lnTo>
                  <a:lnTo>
                    <a:pt x="201" y="74"/>
                  </a:lnTo>
                  <a:lnTo>
                    <a:pt x="207" y="75"/>
                  </a:lnTo>
                  <a:lnTo>
                    <a:pt x="212" y="77"/>
                  </a:lnTo>
                  <a:lnTo>
                    <a:pt x="216" y="77"/>
                  </a:lnTo>
                  <a:lnTo>
                    <a:pt x="219" y="80"/>
                  </a:lnTo>
                  <a:lnTo>
                    <a:pt x="221" y="81"/>
                  </a:lnTo>
                  <a:lnTo>
                    <a:pt x="223" y="83"/>
                  </a:lnTo>
                  <a:lnTo>
                    <a:pt x="225" y="86"/>
                  </a:lnTo>
                  <a:lnTo>
                    <a:pt x="225" y="89"/>
                  </a:lnTo>
                  <a:lnTo>
                    <a:pt x="226" y="91"/>
                  </a:lnTo>
                  <a:lnTo>
                    <a:pt x="226" y="94"/>
                  </a:lnTo>
                  <a:lnTo>
                    <a:pt x="226" y="97"/>
                  </a:lnTo>
                  <a:lnTo>
                    <a:pt x="226" y="101"/>
                  </a:lnTo>
                  <a:lnTo>
                    <a:pt x="226" y="104"/>
                  </a:lnTo>
                  <a:lnTo>
                    <a:pt x="227" y="108"/>
                  </a:lnTo>
                  <a:lnTo>
                    <a:pt x="228" y="111"/>
                  </a:lnTo>
                  <a:lnTo>
                    <a:pt x="230" y="114"/>
                  </a:lnTo>
                  <a:lnTo>
                    <a:pt x="232" y="116"/>
                  </a:lnTo>
                  <a:lnTo>
                    <a:pt x="235" y="118"/>
                  </a:lnTo>
                  <a:lnTo>
                    <a:pt x="238" y="119"/>
                  </a:lnTo>
                  <a:lnTo>
                    <a:pt x="243" y="120"/>
                  </a:lnTo>
                  <a:lnTo>
                    <a:pt x="246" y="120"/>
                  </a:lnTo>
                  <a:lnTo>
                    <a:pt x="250" y="121"/>
                  </a:lnTo>
                  <a:lnTo>
                    <a:pt x="254" y="120"/>
                  </a:lnTo>
                  <a:lnTo>
                    <a:pt x="259" y="120"/>
                  </a:lnTo>
                  <a:lnTo>
                    <a:pt x="263" y="120"/>
                  </a:lnTo>
                  <a:lnTo>
                    <a:pt x="267" y="120"/>
                  </a:lnTo>
                  <a:lnTo>
                    <a:pt x="270" y="119"/>
                  </a:lnTo>
                  <a:lnTo>
                    <a:pt x="275" y="120"/>
                  </a:lnTo>
                  <a:lnTo>
                    <a:pt x="277" y="120"/>
                  </a:lnTo>
                  <a:lnTo>
                    <a:pt x="279" y="120"/>
                  </a:lnTo>
                  <a:lnTo>
                    <a:pt x="282" y="122"/>
                  </a:lnTo>
                  <a:lnTo>
                    <a:pt x="285" y="124"/>
                  </a:lnTo>
                  <a:lnTo>
                    <a:pt x="287" y="126"/>
                  </a:lnTo>
                  <a:lnTo>
                    <a:pt x="288" y="129"/>
                  </a:lnTo>
                  <a:lnTo>
                    <a:pt x="289" y="132"/>
                  </a:lnTo>
                  <a:lnTo>
                    <a:pt x="290" y="136"/>
                  </a:lnTo>
                  <a:lnTo>
                    <a:pt x="290" y="143"/>
                  </a:lnTo>
                  <a:lnTo>
                    <a:pt x="290" y="150"/>
                  </a:lnTo>
                  <a:lnTo>
                    <a:pt x="290" y="159"/>
                  </a:lnTo>
                  <a:lnTo>
                    <a:pt x="289" y="168"/>
                  </a:lnTo>
                  <a:lnTo>
                    <a:pt x="288" y="174"/>
                  </a:lnTo>
                  <a:lnTo>
                    <a:pt x="288" y="180"/>
                  </a:lnTo>
                  <a:lnTo>
                    <a:pt x="287" y="183"/>
                  </a:lnTo>
                  <a:lnTo>
                    <a:pt x="285" y="185"/>
                  </a:lnTo>
                  <a:lnTo>
                    <a:pt x="283" y="187"/>
                  </a:lnTo>
                  <a:lnTo>
                    <a:pt x="280" y="189"/>
                  </a:lnTo>
                  <a:lnTo>
                    <a:pt x="277" y="189"/>
                  </a:lnTo>
                  <a:lnTo>
                    <a:pt x="274" y="190"/>
                  </a:lnTo>
                  <a:lnTo>
                    <a:pt x="269" y="191"/>
                  </a:lnTo>
                  <a:lnTo>
                    <a:pt x="264" y="190"/>
                  </a:lnTo>
                  <a:lnTo>
                    <a:pt x="260" y="189"/>
                  </a:lnTo>
                  <a:lnTo>
                    <a:pt x="256" y="189"/>
                  </a:lnTo>
                  <a:lnTo>
                    <a:pt x="252" y="189"/>
                  </a:lnTo>
                  <a:lnTo>
                    <a:pt x="249" y="189"/>
                  </a:lnTo>
                  <a:lnTo>
                    <a:pt x="246" y="189"/>
                  </a:lnTo>
                  <a:lnTo>
                    <a:pt x="242" y="189"/>
                  </a:lnTo>
                  <a:lnTo>
                    <a:pt x="238" y="191"/>
                  </a:lnTo>
                  <a:lnTo>
                    <a:pt x="236" y="192"/>
                  </a:lnTo>
                  <a:lnTo>
                    <a:pt x="234" y="192"/>
                  </a:lnTo>
                  <a:lnTo>
                    <a:pt x="231" y="195"/>
                  </a:lnTo>
                  <a:lnTo>
                    <a:pt x="229" y="197"/>
                  </a:lnTo>
                  <a:lnTo>
                    <a:pt x="228" y="198"/>
                  </a:lnTo>
                  <a:lnTo>
                    <a:pt x="226" y="201"/>
                  </a:lnTo>
                  <a:lnTo>
                    <a:pt x="225" y="204"/>
                  </a:lnTo>
                  <a:lnTo>
                    <a:pt x="225" y="207"/>
                  </a:lnTo>
                  <a:lnTo>
                    <a:pt x="225" y="210"/>
                  </a:lnTo>
                  <a:lnTo>
                    <a:pt x="225" y="214"/>
                  </a:lnTo>
                  <a:lnTo>
                    <a:pt x="225" y="220"/>
                  </a:lnTo>
                  <a:lnTo>
                    <a:pt x="224" y="223"/>
                  </a:lnTo>
                  <a:lnTo>
                    <a:pt x="223" y="226"/>
                  </a:lnTo>
                  <a:lnTo>
                    <a:pt x="221" y="229"/>
                  </a:lnTo>
                  <a:lnTo>
                    <a:pt x="218" y="231"/>
                  </a:lnTo>
                  <a:lnTo>
                    <a:pt x="215" y="232"/>
                  </a:lnTo>
                  <a:lnTo>
                    <a:pt x="212" y="233"/>
                  </a:lnTo>
                  <a:lnTo>
                    <a:pt x="207" y="234"/>
                  </a:lnTo>
                  <a:lnTo>
                    <a:pt x="204" y="235"/>
                  </a:lnTo>
                  <a:lnTo>
                    <a:pt x="199" y="236"/>
                  </a:lnTo>
                  <a:lnTo>
                    <a:pt x="196" y="237"/>
                  </a:lnTo>
                  <a:lnTo>
                    <a:pt x="192" y="238"/>
                  </a:lnTo>
                  <a:lnTo>
                    <a:pt x="189" y="239"/>
                  </a:lnTo>
                  <a:lnTo>
                    <a:pt x="185" y="241"/>
                  </a:lnTo>
                  <a:lnTo>
                    <a:pt x="181" y="243"/>
                  </a:lnTo>
                  <a:lnTo>
                    <a:pt x="179" y="245"/>
                  </a:lnTo>
                  <a:lnTo>
                    <a:pt x="177" y="248"/>
                  </a:lnTo>
                  <a:lnTo>
                    <a:pt x="175" y="253"/>
                  </a:lnTo>
                  <a:lnTo>
                    <a:pt x="174" y="256"/>
                  </a:lnTo>
                  <a:lnTo>
                    <a:pt x="174" y="259"/>
                  </a:lnTo>
                  <a:lnTo>
                    <a:pt x="175" y="263"/>
                  </a:lnTo>
                  <a:lnTo>
                    <a:pt x="177" y="267"/>
                  </a:lnTo>
                  <a:lnTo>
                    <a:pt x="177" y="271"/>
                  </a:lnTo>
                  <a:lnTo>
                    <a:pt x="178" y="275"/>
                  </a:lnTo>
                  <a:lnTo>
                    <a:pt x="179" y="280"/>
                  </a:lnTo>
                  <a:lnTo>
                    <a:pt x="179" y="285"/>
                  </a:lnTo>
                  <a:lnTo>
                    <a:pt x="178" y="290"/>
                  </a:lnTo>
                  <a:lnTo>
                    <a:pt x="177" y="294"/>
                  </a:lnTo>
                  <a:lnTo>
                    <a:pt x="175" y="298"/>
                  </a:lnTo>
                  <a:lnTo>
                    <a:pt x="174" y="301"/>
                  </a:lnTo>
                  <a:lnTo>
                    <a:pt x="171" y="306"/>
                  </a:lnTo>
                  <a:lnTo>
                    <a:pt x="168" y="309"/>
                  </a:lnTo>
                  <a:lnTo>
                    <a:pt x="166" y="311"/>
                  </a:lnTo>
                  <a:lnTo>
                    <a:pt x="163" y="313"/>
                  </a:lnTo>
                  <a:lnTo>
                    <a:pt x="160" y="316"/>
                  </a:lnTo>
                  <a:lnTo>
                    <a:pt x="157" y="316"/>
                  </a:lnTo>
                  <a:lnTo>
                    <a:pt x="154" y="317"/>
                  </a:lnTo>
                  <a:lnTo>
                    <a:pt x="150" y="318"/>
                  </a:lnTo>
                  <a:lnTo>
                    <a:pt x="145" y="318"/>
                  </a:lnTo>
                  <a:lnTo>
                    <a:pt x="138" y="318"/>
                  </a:lnTo>
                  <a:lnTo>
                    <a:pt x="135" y="318"/>
                  </a:lnTo>
                  <a:lnTo>
                    <a:pt x="131" y="317"/>
                  </a:lnTo>
                  <a:lnTo>
                    <a:pt x="128" y="316"/>
                  </a:lnTo>
                  <a:lnTo>
                    <a:pt x="124" y="314"/>
                  </a:lnTo>
                  <a:lnTo>
                    <a:pt x="122" y="312"/>
                  </a:lnTo>
                  <a:lnTo>
                    <a:pt x="119" y="310"/>
                  </a:lnTo>
                  <a:lnTo>
                    <a:pt x="117" y="307"/>
                  </a:lnTo>
                  <a:lnTo>
                    <a:pt x="115" y="304"/>
                  </a:lnTo>
                  <a:lnTo>
                    <a:pt x="113" y="301"/>
                  </a:lnTo>
                  <a:lnTo>
                    <a:pt x="112" y="298"/>
                  </a:lnTo>
                  <a:lnTo>
                    <a:pt x="111" y="294"/>
                  </a:lnTo>
                  <a:lnTo>
                    <a:pt x="111" y="291"/>
                  </a:lnTo>
                  <a:lnTo>
                    <a:pt x="111" y="287"/>
                  </a:lnTo>
                  <a:lnTo>
                    <a:pt x="111" y="284"/>
                  </a:lnTo>
                  <a:lnTo>
                    <a:pt x="113" y="280"/>
                  </a:lnTo>
                  <a:lnTo>
                    <a:pt x="113" y="276"/>
                  </a:lnTo>
                  <a:lnTo>
                    <a:pt x="115" y="272"/>
                  </a:lnTo>
                  <a:lnTo>
                    <a:pt x="116" y="268"/>
                  </a:lnTo>
                  <a:lnTo>
                    <a:pt x="116" y="265"/>
                  </a:lnTo>
                  <a:lnTo>
                    <a:pt x="116" y="262"/>
                  </a:lnTo>
                  <a:lnTo>
                    <a:pt x="115" y="259"/>
                  </a:lnTo>
                  <a:lnTo>
                    <a:pt x="113" y="256"/>
                  </a:lnTo>
                  <a:lnTo>
                    <a:pt x="111" y="253"/>
                  </a:lnTo>
                  <a:lnTo>
                    <a:pt x="109" y="251"/>
                  </a:lnTo>
                  <a:lnTo>
                    <a:pt x="107" y="250"/>
                  </a:lnTo>
                  <a:lnTo>
                    <a:pt x="104" y="247"/>
                  </a:lnTo>
                  <a:lnTo>
                    <a:pt x="100" y="246"/>
                  </a:lnTo>
                  <a:lnTo>
                    <a:pt x="97" y="245"/>
                  </a:lnTo>
                  <a:lnTo>
                    <a:pt x="93" y="244"/>
                  </a:lnTo>
                  <a:lnTo>
                    <a:pt x="89" y="244"/>
                  </a:lnTo>
                  <a:lnTo>
                    <a:pt x="86" y="243"/>
                  </a:lnTo>
                  <a:lnTo>
                    <a:pt x="82" y="242"/>
                  </a:lnTo>
                  <a:lnTo>
                    <a:pt x="78" y="241"/>
                  </a:lnTo>
                  <a:lnTo>
                    <a:pt x="74" y="240"/>
                  </a:lnTo>
                  <a:lnTo>
                    <a:pt x="71" y="238"/>
                  </a:lnTo>
                  <a:lnTo>
                    <a:pt x="68" y="236"/>
                  </a:lnTo>
                  <a:lnTo>
                    <a:pt x="67" y="234"/>
                  </a:lnTo>
                  <a:lnTo>
                    <a:pt x="65" y="230"/>
                  </a:lnTo>
                  <a:lnTo>
                    <a:pt x="64" y="226"/>
                  </a:lnTo>
                  <a:lnTo>
                    <a:pt x="64" y="222"/>
                  </a:lnTo>
                  <a:lnTo>
                    <a:pt x="64" y="218"/>
                  </a:lnTo>
                  <a:lnTo>
                    <a:pt x="65" y="215"/>
                  </a:lnTo>
                  <a:lnTo>
                    <a:pt x="64" y="211"/>
                  </a:lnTo>
                  <a:lnTo>
                    <a:pt x="63" y="208"/>
                  </a:lnTo>
                  <a:lnTo>
                    <a:pt x="61" y="205"/>
                  </a:lnTo>
                  <a:lnTo>
                    <a:pt x="59" y="203"/>
                  </a:lnTo>
                  <a:lnTo>
                    <a:pt x="56" y="201"/>
                  </a:lnTo>
                  <a:lnTo>
                    <a:pt x="53" y="199"/>
                  </a:lnTo>
                  <a:lnTo>
                    <a:pt x="50" y="198"/>
                  </a:lnTo>
                  <a:lnTo>
                    <a:pt x="45" y="198"/>
                  </a:lnTo>
                  <a:lnTo>
                    <a:pt x="42" y="197"/>
                  </a:lnTo>
                  <a:lnTo>
                    <a:pt x="38" y="197"/>
                  </a:lnTo>
                  <a:lnTo>
                    <a:pt x="35" y="198"/>
                  </a:lnTo>
                  <a:lnTo>
                    <a:pt x="32" y="198"/>
                  </a:lnTo>
                  <a:lnTo>
                    <a:pt x="28" y="198"/>
                  </a:lnTo>
                  <a:lnTo>
                    <a:pt x="25" y="198"/>
                  </a:lnTo>
                  <a:lnTo>
                    <a:pt x="19" y="198"/>
                  </a:lnTo>
                  <a:lnTo>
                    <a:pt x="15" y="198"/>
                  </a:lnTo>
                  <a:lnTo>
                    <a:pt x="11" y="198"/>
                  </a:lnTo>
                  <a:lnTo>
                    <a:pt x="8" y="196"/>
                  </a:lnTo>
                  <a:lnTo>
                    <a:pt x="5" y="194"/>
                  </a:lnTo>
                  <a:lnTo>
                    <a:pt x="4" y="192"/>
                  </a:lnTo>
                  <a:lnTo>
                    <a:pt x="2" y="189"/>
                  </a:lnTo>
                  <a:lnTo>
                    <a:pt x="1" y="183"/>
                  </a:lnTo>
                  <a:lnTo>
                    <a:pt x="1" y="178"/>
                  </a:lnTo>
                  <a:lnTo>
                    <a:pt x="0" y="173"/>
                  </a:lnTo>
                  <a:lnTo>
                    <a:pt x="0" y="166"/>
                  </a:lnTo>
                  <a:lnTo>
                    <a:pt x="1" y="160"/>
                  </a:lnTo>
                  <a:lnTo>
                    <a:pt x="1" y="154"/>
                  </a:lnTo>
                  <a:lnTo>
                    <a:pt x="1" y="148"/>
                  </a:lnTo>
                  <a:lnTo>
                    <a:pt x="2" y="142"/>
                  </a:lnTo>
                  <a:lnTo>
                    <a:pt x="2" y="138"/>
                  </a:lnTo>
                  <a:lnTo>
                    <a:pt x="3" y="133"/>
                  </a:lnTo>
                  <a:lnTo>
                    <a:pt x="4" y="129"/>
                  </a:lnTo>
                  <a:lnTo>
                    <a:pt x="5" y="126"/>
                  </a:lnTo>
                  <a:lnTo>
                    <a:pt x="7" y="124"/>
                  </a:lnTo>
                  <a:lnTo>
                    <a:pt x="9" y="123"/>
                  </a:lnTo>
                  <a:lnTo>
                    <a:pt x="12" y="120"/>
                  </a:lnTo>
                  <a:lnTo>
                    <a:pt x="14" y="120"/>
                  </a:lnTo>
                  <a:lnTo>
                    <a:pt x="17" y="120"/>
                  </a:lnTo>
                  <a:lnTo>
                    <a:pt x="22" y="119"/>
                  </a:lnTo>
                  <a:lnTo>
                    <a:pt x="26" y="120"/>
                  </a:lnTo>
                  <a:lnTo>
                    <a:pt x="30" y="120"/>
                  </a:lnTo>
                  <a:lnTo>
                    <a:pt x="35" y="120"/>
                  </a:lnTo>
                  <a:lnTo>
                    <a:pt x="38" y="120"/>
                  </a:lnTo>
                  <a:lnTo>
                    <a:pt x="43" y="121"/>
                  </a:lnTo>
                  <a:lnTo>
                    <a:pt x="48" y="120"/>
                  </a:lnTo>
                  <a:lnTo>
                    <a:pt x="53" y="119"/>
                  </a:lnTo>
                  <a:lnTo>
                    <a:pt x="56" y="117"/>
                  </a:lnTo>
                  <a:lnTo>
                    <a:pt x="59" y="116"/>
                  </a:lnTo>
                  <a:lnTo>
                    <a:pt x="62" y="114"/>
                  </a:lnTo>
                  <a:lnTo>
                    <a:pt x="64" y="111"/>
                  </a:lnTo>
                  <a:lnTo>
                    <a:pt x="65" y="107"/>
                  </a:lnTo>
                  <a:lnTo>
                    <a:pt x="66" y="104"/>
                  </a:lnTo>
                  <a:lnTo>
                    <a:pt x="65" y="101"/>
                  </a:lnTo>
                  <a:lnTo>
                    <a:pt x="65" y="96"/>
                  </a:lnTo>
                  <a:lnTo>
                    <a:pt x="65" y="92"/>
                  </a:lnTo>
                  <a:lnTo>
                    <a:pt x="66" y="88"/>
                  </a:lnTo>
                  <a:lnTo>
                    <a:pt x="68" y="85"/>
                  </a:lnTo>
                  <a:lnTo>
                    <a:pt x="69" y="82"/>
                  </a:lnTo>
                  <a:lnTo>
                    <a:pt x="72" y="80"/>
                  </a:lnTo>
                  <a:lnTo>
                    <a:pt x="76" y="78"/>
                  </a:lnTo>
                  <a:lnTo>
                    <a:pt x="80" y="77"/>
                  </a:lnTo>
                  <a:lnTo>
                    <a:pt x="84" y="75"/>
                  </a:lnTo>
                  <a:lnTo>
                    <a:pt x="88" y="74"/>
                  </a:lnTo>
                  <a:lnTo>
                    <a:pt x="92" y="74"/>
                  </a:lnTo>
                  <a:lnTo>
                    <a:pt x="97" y="73"/>
                  </a:lnTo>
                  <a:lnTo>
                    <a:pt x="101" y="71"/>
                  </a:lnTo>
                  <a:lnTo>
                    <a:pt x="107" y="70"/>
                  </a:lnTo>
                  <a:lnTo>
                    <a:pt x="110" y="66"/>
                  </a:lnTo>
                </a:path>
              </a:pathLst>
            </a:custGeom>
            <a:solidFill>
              <a:schemeClr val="accent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 name="Rectangle 15"/>
          <p:cNvSpPr>
            <a:spLocks noChangeArrowheads="1"/>
          </p:cNvSpPr>
          <p:nvPr/>
        </p:nvSpPr>
        <p:spPr bwMode="auto">
          <a:xfrm>
            <a:off x="7467600" y="3886200"/>
            <a:ext cx="625171" cy="35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r>
              <a:rPr lang="zh-CN" altLang="en-US" sz="1700" b="1" dirty="0">
                <a:solidFill>
                  <a:schemeClr val="tx1">
                    <a:lumMod val="95000"/>
                    <a:lumOff val="5000"/>
                  </a:schemeClr>
                </a:solidFill>
                <a:latin typeface="Arial" pitchFamily="34" charset="0"/>
                <a:ea typeface="楷体_GB2312" pitchFamily="49" charset="-122"/>
              </a:rPr>
              <a:t>客户</a:t>
            </a:r>
          </a:p>
        </p:txBody>
      </p:sp>
      <p:sp>
        <p:nvSpPr>
          <p:cNvPr id="22" name="Line 16"/>
          <p:cNvSpPr>
            <a:spLocks noChangeShapeType="1"/>
          </p:cNvSpPr>
          <p:nvPr/>
        </p:nvSpPr>
        <p:spPr bwMode="auto">
          <a:xfrm>
            <a:off x="2995613" y="2979738"/>
            <a:ext cx="3100387" cy="982662"/>
          </a:xfrm>
          <a:prstGeom prst="line">
            <a:avLst/>
          </a:prstGeom>
          <a:ln>
            <a:headEnd type="none" w="sm" len="sm"/>
            <a:tailEnd type="stealth" w="med" len="lg"/>
          </a:ln>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23" name="Line 17"/>
          <p:cNvSpPr>
            <a:spLocks noChangeShapeType="1"/>
          </p:cNvSpPr>
          <p:nvPr/>
        </p:nvSpPr>
        <p:spPr bwMode="auto">
          <a:xfrm>
            <a:off x="3016250" y="4113213"/>
            <a:ext cx="3079750" cy="1587"/>
          </a:xfrm>
          <a:prstGeom prst="line">
            <a:avLst/>
          </a:prstGeom>
          <a:ln>
            <a:headEnd type="none" w="sm" len="sm"/>
            <a:tailEnd type="stealth" w="med" len="lg"/>
          </a:ln>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24" name="Line 18"/>
          <p:cNvSpPr>
            <a:spLocks noChangeShapeType="1"/>
          </p:cNvSpPr>
          <p:nvPr/>
        </p:nvSpPr>
        <p:spPr bwMode="auto">
          <a:xfrm flipV="1">
            <a:off x="2947988" y="4191000"/>
            <a:ext cx="3148012" cy="731838"/>
          </a:xfrm>
          <a:prstGeom prst="line">
            <a:avLst/>
          </a:prstGeom>
          <a:ln>
            <a:headEnd type="none" w="sm" len="sm"/>
            <a:tailEnd type="stealth" w="med" len="lg"/>
          </a:ln>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25" name="Rectangle 19"/>
          <p:cNvSpPr>
            <a:spLocks noChangeArrowheads="1"/>
          </p:cNvSpPr>
          <p:nvPr/>
        </p:nvSpPr>
        <p:spPr bwMode="auto">
          <a:xfrm>
            <a:off x="533400" y="5334000"/>
            <a:ext cx="4013200" cy="109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903288" eaLnBrk="0" hangingPunct="0">
              <a:defRPr sz="2400">
                <a:solidFill>
                  <a:schemeClr val="tx1"/>
                </a:solidFill>
                <a:latin typeface="Times New Roman" pitchFamily="18" charset="0"/>
              </a:defRPr>
            </a:lvl1pPr>
            <a:lvl2pPr marL="328613" indent="-214313"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marL="114300" lvl="1" indent="0">
              <a:lnSpc>
                <a:spcPct val="90000"/>
              </a:lnSpc>
              <a:spcBef>
                <a:spcPct val="30000"/>
              </a:spcBef>
              <a:buClr>
                <a:srgbClr val="114FFB"/>
              </a:buClr>
              <a:buSzPct val="80000"/>
            </a:pPr>
            <a:r>
              <a:rPr lang="zh-CN" altLang="en-US" b="1" dirty="0">
                <a:solidFill>
                  <a:schemeClr val="tx1">
                    <a:lumMod val="95000"/>
                    <a:lumOff val="5000"/>
                  </a:schemeClr>
                </a:solidFill>
                <a:latin typeface="Arial" pitchFamily="34" charset="0"/>
                <a:ea typeface="楷体_GB2312" pitchFamily="49" charset="-122"/>
              </a:rPr>
              <a:t>操作型数据库是面向特殊处理任务，各个系统之间各自分离</a:t>
            </a:r>
          </a:p>
        </p:txBody>
      </p:sp>
      <p:sp>
        <p:nvSpPr>
          <p:cNvPr id="26" name="Rectangle 20"/>
          <p:cNvSpPr>
            <a:spLocks noChangeArrowheads="1"/>
          </p:cNvSpPr>
          <p:nvPr/>
        </p:nvSpPr>
        <p:spPr bwMode="auto">
          <a:xfrm>
            <a:off x="5002213" y="4876800"/>
            <a:ext cx="4141787" cy="109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903288" eaLnBrk="0" hangingPunct="0">
              <a:defRPr sz="2400">
                <a:solidFill>
                  <a:schemeClr val="tx1"/>
                </a:solidFill>
                <a:latin typeface="Times New Roman" pitchFamily="18" charset="0"/>
              </a:defRPr>
            </a:lvl1pPr>
            <a:lvl2pPr marL="328613" indent="-214313"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marL="114300" lvl="1" indent="0">
              <a:lnSpc>
                <a:spcPct val="90000"/>
              </a:lnSpc>
              <a:spcBef>
                <a:spcPct val="30000"/>
              </a:spcBef>
              <a:buClr>
                <a:srgbClr val="114FFB"/>
              </a:buClr>
              <a:buSzPct val="80000"/>
            </a:pPr>
            <a:r>
              <a:rPr lang="zh-CN" altLang="en-US" b="1" dirty="0">
                <a:solidFill>
                  <a:schemeClr val="tx1">
                    <a:lumMod val="95000"/>
                    <a:lumOff val="5000"/>
                  </a:schemeClr>
                </a:solidFill>
                <a:latin typeface="Arial" pitchFamily="34" charset="0"/>
                <a:ea typeface="楷体_GB2312" pitchFamily="49" charset="-122"/>
              </a:rPr>
              <a:t>数据仓库是按照一定的主题域进行组织。一个主题通常与多个操作型信息系统</a:t>
            </a:r>
            <a:r>
              <a:rPr lang="zh-CN" altLang="en-US" b="1" dirty="0" smtClean="0">
                <a:solidFill>
                  <a:schemeClr val="tx1">
                    <a:lumMod val="95000"/>
                    <a:lumOff val="5000"/>
                  </a:schemeClr>
                </a:solidFill>
                <a:latin typeface="Arial" pitchFamily="34" charset="0"/>
                <a:ea typeface="楷体_GB2312" pitchFamily="49" charset="-122"/>
              </a:rPr>
              <a:t>相关</a:t>
            </a:r>
            <a:endParaRPr lang="zh-CN" altLang="en-US" b="1" dirty="0">
              <a:solidFill>
                <a:schemeClr val="tx1">
                  <a:lumMod val="95000"/>
                  <a:lumOff val="5000"/>
                </a:schemeClr>
              </a:solidFill>
              <a:latin typeface="Arial" pitchFamily="34" charset="0"/>
              <a:ea typeface="楷体_GB2312" pitchFamily="49" charset="-122"/>
            </a:endParaRPr>
          </a:p>
        </p:txBody>
      </p:sp>
      <p:sp>
        <p:nvSpPr>
          <p:cNvPr id="27" name="Rectangle 21"/>
          <p:cNvSpPr>
            <a:spLocks noChangeArrowheads="1"/>
          </p:cNvSpPr>
          <p:nvPr/>
        </p:nvSpPr>
        <p:spPr bwMode="auto">
          <a:xfrm>
            <a:off x="828325" y="1988840"/>
            <a:ext cx="2042227" cy="406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algn="ctr">
              <a:lnSpc>
                <a:spcPct val="85000"/>
              </a:lnSpc>
            </a:pPr>
            <a:r>
              <a:rPr lang="zh-CN" altLang="en-US" b="1" dirty="0">
                <a:solidFill>
                  <a:schemeClr val="tx1">
                    <a:lumMod val="95000"/>
                    <a:lumOff val="5000"/>
                  </a:schemeClr>
                </a:solidFill>
                <a:latin typeface="Arial" pitchFamily="34" charset="0"/>
                <a:ea typeface="楷体_GB2312" pitchFamily="49" charset="-122"/>
              </a:rPr>
              <a:t>操作型数据库</a:t>
            </a:r>
          </a:p>
        </p:txBody>
      </p:sp>
      <p:sp>
        <p:nvSpPr>
          <p:cNvPr id="28" name="Rectangle 22"/>
          <p:cNvSpPr>
            <a:spLocks noChangeArrowheads="1"/>
          </p:cNvSpPr>
          <p:nvPr/>
        </p:nvSpPr>
        <p:spPr bwMode="auto">
          <a:xfrm>
            <a:off x="6046709" y="2003408"/>
            <a:ext cx="1423467" cy="406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algn="ctr">
              <a:lnSpc>
                <a:spcPct val="85000"/>
              </a:lnSpc>
            </a:pPr>
            <a:r>
              <a:rPr lang="zh-CN" altLang="en-US" b="1" dirty="0">
                <a:solidFill>
                  <a:schemeClr val="tx1">
                    <a:lumMod val="95000"/>
                    <a:lumOff val="5000"/>
                  </a:schemeClr>
                </a:solidFill>
                <a:latin typeface="Arial" pitchFamily="34" charset="0"/>
                <a:ea typeface="楷体_GB2312" pitchFamily="49" charset="-122"/>
              </a:rPr>
              <a:t>数据仓库</a:t>
            </a:r>
          </a:p>
        </p:txBody>
      </p:sp>
    </p:spTree>
    <p:extLst>
      <p:ext uri="{BB962C8B-B14F-4D97-AF65-F5344CB8AC3E}">
        <p14:creationId xmlns:p14="http://schemas.microsoft.com/office/powerpoint/2010/main" val="4199926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集成的</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41</a:t>
            </a:fld>
            <a:endParaRPr lang="zh-CN" altLang="en-US"/>
          </a:p>
        </p:txBody>
      </p:sp>
      <p:sp>
        <p:nvSpPr>
          <p:cNvPr id="9" name="Rectangle 3"/>
          <p:cNvSpPr>
            <a:spLocks noChangeArrowheads="1"/>
          </p:cNvSpPr>
          <p:nvPr/>
        </p:nvSpPr>
        <p:spPr bwMode="auto">
          <a:xfrm>
            <a:off x="1219200" y="3962400"/>
            <a:ext cx="1946275"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r>
              <a:rPr lang="zh-CN" altLang="en-US" sz="2300" dirty="0">
                <a:solidFill>
                  <a:schemeClr val="tx1">
                    <a:lumMod val="95000"/>
                    <a:lumOff val="5000"/>
                  </a:schemeClr>
                </a:solidFill>
                <a:latin typeface="Arial" pitchFamily="34" charset="0"/>
                <a:ea typeface="楷体_GB2312" pitchFamily="49" charset="-122"/>
              </a:rPr>
              <a:t>面向特定应用</a:t>
            </a:r>
          </a:p>
        </p:txBody>
      </p:sp>
      <p:sp>
        <p:nvSpPr>
          <p:cNvPr id="10" name="Rectangle 4"/>
          <p:cNvSpPr>
            <a:spLocks noChangeArrowheads="1"/>
          </p:cNvSpPr>
          <p:nvPr/>
        </p:nvSpPr>
        <p:spPr bwMode="auto">
          <a:xfrm>
            <a:off x="6019800" y="3962400"/>
            <a:ext cx="1065213"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r>
              <a:rPr lang="zh-CN" altLang="en-US" sz="2300" dirty="0">
                <a:solidFill>
                  <a:schemeClr val="tx1">
                    <a:lumMod val="95000"/>
                    <a:lumOff val="5000"/>
                  </a:schemeClr>
                </a:solidFill>
                <a:latin typeface="Arial" pitchFamily="34" charset="0"/>
                <a:ea typeface="楷体_GB2312" pitchFamily="49" charset="-122"/>
              </a:rPr>
              <a:t>集成的</a:t>
            </a:r>
          </a:p>
        </p:txBody>
      </p:sp>
      <p:sp>
        <p:nvSpPr>
          <p:cNvPr id="11" name="Rectangle 5"/>
          <p:cNvSpPr>
            <a:spLocks noChangeArrowheads="1"/>
          </p:cNvSpPr>
          <p:nvPr/>
        </p:nvSpPr>
        <p:spPr bwMode="auto">
          <a:xfrm>
            <a:off x="420688" y="4686300"/>
            <a:ext cx="4067175" cy="109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903288" eaLnBrk="0" hangingPunct="0">
              <a:defRPr sz="2400">
                <a:solidFill>
                  <a:schemeClr val="tx1"/>
                </a:solidFill>
                <a:latin typeface="Times New Roman" pitchFamily="18" charset="0"/>
              </a:defRPr>
            </a:lvl1pPr>
            <a:lvl2pPr marL="328613" indent="-214313"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marL="114300" lvl="1" indent="0">
              <a:lnSpc>
                <a:spcPct val="90000"/>
              </a:lnSpc>
              <a:spcBef>
                <a:spcPct val="30000"/>
              </a:spcBef>
              <a:buClr>
                <a:srgbClr val="114FFB"/>
              </a:buClr>
              <a:buSzPct val="80000"/>
            </a:pPr>
            <a:r>
              <a:rPr lang="zh-CN" altLang="en-US" dirty="0">
                <a:solidFill>
                  <a:schemeClr val="tx1">
                    <a:lumMod val="95000"/>
                    <a:lumOff val="5000"/>
                  </a:schemeClr>
                </a:solidFill>
                <a:latin typeface="Arial" pitchFamily="34" charset="0"/>
                <a:ea typeface="楷体_GB2312" pitchFamily="49" charset="-122"/>
              </a:rPr>
              <a:t>每一个数据库面向特定的应用，各类应用（包括其相关的数据库）之间相互独立。</a:t>
            </a:r>
          </a:p>
        </p:txBody>
      </p:sp>
      <p:sp>
        <p:nvSpPr>
          <p:cNvPr id="12" name="Rectangle 6"/>
          <p:cNvSpPr>
            <a:spLocks noChangeArrowheads="1"/>
          </p:cNvSpPr>
          <p:nvPr/>
        </p:nvSpPr>
        <p:spPr bwMode="auto">
          <a:xfrm>
            <a:off x="4413250" y="4686300"/>
            <a:ext cx="4572000" cy="14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903288" eaLnBrk="0" hangingPunct="0">
              <a:defRPr sz="2400">
                <a:solidFill>
                  <a:schemeClr val="tx1"/>
                </a:solidFill>
                <a:latin typeface="Times New Roman" pitchFamily="18" charset="0"/>
              </a:defRPr>
            </a:lvl1pPr>
            <a:lvl2pPr marL="328613" indent="-214313"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marL="114300" lvl="1" indent="0">
              <a:lnSpc>
                <a:spcPct val="90000"/>
              </a:lnSpc>
              <a:spcBef>
                <a:spcPct val="30000"/>
              </a:spcBef>
              <a:buClr>
                <a:srgbClr val="114FFB"/>
              </a:buClr>
              <a:buSzPct val="80000"/>
            </a:pPr>
            <a:r>
              <a:rPr lang="zh-CN" altLang="en-US" dirty="0">
                <a:solidFill>
                  <a:schemeClr val="tx1">
                    <a:lumMod val="95000"/>
                    <a:lumOff val="5000"/>
                  </a:schemeClr>
                </a:solidFill>
                <a:latin typeface="楷体_GB2312" pitchFamily="49" charset="-122"/>
                <a:ea typeface="楷体_GB2312" pitchFamily="49" charset="-122"/>
              </a:rPr>
              <a:t>数据仓库中的数据面向整个企业的分析处理，数据仓库中的数据是已经集成了的，消除了数据的不一致性。</a:t>
            </a:r>
          </a:p>
        </p:txBody>
      </p:sp>
      <p:grpSp>
        <p:nvGrpSpPr>
          <p:cNvPr id="13" name="Group 7"/>
          <p:cNvGrpSpPr>
            <a:grpSpLocks/>
          </p:cNvGrpSpPr>
          <p:nvPr/>
        </p:nvGrpSpPr>
        <p:grpSpPr bwMode="auto">
          <a:xfrm>
            <a:off x="1917700" y="3022600"/>
            <a:ext cx="854075" cy="765175"/>
            <a:chOff x="1260" y="1554"/>
            <a:chExt cx="538" cy="482"/>
          </a:xfrm>
        </p:grpSpPr>
        <p:sp>
          <p:nvSpPr>
            <p:cNvPr id="14" name="Freeform 8"/>
            <p:cNvSpPr>
              <a:spLocks/>
            </p:cNvSpPr>
            <p:nvPr/>
          </p:nvSpPr>
          <p:spPr bwMode="auto">
            <a:xfrm>
              <a:off x="1342" y="1554"/>
              <a:ext cx="346" cy="339"/>
            </a:xfrm>
            <a:custGeom>
              <a:avLst/>
              <a:gdLst>
                <a:gd name="T0" fmla="*/ 0 w 346"/>
                <a:gd name="T1" fmla="*/ 0 h 339"/>
                <a:gd name="T2" fmla="*/ 345 w 346"/>
                <a:gd name="T3" fmla="*/ 270 h 339"/>
                <a:gd name="T4" fmla="*/ 314 w 346"/>
                <a:gd name="T5" fmla="*/ 272 h 339"/>
                <a:gd name="T6" fmla="*/ 313 w 346"/>
                <a:gd name="T7" fmla="*/ 278 h 339"/>
                <a:gd name="T8" fmla="*/ 315 w 346"/>
                <a:gd name="T9" fmla="*/ 286 h 339"/>
                <a:gd name="T10" fmla="*/ 317 w 346"/>
                <a:gd name="T11" fmla="*/ 295 h 339"/>
                <a:gd name="T12" fmla="*/ 319 w 346"/>
                <a:gd name="T13" fmla="*/ 303 h 339"/>
                <a:gd name="T14" fmla="*/ 318 w 346"/>
                <a:gd name="T15" fmla="*/ 311 h 339"/>
                <a:gd name="T16" fmla="*/ 316 w 346"/>
                <a:gd name="T17" fmla="*/ 319 h 339"/>
                <a:gd name="T18" fmla="*/ 310 w 346"/>
                <a:gd name="T19" fmla="*/ 326 h 339"/>
                <a:gd name="T20" fmla="*/ 304 w 346"/>
                <a:gd name="T21" fmla="*/ 332 h 339"/>
                <a:gd name="T22" fmla="*/ 296 w 346"/>
                <a:gd name="T23" fmla="*/ 335 h 339"/>
                <a:gd name="T24" fmla="*/ 286 w 346"/>
                <a:gd name="T25" fmla="*/ 337 h 339"/>
                <a:gd name="T26" fmla="*/ 277 w 346"/>
                <a:gd name="T27" fmla="*/ 338 h 339"/>
                <a:gd name="T28" fmla="*/ 269 w 346"/>
                <a:gd name="T29" fmla="*/ 337 h 339"/>
                <a:gd name="T30" fmla="*/ 262 w 346"/>
                <a:gd name="T31" fmla="*/ 334 h 339"/>
                <a:gd name="T32" fmla="*/ 255 w 346"/>
                <a:gd name="T33" fmla="*/ 330 h 339"/>
                <a:gd name="T34" fmla="*/ 249 w 346"/>
                <a:gd name="T35" fmla="*/ 324 h 339"/>
                <a:gd name="T36" fmla="*/ 245 w 346"/>
                <a:gd name="T37" fmla="*/ 317 h 339"/>
                <a:gd name="T38" fmla="*/ 242 w 346"/>
                <a:gd name="T39" fmla="*/ 307 h 339"/>
                <a:gd name="T40" fmla="*/ 243 w 346"/>
                <a:gd name="T41" fmla="*/ 298 h 339"/>
                <a:gd name="T42" fmla="*/ 245 w 346"/>
                <a:gd name="T43" fmla="*/ 288 h 339"/>
                <a:gd name="T44" fmla="*/ 248 w 346"/>
                <a:gd name="T45" fmla="*/ 278 h 339"/>
                <a:gd name="T46" fmla="*/ 247 w 346"/>
                <a:gd name="T47" fmla="*/ 274 h 339"/>
                <a:gd name="T48" fmla="*/ 189 w 346"/>
                <a:gd name="T49" fmla="*/ 272 h 339"/>
                <a:gd name="T50" fmla="*/ 189 w 346"/>
                <a:gd name="T51" fmla="*/ 256 h 339"/>
                <a:gd name="T52" fmla="*/ 188 w 346"/>
                <a:gd name="T53" fmla="*/ 245 h 339"/>
                <a:gd name="T54" fmla="*/ 186 w 346"/>
                <a:gd name="T55" fmla="*/ 239 h 339"/>
                <a:gd name="T56" fmla="*/ 181 w 346"/>
                <a:gd name="T57" fmla="*/ 234 h 339"/>
                <a:gd name="T58" fmla="*/ 174 w 346"/>
                <a:gd name="T59" fmla="*/ 230 h 339"/>
                <a:gd name="T60" fmla="*/ 167 w 346"/>
                <a:gd name="T61" fmla="*/ 229 h 339"/>
                <a:gd name="T62" fmla="*/ 155 w 346"/>
                <a:gd name="T63" fmla="*/ 230 h 339"/>
                <a:gd name="T64" fmla="*/ 144 w 346"/>
                <a:gd name="T65" fmla="*/ 231 h 339"/>
                <a:gd name="T66" fmla="*/ 133 w 346"/>
                <a:gd name="T67" fmla="*/ 231 h 339"/>
                <a:gd name="T68" fmla="*/ 121 w 346"/>
                <a:gd name="T69" fmla="*/ 229 h 339"/>
                <a:gd name="T70" fmla="*/ 113 w 346"/>
                <a:gd name="T71" fmla="*/ 224 h 339"/>
                <a:gd name="T72" fmla="*/ 108 w 346"/>
                <a:gd name="T73" fmla="*/ 217 h 339"/>
                <a:gd name="T74" fmla="*/ 105 w 346"/>
                <a:gd name="T75" fmla="*/ 207 h 339"/>
                <a:gd name="T76" fmla="*/ 106 w 346"/>
                <a:gd name="T77" fmla="*/ 197 h 339"/>
                <a:gd name="T78" fmla="*/ 104 w 346"/>
                <a:gd name="T79" fmla="*/ 187 h 339"/>
                <a:gd name="T80" fmla="*/ 102 w 346"/>
                <a:gd name="T81" fmla="*/ 181 h 339"/>
                <a:gd name="T82" fmla="*/ 98 w 346"/>
                <a:gd name="T83" fmla="*/ 177 h 339"/>
                <a:gd name="T84" fmla="*/ 90 w 346"/>
                <a:gd name="T85" fmla="*/ 173 h 339"/>
                <a:gd name="T86" fmla="*/ 79 w 346"/>
                <a:gd name="T87" fmla="*/ 170 h 339"/>
                <a:gd name="T88" fmla="*/ 66 w 346"/>
                <a:gd name="T89" fmla="*/ 168 h 339"/>
                <a:gd name="T90" fmla="*/ 57 w 346"/>
                <a:gd name="T91" fmla="*/ 165 h 339"/>
                <a:gd name="T92" fmla="*/ 49 w 346"/>
                <a:gd name="T93" fmla="*/ 161 h 339"/>
                <a:gd name="T94" fmla="*/ 42 w 346"/>
                <a:gd name="T95" fmla="*/ 155 h 339"/>
                <a:gd name="T96" fmla="*/ 38 w 346"/>
                <a:gd name="T97" fmla="*/ 147 h 339"/>
                <a:gd name="T98" fmla="*/ 37 w 346"/>
                <a:gd name="T99" fmla="*/ 138 h 339"/>
                <a:gd name="T100" fmla="*/ 40 w 346"/>
                <a:gd name="T101" fmla="*/ 128 h 339"/>
                <a:gd name="T102" fmla="*/ 42 w 346"/>
                <a:gd name="T103" fmla="*/ 117 h 339"/>
                <a:gd name="T104" fmla="*/ 44 w 346"/>
                <a:gd name="T105" fmla="*/ 107 h 339"/>
                <a:gd name="T106" fmla="*/ 42 w 346"/>
                <a:gd name="T107" fmla="*/ 97 h 339"/>
                <a:gd name="T108" fmla="*/ 38 w 346"/>
                <a:gd name="T109" fmla="*/ 88 h 339"/>
                <a:gd name="T110" fmla="*/ 33 w 346"/>
                <a:gd name="T111" fmla="*/ 82 h 339"/>
                <a:gd name="T112" fmla="*/ 28 w 346"/>
                <a:gd name="T113" fmla="*/ 77 h 339"/>
                <a:gd name="T114" fmla="*/ 22 w 346"/>
                <a:gd name="T115" fmla="*/ 73 h 339"/>
                <a:gd name="T116" fmla="*/ 14 w 346"/>
                <a:gd name="T117" fmla="*/ 71 h 339"/>
                <a:gd name="T118" fmla="*/ 4 w 346"/>
                <a:gd name="T119" fmla="*/ 7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339">
                  <a:moveTo>
                    <a:pt x="0" y="71"/>
                  </a:moveTo>
                  <a:lnTo>
                    <a:pt x="0" y="0"/>
                  </a:lnTo>
                  <a:lnTo>
                    <a:pt x="345" y="0"/>
                  </a:lnTo>
                  <a:lnTo>
                    <a:pt x="345" y="270"/>
                  </a:lnTo>
                  <a:lnTo>
                    <a:pt x="315" y="270"/>
                  </a:lnTo>
                  <a:lnTo>
                    <a:pt x="314" y="272"/>
                  </a:lnTo>
                  <a:lnTo>
                    <a:pt x="313" y="275"/>
                  </a:lnTo>
                  <a:lnTo>
                    <a:pt x="313" y="278"/>
                  </a:lnTo>
                  <a:lnTo>
                    <a:pt x="314" y="281"/>
                  </a:lnTo>
                  <a:lnTo>
                    <a:pt x="315" y="286"/>
                  </a:lnTo>
                  <a:lnTo>
                    <a:pt x="316" y="291"/>
                  </a:lnTo>
                  <a:lnTo>
                    <a:pt x="317" y="295"/>
                  </a:lnTo>
                  <a:lnTo>
                    <a:pt x="318" y="299"/>
                  </a:lnTo>
                  <a:lnTo>
                    <a:pt x="319" y="303"/>
                  </a:lnTo>
                  <a:lnTo>
                    <a:pt x="319" y="307"/>
                  </a:lnTo>
                  <a:lnTo>
                    <a:pt x="318" y="311"/>
                  </a:lnTo>
                  <a:lnTo>
                    <a:pt x="317" y="316"/>
                  </a:lnTo>
                  <a:lnTo>
                    <a:pt x="316" y="319"/>
                  </a:lnTo>
                  <a:lnTo>
                    <a:pt x="313" y="323"/>
                  </a:lnTo>
                  <a:lnTo>
                    <a:pt x="310" y="326"/>
                  </a:lnTo>
                  <a:lnTo>
                    <a:pt x="307" y="329"/>
                  </a:lnTo>
                  <a:lnTo>
                    <a:pt x="304" y="332"/>
                  </a:lnTo>
                  <a:lnTo>
                    <a:pt x="300" y="334"/>
                  </a:lnTo>
                  <a:lnTo>
                    <a:pt x="296" y="335"/>
                  </a:lnTo>
                  <a:lnTo>
                    <a:pt x="291" y="337"/>
                  </a:lnTo>
                  <a:lnTo>
                    <a:pt x="286" y="337"/>
                  </a:lnTo>
                  <a:lnTo>
                    <a:pt x="281" y="338"/>
                  </a:lnTo>
                  <a:lnTo>
                    <a:pt x="277" y="338"/>
                  </a:lnTo>
                  <a:lnTo>
                    <a:pt x="273" y="337"/>
                  </a:lnTo>
                  <a:lnTo>
                    <a:pt x="269" y="337"/>
                  </a:lnTo>
                  <a:lnTo>
                    <a:pt x="266" y="336"/>
                  </a:lnTo>
                  <a:lnTo>
                    <a:pt x="262" y="334"/>
                  </a:lnTo>
                  <a:lnTo>
                    <a:pt x="259" y="333"/>
                  </a:lnTo>
                  <a:lnTo>
                    <a:pt x="255" y="330"/>
                  </a:lnTo>
                  <a:lnTo>
                    <a:pt x="252" y="327"/>
                  </a:lnTo>
                  <a:lnTo>
                    <a:pt x="249" y="324"/>
                  </a:lnTo>
                  <a:lnTo>
                    <a:pt x="247" y="320"/>
                  </a:lnTo>
                  <a:lnTo>
                    <a:pt x="245" y="317"/>
                  </a:lnTo>
                  <a:lnTo>
                    <a:pt x="243" y="312"/>
                  </a:lnTo>
                  <a:lnTo>
                    <a:pt x="242" y="307"/>
                  </a:lnTo>
                  <a:lnTo>
                    <a:pt x="242" y="302"/>
                  </a:lnTo>
                  <a:lnTo>
                    <a:pt x="243" y="298"/>
                  </a:lnTo>
                  <a:lnTo>
                    <a:pt x="244" y="293"/>
                  </a:lnTo>
                  <a:lnTo>
                    <a:pt x="245" y="288"/>
                  </a:lnTo>
                  <a:lnTo>
                    <a:pt x="247" y="283"/>
                  </a:lnTo>
                  <a:lnTo>
                    <a:pt x="248" y="278"/>
                  </a:lnTo>
                  <a:lnTo>
                    <a:pt x="248" y="276"/>
                  </a:lnTo>
                  <a:lnTo>
                    <a:pt x="247" y="274"/>
                  </a:lnTo>
                  <a:lnTo>
                    <a:pt x="246" y="272"/>
                  </a:lnTo>
                  <a:lnTo>
                    <a:pt x="189" y="272"/>
                  </a:lnTo>
                  <a:lnTo>
                    <a:pt x="190" y="261"/>
                  </a:lnTo>
                  <a:lnTo>
                    <a:pt x="189" y="256"/>
                  </a:lnTo>
                  <a:lnTo>
                    <a:pt x="189" y="250"/>
                  </a:lnTo>
                  <a:lnTo>
                    <a:pt x="188" y="245"/>
                  </a:lnTo>
                  <a:lnTo>
                    <a:pt x="187" y="242"/>
                  </a:lnTo>
                  <a:lnTo>
                    <a:pt x="186" y="239"/>
                  </a:lnTo>
                  <a:lnTo>
                    <a:pt x="184" y="236"/>
                  </a:lnTo>
                  <a:lnTo>
                    <a:pt x="181" y="234"/>
                  </a:lnTo>
                  <a:lnTo>
                    <a:pt x="178" y="232"/>
                  </a:lnTo>
                  <a:lnTo>
                    <a:pt x="174" y="230"/>
                  </a:lnTo>
                  <a:lnTo>
                    <a:pt x="172" y="230"/>
                  </a:lnTo>
                  <a:lnTo>
                    <a:pt x="167" y="229"/>
                  </a:lnTo>
                  <a:lnTo>
                    <a:pt x="161" y="229"/>
                  </a:lnTo>
                  <a:lnTo>
                    <a:pt x="155" y="230"/>
                  </a:lnTo>
                  <a:lnTo>
                    <a:pt x="149" y="230"/>
                  </a:lnTo>
                  <a:lnTo>
                    <a:pt x="144" y="231"/>
                  </a:lnTo>
                  <a:lnTo>
                    <a:pt x="138" y="231"/>
                  </a:lnTo>
                  <a:lnTo>
                    <a:pt x="133" y="231"/>
                  </a:lnTo>
                  <a:lnTo>
                    <a:pt x="128" y="230"/>
                  </a:lnTo>
                  <a:lnTo>
                    <a:pt x="121" y="229"/>
                  </a:lnTo>
                  <a:lnTo>
                    <a:pt x="117" y="227"/>
                  </a:lnTo>
                  <a:lnTo>
                    <a:pt x="113" y="224"/>
                  </a:lnTo>
                  <a:lnTo>
                    <a:pt x="110" y="220"/>
                  </a:lnTo>
                  <a:lnTo>
                    <a:pt x="108" y="217"/>
                  </a:lnTo>
                  <a:lnTo>
                    <a:pt x="106" y="212"/>
                  </a:lnTo>
                  <a:lnTo>
                    <a:pt x="105" y="207"/>
                  </a:lnTo>
                  <a:lnTo>
                    <a:pt x="105" y="201"/>
                  </a:lnTo>
                  <a:lnTo>
                    <a:pt x="106" y="197"/>
                  </a:lnTo>
                  <a:lnTo>
                    <a:pt x="105" y="192"/>
                  </a:lnTo>
                  <a:lnTo>
                    <a:pt x="104" y="187"/>
                  </a:lnTo>
                  <a:lnTo>
                    <a:pt x="103" y="184"/>
                  </a:lnTo>
                  <a:lnTo>
                    <a:pt x="102" y="181"/>
                  </a:lnTo>
                  <a:lnTo>
                    <a:pt x="100" y="179"/>
                  </a:lnTo>
                  <a:lnTo>
                    <a:pt x="98" y="177"/>
                  </a:lnTo>
                  <a:lnTo>
                    <a:pt x="94" y="176"/>
                  </a:lnTo>
                  <a:lnTo>
                    <a:pt x="90" y="173"/>
                  </a:lnTo>
                  <a:lnTo>
                    <a:pt x="85" y="172"/>
                  </a:lnTo>
                  <a:lnTo>
                    <a:pt x="79" y="170"/>
                  </a:lnTo>
                  <a:lnTo>
                    <a:pt x="73" y="169"/>
                  </a:lnTo>
                  <a:lnTo>
                    <a:pt x="66" y="168"/>
                  </a:lnTo>
                  <a:lnTo>
                    <a:pt x="62" y="167"/>
                  </a:lnTo>
                  <a:lnTo>
                    <a:pt x="57" y="165"/>
                  </a:lnTo>
                  <a:lnTo>
                    <a:pt x="52" y="164"/>
                  </a:lnTo>
                  <a:lnTo>
                    <a:pt x="49" y="161"/>
                  </a:lnTo>
                  <a:lnTo>
                    <a:pt x="45" y="158"/>
                  </a:lnTo>
                  <a:lnTo>
                    <a:pt x="42" y="155"/>
                  </a:lnTo>
                  <a:lnTo>
                    <a:pt x="40" y="151"/>
                  </a:lnTo>
                  <a:lnTo>
                    <a:pt x="38" y="147"/>
                  </a:lnTo>
                  <a:lnTo>
                    <a:pt x="37" y="142"/>
                  </a:lnTo>
                  <a:lnTo>
                    <a:pt x="37" y="138"/>
                  </a:lnTo>
                  <a:lnTo>
                    <a:pt x="38" y="134"/>
                  </a:lnTo>
                  <a:lnTo>
                    <a:pt x="40" y="128"/>
                  </a:lnTo>
                  <a:lnTo>
                    <a:pt x="41" y="122"/>
                  </a:lnTo>
                  <a:lnTo>
                    <a:pt x="42" y="117"/>
                  </a:lnTo>
                  <a:lnTo>
                    <a:pt x="43" y="112"/>
                  </a:lnTo>
                  <a:lnTo>
                    <a:pt x="44" y="107"/>
                  </a:lnTo>
                  <a:lnTo>
                    <a:pt x="43" y="102"/>
                  </a:lnTo>
                  <a:lnTo>
                    <a:pt x="42" y="97"/>
                  </a:lnTo>
                  <a:lnTo>
                    <a:pt x="40" y="92"/>
                  </a:lnTo>
                  <a:lnTo>
                    <a:pt x="38" y="88"/>
                  </a:lnTo>
                  <a:lnTo>
                    <a:pt x="35" y="84"/>
                  </a:lnTo>
                  <a:lnTo>
                    <a:pt x="33" y="82"/>
                  </a:lnTo>
                  <a:lnTo>
                    <a:pt x="31" y="79"/>
                  </a:lnTo>
                  <a:lnTo>
                    <a:pt x="28" y="77"/>
                  </a:lnTo>
                  <a:lnTo>
                    <a:pt x="25" y="75"/>
                  </a:lnTo>
                  <a:lnTo>
                    <a:pt x="22" y="73"/>
                  </a:lnTo>
                  <a:lnTo>
                    <a:pt x="18" y="72"/>
                  </a:lnTo>
                  <a:lnTo>
                    <a:pt x="14" y="71"/>
                  </a:lnTo>
                  <a:lnTo>
                    <a:pt x="9" y="71"/>
                  </a:lnTo>
                  <a:lnTo>
                    <a:pt x="4" y="71"/>
                  </a:lnTo>
                  <a:lnTo>
                    <a:pt x="0" y="71"/>
                  </a:lnTo>
                </a:path>
              </a:pathLst>
            </a:custGeom>
            <a:solidFill>
              <a:srgbClr val="FF00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9"/>
            <p:cNvSpPr>
              <a:spLocks/>
            </p:cNvSpPr>
            <p:nvPr/>
          </p:nvSpPr>
          <p:spPr bwMode="auto">
            <a:xfrm>
              <a:off x="1449" y="1745"/>
              <a:ext cx="349" cy="284"/>
            </a:xfrm>
            <a:custGeom>
              <a:avLst/>
              <a:gdLst>
                <a:gd name="T0" fmla="*/ 0 w 349"/>
                <a:gd name="T1" fmla="*/ 283 h 284"/>
                <a:gd name="T2" fmla="*/ 348 w 349"/>
                <a:gd name="T3" fmla="*/ 0 h 284"/>
                <a:gd name="T4" fmla="*/ 316 w 349"/>
                <a:gd name="T5" fmla="*/ 6 h 284"/>
                <a:gd name="T6" fmla="*/ 317 w 349"/>
                <a:gd name="T7" fmla="*/ 15 h 284"/>
                <a:gd name="T8" fmla="*/ 320 w 349"/>
                <a:gd name="T9" fmla="*/ 28 h 284"/>
                <a:gd name="T10" fmla="*/ 321 w 349"/>
                <a:gd name="T11" fmla="*/ 38 h 284"/>
                <a:gd name="T12" fmla="*/ 319 w 349"/>
                <a:gd name="T13" fmla="*/ 48 h 284"/>
                <a:gd name="T14" fmla="*/ 312 w 349"/>
                <a:gd name="T15" fmla="*/ 58 h 284"/>
                <a:gd name="T16" fmla="*/ 303 w 349"/>
                <a:gd name="T17" fmla="*/ 64 h 284"/>
                <a:gd name="T18" fmla="*/ 292 w 349"/>
                <a:gd name="T19" fmla="*/ 68 h 284"/>
                <a:gd name="T20" fmla="*/ 276 w 349"/>
                <a:gd name="T21" fmla="*/ 67 h 284"/>
                <a:gd name="T22" fmla="*/ 266 w 349"/>
                <a:gd name="T23" fmla="*/ 65 h 284"/>
                <a:gd name="T24" fmla="*/ 256 w 349"/>
                <a:gd name="T25" fmla="*/ 58 h 284"/>
                <a:gd name="T26" fmla="*/ 249 w 349"/>
                <a:gd name="T27" fmla="*/ 49 h 284"/>
                <a:gd name="T28" fmla="*/ 246 w 349"/>
                <a:gd name="T29" fmla="*/ 40 h 284"/>
                <a:gd name="T30" fmla="*/ 246 w 349"/>
                <a:gd name="T31" fmla="*/ 29 h 284"/>
                <a:gd name="T32" fmla="*/ 249 w 349"/>
                <a:gd name="T33" fmla="*/ 20 h 284"/>
                <a:gd name="T34" fmla="*/ 251 w 349"/>
                <a:gd name="T35" fmla="*/ 11 h 284"/>
                <a:gd name="T36" fmla="*/ 250 w 349"/>
                <a:gd name="T37" fmla="*/ 2 h 284"/>
                <a:gd name="T38" fmla="*/ 192 w 349"/>
                <a:gd name="T39" fmla="*/ 11 h 284"/>
                <a:gd name="T40" fmla="*/ 191 w 349"/>
                <a:gd name="T41" fmla="*/ 24 h 284"/>
                <a:gd name="T42" fmla="*/ 191 w 349"/>
                <a:gd name="T43" fmla="*/ 35 h 284"/>
                <a:gd name="T44" fmla="*/ 188 w 349"/>
                <a:gd name="T45" fmla="*/ 44 h 284"/>
                <a:gd name="T46" fmla="*/ 183 w 349"/>
                <a:gd name="T47" fmla="*/ 50 h 284"/>
                <a:gd name="T48" fmla="*/ 176 w 349"/>
                <a:gd name="T49" fmla="*/ 53 h 284"/>
                <a:gd name="T50" fmla="*/ 167 w 349"/>
                <a:gd name="T51" fmla="*/ 54 h 284"/>
                <a:gd name="T52" fmla="*/ 158 w 349"/>
                <a:gd name="T53" fmla="*/ 53 h 284"/>
                <a:gd name="T54" fmla="*/ 149 w 349"/>
                <a:gd name="T55" fmla="*/ 53 h 284"/>
                <a:gd name="T56" fmla="*/ 137 w 349"/>
                <a:gd name="T57" fmla="*/ 52 h 284"/>
                <a:gd name="T58" fmla="*/ 127 w 349"/>
                <a:gd name="T59" fmla="*/ 53 h 284"/>
                <a:gd name="T60" fmla="*/ 118 w 349"/>
                <a:gd name="T61" fmla="*/ 57 h 284"/>
                <a:gd name="T62" fmla="*/ 111 w 349"/>
                <a:gd name="T63" fmla="*/ 63 h 284"/>
                <a:gd name="T64" fmla="*/ 107 w 349"/>
                <a:gd name="T65" fmla="*/ 71 h 284"/>
                <a:gd name="T66" fmla="*/ 107 w 349"/>
                <a:gd name="T67" fmla="*/ 80 h 284"/>
                <a:gd name="T68" fmla="*/ 107 w 349"/>
                <a:gd name="T69" fmla="*/ 90 h 284"/>
                <a:gd name="T70" fmla="*/ 105 w 349"/>
                <a:gd name="T71" fmla="*/ 98 h 284"/>
                <a:gd name="T72" fmla="*/ 101 w 349"/>
                <a:gd name="T73" fmla="*/ 105 h 284"/>
                <a:gd name="T74" fmla="*/ 92 w 349"/>
                <a:gd name="T75" fmla="*/ 109 h 284"/>
                <a:gd name="T76" fmla="*/ 83 w 349"/>
                <a:gd name="T77" fmla="*/ 112 h 284"/>
                <a:gd name="T78" fmla="*/ 71 w 349"/>
                <a:gd name="T79" fmla="*/ 114 h 284"/>
                <a:gd name="T80" fmla="*/ 62 w 349"/>
                <a:gd name="T81" fmla="*/ 117 h 284"/>
                <a:gd name="T82" fmla="*/ 53 w 349"/>
                <a:gd name="T83" fmla="*/ 120 h 284"/>
                <a:gd name="T84" fmla="*/ 47 w 349"/>
                <a:gd name="T85" fmla="*/ 125 h 284"/>
                <a:gd name="T86" fmla="*/ 41 w 349"/>
                <a:gd name="T87" fmla="*/ 132 h 284"/>
                <a:gd name="T88" fmla="*/ 38 w 349"/>
                <a:gd name="T89" fmla="*/ 142 h 284"/>
                <a:gd name="T90" fmla="*/ 40 w 349"/>
                <a:gd name="T91" fmla="*/ 152 h 284"/>
                <a:gd name="T92" fmla="*/ 43 w 349"/>
                <a:gd name="T93" fmla="*/ 164 h 284"/>
                <a:gd name="T94" fmla="*/ 44 w 349"/>
                <a:gd name="T95" fmla="*/ 174 h 284"/>
                <a:gd name="T96" fmla="*/ 44 w 349"/>
                <a:gd name="T97" fmla="*/ 184 h 284"/>
                <a:gd name="T98" fmla="*/ 41 w 349"/>
                <a:gd name="T99" fmla="*/ 193 h 284"/>
                <a:gd name="T100" fmla="*/ 37 w 349"/>
                <a:gd name="T101" fmla="*/ 202 h 284"/>
                <a:gd name="T102" fmla="*/ 30 w 349"/>
                <a:gd name="T103" fmla="*/ 212 h 284"/>
                <a:gd name="T104" fmla="*/ 23 w 349"/>
                <a:gd name="T105" fmla="*/ 218 h 284"/>
                <a:gd name="T106" fmla="*/ 16 w 349"/>
                <a:gd name="T107" fmla="*/ 222 h 284"/>
                <a:gd name="T108" fmla="*/ 5 w 349"/>
                <a:gd name="T109" fmla="*/ 22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9" h="284">
                  <a:moveTo>
                    <a:pt x="0" y="224"/>
                  </a:moveTo>
                  <a:lnTo>
                    <a:pt x="0" y="283"/>
                  </a:lnTo>
                  <a:lnTo>
                    <a:pt x="348" y="283"/>
                  </a:lnTo>
                  <a:lnTo>
                    <a:pt x="348" y="0"/>
                  </a:lnTo>
                  <a:lnTo>
                    <a:pt x="317" y="0"/>
                  </a:lnTo>
                  <a:lnTo>
                    <a:pt x="316" y="6"/>
                  </a:lnTo>
                  <a:lnTo>
                    <a:pt x="316" y="10"/>
                  </a:lnTo>
                  <a:lnTo>
                    <a:pt x="317" y="15"/>
                  </a:lnTo>
                  <a:lnTo>
                    <a:pt x="318" y="21"/>
                  </a:lnTo>
                  <a:lnTo>
                    <a:pt x="320" y="28"/>
                  </a:lnTo>
                  <a:lnTo>
                    <a:pt x="321" y="33"/>
                  </a:lnTo>
                  <a:lnTo>
                    <a:pt x="321" y="38"/>
                  </a:lnTo>
                  <a:lnTo>
                    <a:pt x="320" y="43"/>
                  </a:lnTo>
                  <a:lnTo>
                    <a:pt x="319" y="48"/>
                  </a:lnTo>
                  <a:lnTo>
                    <a:pt x="316" y="53"/>
                  </a:lnTo>
                  <a:lnTo>
                    <a:pt x="312" y="58"/>
                  </a:lnTo>
                  <a:lnTo>
                    <a:pt x="308" y="62"/>
                  </a:lnTo>
                  <a:lnTo>
                    <a:pt x="303" y="64"/>
                  </a:lnTo>
                  <a:lnTo>
                    <a:pt x="297" y="66"/>
                  </a:lnTo>
                  <a:lnTo>
                    <a:pt x="292" y="68"/>
                  </a:lnTo>
                  <a:lnTo>
                    <a:pt x="284" y="68"/>
                  </a:lnTo>
                  <a:lnTo>
                    <a:pt x="276" y="67"/>
                  </a:lnTo>
                  <a:lnTo>
                    <a:pt x="271" y="66"/>
                  </a:lnTo>
                  <a:lnTo>
                    <a:pt x="266" y="65"/>
                  </a:lnTo>
                  <a:lnTo>
                    <a:pt x="261" y="62"/>
                  </a:lnTo>
                  <a:lnTo>
                    <a:pt x="256" y="58"/>
                  </a:lnTo>
                  <a:lnTo>
                    <a:pt x="252" y="54"/>
                  </a:lnTo>
                  <a:lnTo>
                    <a:pt x="249" y="49"/>
                  </a:lnTo>
                  <a:lnTo>
                    <a:pt x="247" y="44"/>
                  </a:lnTo>
                  <a:lnTo>
                    <a:pt x="246" y="40"/>
                  </a:lnTo>
                  <a:lnTo>
                    <a:pt x="246" y="35"/>
                  </a:lnTo>
                  <a:lnTo>
                    <a:pt x="246" y="29"/>
                  </a:lnTo>
                  <a:lnTo>
                    <a:pt x="248" y="25"/>
                  </a:lnTo>
                  <a:lnTo>
                    <a:pt x="249" y="20"/>
                  </a:lnTo>
                  <a:lnTo>
                    <a:pt x="250" y="15"/>
                  </a:lnTo>
                  <a:lnTo>
                    <a:pt x="251" y="11"/>
                  </a:lnTo>
                  <a:lnTo>
                    <a:pt x="251" y="6"/>
                  </a:lnTo>
                  <a:lnTo>
                    <a:pt x="250" y="2"/>
                  </a:lnTo>
                  <a:lnTo>
                    <a:pt x="192" y="2"/>
                  </a:lnTo>
                  <a:lnTo>
                    <a:pt x="192" y="11"/>
                  </a:lnTo>
                  <a:lnTo>
                    <a:pt x="192" y="18"/>
                  </a:lnTo>
                  <a:lnTo>
                    <a:pt x="191" y="24"/>
                  </a:lnTo>
                  <a:lnTo>
                    <a:pt x="191" y="29"/>
                  </a:lnTo>
                  <a:lnTo>
                    <a:pt x="191" y="35"/>
                  </a:lnTo>
                  <a:lnTo>
                    <a:pt x="190" y="40"/>
                  </a:lnTo>
                  <a:lnTo>
                    <a:pt x="188" y="44"/>
                  </a:lnTo>
                  <a:lnTo>
                    <a:pt x="186" y="47"/>
                  </a:lnTo>
                  <a:lnTo>
                    <a:pt x="183" y="50"/>
                  </a:lnTo>
                  <a:lnTo>
                    <a:pt x="180" y="52"/>
                  </a:lnTo>
                  <a:lnTo>
                    <a:pt x="176" y="53"/>
                  </a:lnTo>
                  <a:lnTo>
                    <a:pt x="171" y="54"/>
                  </a:lnTo>
                  <a:lnTo>
                    <a:pt x="167" y="54"/>
                  </a:lnTo>
                  <a:lnTo>
                    <a:pt x="162" y="54"/>
                  </a:lnTo>
                  <a:lnTo>
                    <a:pt x="158" y="53"/>
                  </a:lnTo>
                  <a:lnTo>
                    <a:pt x="154" y="53"/>
                  </a:lnTo>
                  <a:lnTo>
                    <a:pt x="149" y="53"/>
                  </a:lnTo>
                  <a:lnTo>
                    <a:pt x="143" y="52"/>
                  </a:lnTo>
                  <a:lnTo>
                    <a:pt x="137" y="52"/>
                  </a:lnTo>
                  <a:lnTo>
                    <a:pt x="132" y="53"/>
                  </a:lnTo>
                  <a:lnTo>
                    <a:pt x="127" y="53"/>
                  </a:lnTo>
                  <a:lnTo>
                    <a:pt x="122" y="55"/>
                  </a:lnTo>
                  <a:lnTo>
                    <a:pt x="118" y="57"/>
                  </a:lnTo>
                  <a:lnTo>
                    <a:pt x="113" y="60"/>
                  </a:lnTo>
                  <a:lnTo>
                    <a:pt x="111" y="63"/>
                  </a:lnTo>
                  <a:lnTo>
                    <a:pt x="108" y="67"/>
                  </a:lnTo>
                  <a:lnTo>
                    <a:pt x="107" y="71"/>
                  </a:lnTo>
                  <a:lnTo>
                    <a:pt x="106" y="76"/>
                  </a:lnTo>
                  <a:lnTo>
                    <a:pt x="107" y="80"/>
                  </a:lnTo>
                  <a:lnTo>
                    <a:pt x="107" y="85"/>
                  </a:lnTo>
                  <a:lnTo>
                    <a:pt x="107" y="90"/>
                  </a:lnTo>
                  <a:lnTo>
                    <a:pt x="106" y="94"/>
                  </a:lnTo>
                  <a:lnTo>
                    <a:pt x="105" y="98"/>
                  </a:lnTo>
                  <a:lnTo>
                    <a:pt x="103" y="102"/>
                  </a:lnTo>
                  <a:lnTo>
                    <a:pt x="101" y="105"/>
                  </a:lnTo>
                  <a:lnTo>
                    <a:pt x="97" y="107"/>
                  </a:lnTo>
                  <a:lnTo>
                    <a:pt x="92" y="109"/>
                  </a:lnTo>
                  <a:lnTo>
                    <a:pt x="87" y="111"/>
                  </a:lnTo>
                  <a:lnTo>
                    <a:pt x="83" y="112"/>
                  </a:lnTo>
                  <a:lnTo>
                    <a:pt x="78" y="113"/>
                  </a:lnTo>
                  <a:lnTo>
                    <a:pt x="71" y="114"/>
                  </a:lnTo>
                  <a:lnTo>
                    <a:pt x="67" y="115"/>
                  </a:lnTo>
                  <a:lnTo>
                    <a:pt x="62" y="117"/>
                  </a:lnTo>
                  <a:lnTo>
                    <a:pt x="57" y="118"/>
                  </a:lnTo>
                  <a:lnTo>
                    <a:pt x="53" y="120"/>
                  </a:lnTo>
                  <a:lnTo>
                    <a:pt x="50" y="122"/>
                  </a:lnTo>
                  <a:lnTo>
                    <a:pt x="47" y="125"/>
                  </a:lnTo>
                  <a:lnTo>
                    <a:pt x="43" y="129"/>
                  </a:lnTo>
                  <a:lnTo>
                    <a:pt x="41" y="132"/>
                  </a:lnTo>
                  <a:lnTo>
                    <a:pt x="39" y="137"/>
                  </a:lnTo>
                  <a:lnTo>
                    <a:pt x="38" y="142"/>
                  </a:lnTo>
                  <a:lnTo>
                    <a:pt x="39" y="147"/>
                  </a:lnTo>
                  <a:lnTo>
                    <a:pt x="40" y="152"/>
                  </a:lnTo>
                  <a:lnTo>
                    <a:pt x="41" y="157"/>
                  </a:lnTo>
                  <a:lnTo>
                    <a:pt x="43" y="164"/>
                  </a:lnTo>
                  <a:lnTo>
                    <a:pt x="44" y="169"/>
                  </a:lnTo>
                  <a:lnTo>
                    <a:pt x="44" y="174"/>
                  </a:lnTo>
                  <a:lnTo>
                    <a:pt x="44" y="178"/>
                  </a:lnTo>
                  <a:lnTo>
                    <a:pt x="44" y="184"/>
                  </a:lnTo>
                  <a:lnTo>
                    <a:pt x="42" y="188"/>
                  </a:lnTo>
                  <a:lnTo>
                    <a:pt x="41" y="193"/>
                  </a:lnTo>
                  <a:lnTo>
                    <a:pt x="39" y="197"/>
                  </a:lnTo>
                  <a:lnTo>
                    <a:pt x="37" y="202"/>
                  </a:lnTo>
                  <a:lnTo>
                    <a:pt x="34" y="207"/>
                  </a:lnTo>
                  <a:lnTo>
                    <a:pt x="30" y="212"/>
                  </a:lnTo>
                  <a:lnTo>
                    <a:pt x="26" y="215"/>
                  </a:lnTo>
                  <a:lnTo>
                    <a:pt x="23" y="218"/>
                  </a:lnTo>
                  <a:lnTo>
                    <a:pt x="20" y="220"/>
                  </a:lnTo>
                  <a:lnTo>
                    <a:pt x="16" y="222"/>
                  </a:lnTo>
                  <a:lnTo>
                    <a:pt x="11" y="223"/>
                  </a:lnTo>
                  <a:lnTo>
                    <a:pt x="5" y="224"/>
                  </a:lnTo>
                  <a:lnTo>
                    <a:pt x="0" y="224"/>
                  </a:lnTo>
                </a:path>
              </a:pathLst>
            </a:custGeom>
            <a:solidFill>
              <a:srgbClr val="0000FF"/>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10"/>
            <p:cNvSpPr>
              <a:spLocks/>
            </p:cNvSpPr>
            <p:nvPr/>
          </p:nvSpPr>
          <p:spPr bwMode="auto">
            <a:xfrm>
              <a:off x="1260" y="1698"/>
              <a:ext cx="349" cy="338"/>
            </a:xfrm>
            <a:custGeom>
              <a:avLst/>
              <a:gdLst>
                <a:gd name="T0" fmla="*/ 348 w 349"/>
                <a:gd name="T1" fmla="*/ 337 h 338"/>
                <a:gd name="T2" fmla="*/ 0 w 349"/>
                <a:gd name="T3" fmla="*/ 68 h 338"/>
                <a:gd name="T4" fmla="*/ 32 w 349"/>
                <a:gd name="T5" fmla="*/ 65 h 338"/>
                <a:gd name="T6" fmla="*/ 32 w 349"/>
                <a:gd name="T7" fmla="*/ 59 h 338"/>
                <a:gd name="T8" fmla="*/ 31 w 349"/>
                <a:gd name="T9" fmla="*/ 52 h 338"/>
                <a:gd name="T10" fmla="*/ 29 w 349"/>
                <a:gd name="T11" fmla="*/ 43 h 338"/>
                <a:gd name="T12" fmla="*/ 27 w 349"/>
                <a:gd name="T13" fmla="*/ 34 h 338"/>
                <a:gd name="T14" fmla="*/ 27 w 349"/>
                <a:gd name="T15" fmla="*/ 26 h 338"/>
                <a:gd name="T16" fmla="*/ 30 w 349"/>
                <a:gd name="T17" fmla="*/ 18 h 338"/>
                <a:gd name="T18" fmla="*/ 36 w 349"/>
                <a:gd name="T19" fmla="*/ 11 h 338"/>
                <a:gd name="T20" fmla="*/ 42 w 349"/>
                <a:gd name="T21" fmla="*/ 6 h 338"/>
                <a:gd name="T22" fmla="*/ 50 w 349"/>
                <a:gd name="T23" fmla="*/ 2 h 338"/>
                <a:gd name="T24" fmla="*/ 60 w 349"/>
                <a:gd name="T25" fmla="*/ 0 h 338"/>
                <a:gd name="T26" fmla="*/ 69 w 349"/>
                <a:gd name="T27" fmla="*/ 0 h 338"/>
                <a:gd name="T28" fmla="*/ 76 w 349"/>
                <a:gd name="T29" fmla="*/ 0 h 338"/>
                <a:gd name="T30" fmla="*/ 84 w 349"/>
                <a:gd name="T31" fmla="*/ 3 h 338"/>
                <a:gd name="T32" fmla="*/ 90 w 349"/>
                <a:gd name="T33" fmla="*/ 7 h 338"/>
                <a:gd name="T34" fmla="*/ 96 w 349"/>
                <a:gd name="T35" fmla="*/ 13 h 338"/>
                <a:gd name="T36" fmla="*/ 101 w 349"/>
                <a:gd name="T37" fmla="*/ 21 h 338"/>
                <a:gd name="T38" fmla="*/ 104 w 349"/>
                <a:gd name="T39" fmla="*/ 30 h 338"/>
                <a:gd name="T40" fmla="*/ 103 w 349"/>
                <a:gd name="T41" fmla="*/ 40 h 338"/>
                <a:gd name="T42" fmla="*/ 100 w 349"/>
                <a:gd name="T43" fmla="*/ 49 h 338"/>
                <a:gd name="T44" fmla="*/ 98 w 349"/>
                <a:gd name="T45" fmla="*/ 59 h 338"/>
                <a:gd name="T46" fmla="*/ 98 w 349"/>
                <a:gd name="T47" fmla="*/ 63 h 338"/>
                <a:gd name="T48" fmla="*/ 157 w 349"/>
                <a:gd name="T49" fmla="*/ 66 h 338"/>
                <a:gd name="T50" fmla="*/ 155 w 349"/>
                <a:gd name="T51" fmla="*/ 83 h 338"/>
                <a:gd name="T52" fmla="*/ 156 w 349"/>
                <a:gd name="T53" fmla="*/ 94 h 338"/>
                <a:gd name="T54" fmla="*/ 157 w 349"/>
                <a:gd name="T55" fmla="*/ 105 h 338"/>
                <a:gd name="T56" fmla="*/ 161 w 349"/>
                <a:gd name="T57" fmla="*/ 112 h 338"/>
                <a:gd name="T58" fmla="*/ 167 w 349"/>
                <a:gd name="T59" fmla="*/ 116 h 338"/>
                <a:gd name="T60" fmla="*/ 177 w 349"/>
                <a:gd name="T61" fmla="*/ 119 h 338"/>
                <a:gd name="T62" fmla="*/ 186 w 349"/>
                <a:gd name="T63" fmla="*/ 119 h 338"/>
                <a:gd name="T64" fmla="*/ 194 w 349"/>
                <a:gd name="T65" fmla="*/ 118 h 338"/>
                <a:gd name="T66" fmla="*/ 205 w 349"/>
                <a:gd name="T67" fmla="*/ 117 h 338"/>
                <a:gd name="T68" fmla="*/ 216 w 349"/>
                <a:gd name="T69" fmla="*/ 117 h 338"/>
                <a:gd name="T70" fmla="*/ 226 w 349"/>
                <a:gd name="T71" fmla="*/ 120 h 338"/>
                <a:gd name="T72" fmla="*/ 235 w 349"/>
                <a:gd name="T73" fmla="*/ 125 h 338"/>
                <a:gd name="T74" fmla="*/ 240 w 349"/>
                <a:gd name="T75" fmla="*/ 132 h 338"/>
                <a:gd name="T76" fmla="*/ 242 w 349"/>
                <a:gd name="T77" fmla="*/ 140 h 338"/>
                <a:gd name="T78" fmla="*/ 241 w 349"/>
                <a:gd name="T79" fmla="*/ 150 h 338"/>
                <a:gd name="T80" fmla="*/ 242 w 349"/>
                <a:gd name="T81" fmla="*/ 159 h 338"/>
                <a:gd name="T82" fmla="*/ 245 w 349"/>
                <a:gd name="T83" fmla="*/ 167 h 338"/>
                <a:gd name="T84" fmla="*/ 251 w 349"/>
                <a:gd name="T85" fmla="*/ 172 h 338"/>
                <a:gd name="T86" fmla="*/ 261 w 349"/>
                <a:gd name="T87" fmla="*/ 176 h 338"/>
                <a:gd name="T88" fmla="*/ 270 w 349"/>
                <a:gd name="T89" fmla="*/ 178 h 338"/>
                <a:gd name="T90" fmla="*/ 282 w 349"/>
                <a:gd name="T91" fmla="*/ 180 h 338"/>
                <a:gd name="T92" fmla="*/ 291 w 349"/>
                <a:gd name="T93" fmla="*/ 183 h 338"/>
                <a:gd name="T94" fmla="*/ 299 w 349"/>
                <a:gd name="T95" fmla="*/ 187 h 338"/>
                <a:gd name="T96" fmla="*/ 305 w 349"/>
                <a:gd name="T97" fmla="*/ 194 h 338"/>
                <a:gd name="T98" fmla="*/ 309 w 349"/>
                <a:gd name="T99" fmla="*/ 201 h 338"/>
                <a:gd name="T100" fmla="*/ 309 w 349"/>
                <a:gd name="T101" fmla="*/ 212 h 338"/>
                <a:gd name="T102" fmla="*/ 307 w 349"/>
                <a:gd name="T103" fmla="*/ 222 h 338"/>
                <a:gd name="T104" fmla="*/ 304 w 349"/>
                <a:gd name="T105" fmla="*/ 234 h 338"/>
                <a:gd name="T106" fmla="*/ 303 w 349"/>
                <a:gd name="T107" fmla="*/ 243 h 338"/>
                <a:gd name="T108" fmla="*/ 306 w 349"/>
                <a:gd name="T109" fmla="*/ 253 h 338"/>
                <a:gd name="T110" fmla="*/ 309 w 349"/>
                <a:gd name="T111" fmla="*/ 260 h 338"/>
                <a:gd name="T112" fmla="*/ 316 w 349"/>
                <a:gd name="T113" fmla="*/ 268 h 338"/>
                <a:gd name="T114" fmla="*/ 324 w 349"/>
                <a:gd name="T115" fmla="*/ 274 h 338"/>
                <a:gd name="T116" fmla="*/ 333 w 349"/>
                <a:gd name="T117" fmla="*/ 277 h 338"/>
                <a:gd name="T118" fmla="*/ 343 w 349"/>
                <a:gd name="T119" fmla="*/ 27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9" h="338">
                  <a:moveTo>
                    <a:pt x="348" y="278"/>
                  </a:moveTo>
                  <a:lnTo>
                    <a:pt x="348" y="337"/>
                  </a:lnTo>
                  <a:lnTo>
                    <a:pt x="1" y="337"/>
                  </a:lnTo>
                  <a:lnTo>
                    <a:pt x="0" y="68"/>
                  </a:lnTo>
                  <a:lnTo>
                    <a:pt x="30" y="68"/>
                  </a:lnTo>
                  <a:lnTo>
                    <a:pt x="32" y="65"/>
                  </a:lnTo>
                  <a:lnTo>
                    <a:pt x="32" y="62"/>
                  </a:lnTo>
                  <a:lnTo>
                    <a:pt x="32" y="59"/>
                  </a:lnTo>
                  <a:lnTo>
                    <a:pt x="32" y="56"/>
                  </a:lnTo>
                  <a:lnTo>
                    <a:pt x="31" y="52"/>
                  </a:lnTo>
                  <a:lnTo>
                    <a:pt x="30" y="46"/>
                  </a:lnTo>
                  <a:lnTo>
                    <a:pt x="29" y="43"/>
                  </a:lnTo>
                  <a:lnTo>
                    <a:pt x="27" y="38"/>
                  </a:lnTo>
                  <a:lnTo>
                    <a:pt x="27" y="34"/>
                  </a:lnTo>
                  <a:lnTo>
                    <a:pt x="27" y="30"/>
                  </a:lnTo>
                  <a:lnTo>
                    <a:pt x="27" y="26"/>
                  </a:lnTo>
                  <a:lnTo>
                    <a:pt x="29" y="22"/>
                  </a:lnTo>
                  <a:lnTo>
                    <a:pt x="30" y="18"/>
                  </a:lnTo>
                  <a:lnTo>
                    <a:pt x="32" y="15"/>
                  </a:lnTo>
                  <a:lnTo>
                    <a:pt x="36" y="11"/>
                  </a:lnTo>
                  <a:lnTo>
                    <a:pt x="39" y="8"/>
                  </a:lnTo>
                  <a:lnTo>
                    <a:pt x="42" y="6"/>
                  </a:lnTo>
                  <a:lnTo>
                    <a:pt x="46" y="3"/>
                  </a:lnTo>
                  <a:lnTo>
                    <a:pt x="50" y="2"/>
                  </a:lnTo>
                  <a:lnTo>
                    <a:pt x="55" y="0"/>
                  </a:lnTo>
                  <a:lnTo>
                    <a:pt x="60" y="0"/>
                  </a:lnTo>
                  <a:lnTo>
                    <a:pt x="64" y="0"/>
                  </a:lnTo>
                  <a:lnTo>
                    <a:pt x="69" y="0"/>
                  </a:lnTo>
                  <a:lnTo>
                    <a:pt x="73" y="0"/>
                  </a:lnTo>
                  <a:lnTo>
                    <a:pt x="76" y="0"/>
                  </a:lnTo>
                  <a:lnTo>
                    <a:pt x="80" y="2"/>
                  </a:lnTo>
                  <a:lnTo>
                    <a:pt x="84" y="3"/>
                  </a:lnTo>
                  <a:lnTo>
                    <a:pt x="87" y="5"/>
                  </a:lnTo>
                  <a:lnTo>
                    <a:pt x="90" y="7"/>
                  </a:lnTo>
                  <a:lnTo>
                    <a:pt x="93" y="10"/>
                  </a:lnTo>
                  <a:lnTo>
                    <a:pt x="96" y="13"/>
                  </a:lnTo>
                  <a:lnTo>
                    <a:pt x="99" y="17"/>
                  </a:lnTo>
                  <a:lnTo>
                    <a:pt x="101" y="21"/>
                  </a:lnTo>
                  <a:lnTo>
                    <a:pt x="103" y="25"/>
                  </a:lnTo>
                  <a:lnTo>
                    <a:pt x="104" y="30"/>
                  </a:lnTo>
                  <a:lnTo>
                    <a:pt x="104" y="35"/>
                  </a:lnTo>
                  <a:lnTo>
                    <a:pt x="103" y="40"/>
                  </a:lnTo>
                  <a:lnTo>
                    <a:pt x="101" y="45"/>
                  </a:lnTo>
                  <a:lnTo>
                    <a:pt x="100" y="49"/>
                  </a:lnTo>
                  <a:lnTo>
                    <a:pt x="99" y="55"/>
                  </a:lnTo>
                  <a:lnTo>
                    <a:pt x="98" y="59"/>
                  </a:lnTo>
                  <a:lnTo>
                    <a:pt x="98" y="61"/>
                  </a:lnTo>
                  <a:lnTo>
                    <a:pt x="98" y="63"/>
                  </a:lnTo>
                  <a:lnTo>
                    <a:pt x="99" y="66"/>
                  </a:lnTo>
                  <a:lnTo>
                    <a:pt x="157" y="66"/>
                  </a:lnTo>
                  <a:lnTo>
                    <a:pt x="155" y="77"/>
                  </a:lnTo>
                  <a:lnTo>
                    <a:pt x="155" y="83"/>
                  </a:lnTo>
                  <a:lnTo>
                    <a:pt x="155" y="89"/>
                  </a:lnTo>
                  <a:lnTo>
                    <a:pt x="156" y="94"/>
                  </a:lnTo>
                  <a:lnTo>
                    <a:pt x="156" y="99"/>
                  </a:lnTo>
                  <a:lnTo>
                    <a:pt x="157" y="105"/>
                  </a:lnTo>
                  <a:lnTo>
                    <a:pt x="159" y="109"/>
                  </a:lnTo>
                  <a:lnTo>
                    <a:pt x="161" y="112"/>
                  </a:lnTo>
                  <a:lnTo>
                    <a:pt x="164" y="114"/>
                  </a:lnTo>
                  <a:lnTo>
                    <a:pt x="167" y="116"/>
                  </a:lnTo>
                  <a:lnTo>
                    <a:pt x="171" y="118"/>
                  </a:lnTo>
                  <a:lnTo>
                    <a:pt x="177" y="119"/>
                  </a:lnTo>
                  <a:lnTo>
                    <a:pt x="181" y="119"/>
                  </a:lnTo>
                  <a:lnTo>
                    <a:pt x="186" y="119"/>
                  </a:lnTo>
                  <a:lnTo>
                    <a:pt x="191" y="118"/>
                  </a:lnTo>
                  <a:lnTo>
                    <a:pt x="194" y="118"/>
                  </a:lnTo>
                  <a:lnTo>
                    <a:pt x="200" y="117"/>
                  </a:lnTo>
                  <a:lnTo>
                    <a:pt x="205" y="117"/>
                  </a:lnTo>
                  <a:lnTo>
                    <a:pt x="211" y="117"/>
                  </a:lnTo>
                  <a:lnTo>
                    <a:pt x="216" y="117"/>
                  </a:lnTo>
                  <a:lnTo>
                    <a:pt x="221" y="118"/>
                  </a:lnTo>
                  <a:lnTo>
                    <a:pt x="226" y="120"/>
                  </a:lnTo>
                  <a:lnTo>
                    <a:pt x="231" y="122"/>
                  </a:lnTo>
                  <a:lnTo>
                    <a:pt x="235" y="125"/>
                  </a:lnTo>
                  <a:lnTo>
                    <a:pt x="237" y="128"/>
                  </a:lnTo>
                  <a:lnTo>
                    <a:pt x="240" y="132"/>
                  </a:lnTo>
                  <a:lnTo>
                    <a:pt x="241" y="136"/>
                  </a:lnTo>
                  <a:lnTo>
                    <a:pt x="242" y="140"/>
                  </a:lnTo>
                  <a:lnTo>
                    <a:pt x="241" y="145"/>
                  </a:lnTo>
                  <a:lnTo>
                    <a:pt x="241" y="150"/>
                  </a:lnTo>
                  <a:lnTo>
                    <a:pt x="241" y="155"/>
                  </a:lnTo>
                  <a:lnTo>
                    <a:pt x="242" y="159"/>
                  </a:lnTo>
                  <a:lnTo>
                    <a:pt x="243" y="163"/>
                  </a:lnTo>
                  <a:lnTo>
                    <a:pt x="245" y="167"/>
                  </a:lnTo>
                  <a:lnTo>
                    <a:pt x="248" y="170"/>
                  </a:lnTo>
                  <a:lnTo>
                    <a:pt x="251" y="172"/>
                  </a:lnTo>
                  <a:lnTo>
                    <a:pt x="256" y="174"/>
                  </a:lnTo>
                  <a:lnTo>
                    <a:pt x="261" y="176"/>
                  </a:lnTo>
                  <a:lnTo>
                    <a:pt x="265" y="177"/>
                  </a:lnTo>
                  <a:lnTo>
                    <a:pt x="270" y="178"/>
                  </a:lnTo>
                  <a:lnTo>
                    <a:pt x="276" y="179"/>
                  </a:lnTo>
                  <a:lnTo>
                    <a:pt x="282" y="180"/>
                  </a:lnTo>
                  <a:lnTo>
                    <a:pt x="287" y="182"/>
                  </a:lnTo>
                  <a:lnTo>
                    <a:pt x="291" y="183"/>
                  </a:lnTo>
                  <a:lnTo>
                    <a:pt x="295" y="185"/>
                  </a:lnTo>
                  <a:lnTo>
                    <a:pt x="299" y="187"/>
                  </a:lnTo>
                  <a:lnTo>
                    <a:pt x="301" y="190"/>
                  </a:lnTo>
                  <a:lnTo>
                    <a:pt x="305" y="194"/>
                  </a:lnTo>
                  <a:lnTo>
                    <a:pt x="307" y="197"/>
                  </a:lnTo>
                  <a:lnTo>
                    <a:pt x="309" y="201"/>
                  </a:lnTo>
                  <a:lnTo>
                    <a:pt x="310" y="207"/>
                  </a:lnTo>
                  <a:lnTo>
                    <a:pt x="309" y="212"/>
                  </a:lnTo>
                  <a:lnTo>
                    <a:pt x="308" y="216"/>
                  </a:lnTo>
                  <a:lnTo>
                    <a:pt x="307" y="222"/>
                  </a:lnTo>
                  <a:lnTo>
                    <a:pt x="306" y="228"/>
                  </a:lnTo>
                  <a:lnTo>
                    <a:pt x="304" y="234"/>
                  </a:lnTo>
                  <a:lnTo>
                    <a:pt x="303" y="239"/>
                  </a:lnTo>
                  <a:lnTo>
                    <a:pt x="303" y="243"/>
                  </a:lnTo>
                  <a:lnTo>
                    <a:pt x="304" y="248"/>
                  </a:lnTo>
                  <a:lnTo>
                    <a:pt x="306" y="253"/>
                  </a:lnTo>
                  <a:lnTo>
                    <a:pt x="307" y="257"/>
                  </a:lnTo>
                  <a:lnTo>
                    <a:pt x="309" y="260"/>
                  </a:lnTo>
                  <a:lnTo>
                    <a:pt x="312" y="264"/>
                  </a:lnTo>
                  <a:lnTo>
                    <a:pt x="316" y="268"/>
                  </a:lnTo>
                  <a:lnTo>
                    <a:pt x="320" y="272"/>
                  </a:lnTo>
                  <a:lnTo>
                    <a:pt x="324" y="274"/>
                  </a:lnTo>
                  <a:lnTo>
                    <a:pt x="328" y="276"/>
                  </a:lnTo>
                  <a:lnTo>
                    <a:pt x="333" y="277"/>
                  </a:lnTo>
                  <a:lnTo>
                    <a:pt x="337" y="278"/>
                  </a:lnTo>
                  <a:lnTo>
                    <a:pt x="343" y="278"/>
                  </a:lnTo>
                  <a:lnTo>
                    <a:pt x="348" y="278"/>
                  </a:lnTo>
                </a:path>
              </a:pathLst>
            </a:custGeom>
            <a:solidFill>
              <a:srgbClr val="00FF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 name="Group 11"/>
          <p:cNvGrpSpPr>
            <a:grpSpLocks/>
          </p:cNvGrpSpPr>
          <p:nvPr/>
        </p:nvGrpSpPr>
        <p:grpSpPr bwMode="auto">
          <a:xfrm>
            <a:off x="6073775" y="2989263"/>
            <a:ext cx="827088" cy="658812"/>
            <a:chOff x="3878" y="1533"/>
            <a:chExt cx="521" cy="415"/>
          </a:xfrm>
        </p:grpSpPr>
        <p:sp>
          <p:nvSpPr>
            <p:cNvPr id="18" name="Freeform 12"/>
            <p:cNvSpPr>
              <a:spLocks/>
            </p:cNvSpPr>
            <p:nvPr/>
          </p:nvSpPr>
          <p:spPr bwMode="auto">
            <a:xfrm>
              <a:off x="4140" y="1533"/>
              <a:ext cx="259" cy="254"/>
            </a:xfrm>
            <a:custGeom>
              <a:avLst/>
              <a:gdLst>
                <a:gd name="T0" fmla="*/ 0 w 259"/>
                <a:gd name="T1" fmla="*/ 0 h 254"/>
                <a:gd name="T2" fmla="*/ 258 w 259"/>
                <a:gd name="T3" fmla="*/ 202 h 254"/>
                <a:gd name="T4" fmla="*/ 235 w 259"/>
                <a:gd name="T5" fmla="*/ 204 h 254"/>
                <a:gd name="T6" fmla="*/ 234 w 259"/>
                <a:gd name="T7" fmla="*/ 208 h 254"/>
                <a:gd name="T8" fmla="*/ 236 w 259"/>
                <a:gd name="T9" fmla="*/ 214 h 254"/>
                <a:gd name="T10" fmla="*/ 237 w 259"/>
                <a:gd name="T11" fmla="*/ 221 h 254"/>
                <a:gd name="T12" fmla="*/ 239 w 259"/>
                <a:gd name="T13" fmla="*/ 227 h 254"/>
                <a:gd name="T14" fmla="*/ 238 w 259"/>
                <a:gd name="T15" fmla="*/ 233 h 254"/>
                <a:gd name="T16" fmla="*/ 236 w 259"/>
                <a:gd name="T17" fmla="*/ 239 h 254"/>
                <a:gd name="T18" fmla="*/ 232 w 259"/>
                <a:gd name="T19" fmla="*/ 244 h 254"/>
                <a:gd name="T20" fmla="*/ 227 w 259"/>
                <a:gd name="T21" fmla="*/ 249 h 254"/>
                <a:gd name="T22" fmla="*/ 221 w 259"/>
                <a:gd name="T23" fmla="*/ 251 h 254"/>
                <a:gd name="T24" fmla="*/ 214 w 259"/>
                <a:gd name="T25" fmla="*/ 252 h 254"/>
                <a:gd name="T26" fmla="*/ 207 w 259"/>
                <a:gd name="T27" fmla="*/ 253 h 254"/>
                <a:gd name="T28" fmla="*/ 201 w 259"/>
                <a:gd name="T29" fmla="*/ 252 h 254"/>
                <a:gd name="T30" fmla="*/ 196 w 259"/>
                <a:gd name="T31" fmla="*/ 250 h 254"/>
                <a:gd name="T32" fmla="*/ 191 w 259"/>
                <a:gd name="T33" fmla="*/ 247 h 254"/>
                <a:gd name="T34" fmla="*/ 186 w 259"/>
                <a:gd name="T35" fmla="*/ 243 h 254"/>
                <a:gd name="T36" fmla="*/ 183 w 259"/>
                <a:gd name="T37" fmla="*/ 237 h 254"/>
                <a:gd name="T38" fmla="*/ 181 w 259"/>
                <a:gd name="T39" fmla="*/ 230 h 254"/>
                <a:gd name="T40" fmla="*/ 182 w 259"/>
                <a:gd name="T41" fmla="*/ 223 h 254"/>
                <a:gd name="T42" fmla="*/ 183 w 259"/>
                <a:gd name="T43" fmla="*/ 216 h 254"/>
                <a:gd name="T44" fmla="*/ 186 w 259"/>
                <a:gd name="T45" fmla="*/ 208 h 254"/>
                <a:gd name="T46" fmla="*/ 185 w 259"/>
                <a:gd name="T47" fmla="*/ 205 h 254"/>
                <a:gd name="T48" fmla="*/ 142 w 259"/>
                <a:gd name="T49" fmla="*/ 204 h 254"/>
                <a:gd name="T50" fmla="*/ 142 w 259"/>
                <a:gd name="T51" fmla="*/ 192 h 254"/>
                <a:gd name="T52" fmla="*/ 141 w 259"/>
                <a:gd name="T53" fmla="*/ 183 h 254"/>
                <a:gd name="T54" fmla="*/ 139 w 259"/>
                <a:gd name="T55" fmla="*/ 179 h 254"/>
                <a:gd name="T56" fmla="*/ 136 w 259"/>
                <a:gd name="T57" fmla="*/ 175 h 254"/>
                <a:gd name="T58" fmla="*/ 130 w 259"/>
                <a:gd name="T59" fmla="*/ 172 h 254"/>
                <a:gd name="T60" fmla="*/ 125 w 259"/>
                <a:gd name="T61" fmla="*/ 171 h 254"/>
                <a:gd name="T62" fmla="*/ 116 w 259"/>
                <a:gd name="T63" fmla="*/ 172 h 254"/>
                <a:gd name="T64" fmla="*/ 107 w 259"/>
                <a:gd name="T65" fmla="*/ 173 h 254"/>
                <a:gd name="T66" fmla="*/ 99 w 259"/>
                <a:gd name="T67" fmla="*/ 173 h 254"/>
                <a:gd name="T68" fmla="*/ 90 w 259"/>
                <a:gd name="T69" fmla="*/ 171 h 254"/>
                <a:gd name="T70" fmla="*/ 84 w 259"/>
                <a:gd name="T71" fmla="*/ 168 h 254"/>
                <a:gd name="T72" fmla="*/ 81 w 259"/>
                <a:gd name="T73" fmla="*/ 162 h 254"/>
                <a:gd name="T74" fmla="*/ 78 w 259"/>
                <a:gd name="T75" fmla="*/ 155 h 254"/>
                <a:gd name="T76" fmla="*/ 79 w 259"/>
                <a:gd name="T77" fmla="*/ 147 h 254"/>
                <a:gd name="T78" fmla="*/ 78 w 259"/>
                <a:gd name="T79" fmla="*/ 140 h 254"/>
                <a:gd name="T80" fmla="*/ 76 w 259"/>
                <a:gd name="T81" fmla="*/ 135 h 254"/>
                <a:gd name="T82" fmla="*/ 73 w 259"/>
                <a:gd name="T83" fmla="*/ 132 h 254"/>
                <a:gd name="T84" fmla="*/ 67 w 259"/>
                <a:gd name="T85" fmla="*/ 129 h 254"/>
                <a:gd name="T86" fmla="*/ 59 w 259"/>
                <a:gd name="T87" fmla="*/ 127 h 254"/>
                <a:gd name="T88" fmla="*/ 49 w 259"/>
                <a:gd name="T89" fmla="*/ 126 h 254"/>
                <a:gd name="T90" fmla="*/ 43 w 259"/>
                <a:gd name="T91" fmla="*/ 124 h 254"/>
                <a:gd name="T92" fmla="*/ 37 w 259"/>
                <a:gd name="T93" fmla="*/ 121 h 254"/>
                <a:gd name="T94" fmla="*/ 31 w 259"/>
                <a:gd name="T95" fmla="*/ 116 h 254"/>
                <a:gd name="T96" fmla="*/ 28 w 259"/>
                <a:gd name="T97" fmla="*/ 110 h 254"/>
                <a:gd name="T98" fmla="*/ 28 w 259"/>
                <a:gd name="T99" fmla="*/ 103 h 254"/>
                <a:gd name="T100" fmla="*/ 30 w 259"/>
                <a:gd name="T101" fmla="*/ 96 h 254"/>
                <a:gd name="T102" fmla="*/ 31 w 259"/>
                <a:gd name="T103" fmla="*/ 88 h 254"/>
                <a:gd name="T104" fmla="*/ 33 w 259"/>
                <a:gd name="T105" fmla="*/ 80 h 254"/>
                <a:gd name="T106" fmla="*/ 31 w 259"/>
                <a:gd name="T107" fmla="*/ 73 h 254"/>
                <a:gd name="T108" fmla="*/ 28 w 259"/>
                <a:gd name="T109" fmla="*/ 66 h 254"/>
                <a:gd name="T110" fmla="*/ 25 w 259"/>
                <a:gd name="T111" fmla="*/ 61 h 254"/>
                <a:gd name="T112" fmla="*/ 21 w 259"/>
                <a:gd name="T113" fmla="*/ 58 h 254"/>
                <a:gd name="T114" fmla="*/ 16 w 259"/>
                <a:gd name="T115" fmla="*/ 55 h 254"/>
                <a:gd name="T116" fmla="*/ 10 w 259"/>
                <a:gd name="T117" fmla="*/ 53 h 254"/>
                <a:gd name="T118" fmla="*/ 3 w 259"/>
                <a:gd name="T119" fmla="*/ 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9" h="254">
                  <a:moveTo>
                    <a:pt x="0" y="53"/>
                  </a:moveTo>
                  <a:lnTo>
                    <a:pt x="0" y="0"/>
                  </a:lnTo>
                  <a:lnTo>
                    <a:pt x="258" y="0"/>
                  </a:lnTo>
                  <a:lnTo>
                    <a:pt x="258" y="202"/>
                  </a:lnTo>
                  <a:lnTo>
                    <a:pt x="236" y="202"/>
                  </a:lnTo>
                  <a:lnTo>
                    <a:pt x="235" y="204"/>
                  </a:lnTo>
                  <a:lnTo>
                    <a:pt x="234" y="206"/>
                  </a:lnTo>
                  <a:lnTo>
                    <a:pt x="234" y="208"/>
                  </a:lnTo>
                  <a:lnTo>
                    <a:pt x="235" y="210"/>
                  </a:lnTo>
                  <a:lnTo>
                    <a:pt x="236" y="214"/>
                  </a:lnTo>
                  <a:lnTo>
                    <a:pt x="236" y="218"/>
                  </a:lnTo>
                  <a:lnTo>
                    <a:pt x="237" y="221"/>
                  </a:lnTo>
                  <a:lnTo>
                    <a:pt x="238" y="224"/>
                  </a:lnTo>
                  <a:lnTo>
                    <a:pt x="239" y="227"/>
                  </a:lnTo>
                  <a:lnTo>
                    <a:pt x="239" y="230"/>
                  </a:lnTo>
                  <a:lnTo>
                    <a:pt x="238" y="233"/>
                  </a:lnTo>
                  <a:lnTo>
                    <a:pt x="237" y="237"/>
                  </a:lnTo>
                  <a:lnTo>
                    <a:pt x="236" y="239"/>
                  </a:lnTo>
                  <a:lnTo>
                    <a:pt x="234" y="242"/>
                  </a:lnTo>
                  <a:lnTo>
                    <a:pt x="232" y="244"/>
                  </a:lnTo>
                  <a:lnTo>
                    <a:pt x="230" y="246"/>
                  </a:lnTo>
                  <a:lnTo>
                    <a:pt x="227" y="249"/>
                  </a:lnTo>
                  <a:lnTo>
                    <a:pt x="224" y="250"/>
                  </a:lnTo>
                  <a:lnTo>
                    <a:pt x="221" y="251"/>
                  </a:lnTo>
                  <a:lnTo>
                    <a:pt x="218" y="252"/>
                  </a:lnTo>
                  <a:lnTo>
                    <a:pt x="214" y="252"/>
                  </a:lnTo>
                  <a:lnTo>
                    <a:pt x="210" y="253"/>
                  </a:lnTo>
                  <a:lnTo>
                    <a:pt x="207" y="253"/>
                  </a:lnTo>
                  <a:lnTo>
                    <a:pt x="204" y="252"/>
                  </a:lnTo>
                  <a:lnTo>
                    <a:pt x="201" y="252"/>
                  </a:lnTo>
                  <a:lnTo>
                    <a:pt x="199" y="252"/>
                  </a:lnTo>
                  <a:lnTo>
                    <a:pt x="196" y="250"/>
                  </a:lnTo>
                  <a:lnTo>
                    <a:pt x="194" y="249"/>
                  </a:lnTo>
                  <a:lnTo>
                    <a:pt x="191" y="247"/>
                  </a:lnTo>
                  <a:lnTo>
                    <a:pt x="189" y="245"/>
                  </a:lnTo>
                  <a:lnTo>
                    <a:pt x="186" y="243"/>
                  </a:lnTo>
                  <a:lnTo>
                    <a:pt x="185" y="240"/>
                  </a:lnTo>
                  <a:lnTo>
                    <a:pt x="183" y="237"/>
                  </a:lnTo>
                  <a:lnTo>
                    <a:pt x="182" y="234"/>
                  </a:lnTo>
                  <a:lnTo>
                    <a:pt x="181" y="230"/>
                  </a:lnTo>
                  <a:lnTo>
                    <a:pt x="181" y="226"/>
                  </a:lnTo>
                  <a:lnTo>
                    <a:pt x="182" y="223"/>
                  </a:lnTo>
                  <a:lnTo>
                    <a:pt x="183" y="219"/>
                  </a:lnTo>
                  <a:lnTo>
                    <a:pt x="183" y="216"/>
                  </a:lnTo>
                  <a:lnTo>
                    <a:pt x="185" y="212"/>
                  </a:lnTo>
                  <a:lnTo>
                    <a:pt x="186" y="208"/>
                  </a:lnTo>
                  <a:lnTo>
                    <a:pt x="186" y="207"/>
                  </a:lnTo>
                  <a:lnTo>
                    <a:pt x="185" y="205"/>
                  </a:lnTo>
                  <a:lnTo>
                    <a:pt x="184" y="204"/>
                  </a:lnTo>
                  <a:lnTo>
                    <a:pt x="142" y="204"/>
                  </a:lnTo>
                  <a:lnTo>
                    <a:pt x="142" y="195"/>
                  </a:lnTo>
                  <a:lnTo>
                    <a:pt x="142" y="192"/>
                  </a:lnTo>
                  <a:lnTo>
                    <a:pt x="142" y="187"/>
                  </a:lnTo>
                  <a:lnTo>
                    <a:pt x="141" y="183"/>
                  </a:lnTo>
                  <a:lnTo>
                    <a:pt x="140" y="181"/>
                  </a:lnTo>
                  <a:lnTo>
                    <a:pt x="139" y="179"/>
                  </a:lnTo>
                  <a:lnTo>
                    <a:pt x="138" y="177"/>
                  </a:lnTo>
                  <a:lnTo>
                    <a:pt x="136" y="175"/>
                  </a:lnTo>
                  <a:lnTo>
                    <a:pt x="133" y="174"/>
                  </a:lnTo>
                  <a:lnTo>
                    <a:pt x="130" y="172"/>
                  </a:lnTo>
                  <a:lnTo>
                    <a:pt x="128" y="172"/>
                  </a:lnTo>
                  <a:lnTo>
                    <a:pt x="125" y="171"/>
                  </a:lnTo>
                  <a:lnTo>
                    <a:pt x="120" y="171"/>
                  </a:lnTo>
                  <a:lnTo>
                    <a:pt x="116" y="172"/>
                  </a:lnTo>
                  <a:lnTo>
                    <a:pt x="111" y="172"/>
                  </a:lnTo>
                  <a:lnTo>
                    <a:pt x="107" y="173"/>
                  </a:lnTo>
                  <a:lnTo>
                    <a:pt x="103" y="173"/>
                  </a:lnTo>
                  <a:lnTo>
                    <a:pt x="99" y="173"/>
                  </a:lnTo>
                  <a:lnTo>
                    <a:pt x="95" y="172"/>
                  </a:lnTo>
                  <a:lnTo>
                    <a:pt x="90" y="171"/>
                  </a:lnTo>
                  <a:lnTo>
                    <a:pt x="87" y="170"/>
                  </a:lnTo>
                  <a:lnTo>
                    <a:pt x="84" y="168"/>
                  </a:lnTo>
                  <a:lnTo>
                    <a:pt x="82" y="165"/>
                  </a:lnTo>
                  <a:lnTo>
                    <a:pt x="81" y="162"/>
                  </a:lnTo>
                  <a:lnTo>
                    <a:pt x="79" y="159"/>
                  </a:lnTo>
                  <a:lnTo>
                    <a:pt x="78" y="155"/>
                  </a:lnTo>
                  <a:lnTo>
                    <a:pt x="78" y="150"/>
                  </a:lnTo>
                  <a:lnTo>
                    <a:pt x="79" y="147"/>
                  </a:lnTo>
                  <a:lnTo>
                    <a:pt x="78" y="144"/>
                  </a:lnTo>
                  <a:lnTo>
                    <a:pt x="78" y="140"/>
                  </a:lnTo>
                  <a:lnTo>
                    <a:pt x="77" y="138"/>
                  </a:lnTo>
                  <a:lnTo>
                    <a:pt x="76" y="135"/>
                  </a:lnTo>
                  <a:lnTo>
                    <a:pt x="75" y="134"/>
                  </a:lnTo>
                  <a:lnTo>
                    <a:pt x="73" y="132"/>
                  </a:lnTo>
                  <a:lnTo>
                    <a:pt x="70" y="132"/>
                  </a:lnTo>
                  <a:lnTo>
                    <a:pt x="67" y="129"/>
                  </a:lnTo>
                  <a:lnTo>
                    <a:pt x="63" y="129"/>
                  </a:lnTo>
                  <a:lnTo>
                    <a:pt x="59" y="127"/>
                  </a:lnTo>
                  <a:lnTo>
                    <a:pt x="54" y="127"/>
                  </a:lnTo>
                  <a:lnTo>
                    <a:pt x="49" y="126"/>
                  </a:lnTo>
                  <a:lnTo>
                    <a:pt x="46" y="125"/>
                  </a:lnTo>
                  <a:lnTo>
                    <a:pt x="43" y="124"/>
                  </a:lnTo>
                  <a:lnTo>
                    <a:pt x="39" y="123"/>
                  </a:lnTo>
                  <a:lnTo>
                    <a:pt x="37" y="121"/>
                  </a:lnTo>
                  <a:lnTo>
                    <a:pt x="34" y="118"/>
                  </a:lnTo>
                  <a:lnTo>
                    <a:pt x="31" y="116"/>
                  </a:lnTo>
                  <a:lnTo>
                    <a:pt x="30" y="113"/>
                  </a:lnTo>
                  <a:lnTo>
                    <a:pt x="28" y="110"/>
                  </a:lnTo>
                  <a:lnTo>
                    <a:pt x="28" y="106"/>
                  </a:lnTo>
                  <a:lnTo>
                    <a:pt x="28" y="103"/>
                  </a:lnTo>
                  <a:lnTo>
                    <a:pt x="28" y="100"/>
                  </a:lnTo>
                  <a:lnTo>
                    <a:pt x="30" y="96"/>
                  </a:lnTo>
                  <a:lnTo>
                    <a:pt x="31" y="91"/>
                  </a:lnTo>
                  <a:lnTo>
                    <a:pt x="31" y="88"/>
                  </a:lnTo>
                  <a:lnTo>
                    <a:pt x="32" y="84"/>
                  </a:lnTo>
                  <a:lnTo>
                    <a:pt x="33" y="80"/>
                  </a:lnTo>
                  <a:lnTo>
                    <a:pt x="32" y="76"/>
                  </a:lnTo>
                  <a:lnTo>
                    <a:pt x="31" y="73"/>
                  </a:lnTo>
                  <a:lnTo>
                    <a:pt x="30" y="69"/>
                  </a:lnTo>
                  <a:lnTo>
                    <a:pt x="28" y="66"/>
                  </a:lnTo>
                  <a:lnTo>
                    <a:pt x="26" y="63"/>
                  </a:lnTo>
                  <a:lnTo>
                    <a:pt x="25" y="61"/>
                  </a:lnTo>
                  <a:lnTo>
                    <a:pt x="23" y="59"/>
                  </a:lnTo>
                  <a:lnTo>
                    <a:pt x="21" y="58"/>
                  </a:lnTo>
                  <a:lnTo>
                    <a:pt x="19" y="56"/>
                  </a:lnTo>
                  <a:lnTo>
                    <a:pt x="16" y="55"/>
                  </a:lnTo>
                  <a:lnTo>
                    <a:pt x="13" y="54"/>
                  </a:lnTo>
                  <a:lnTo>
                    <a:pt x="10" y="53"/>
                  </a:lnTo>
                  <a:lnTo>
                    <a:pt x="7" y="53"/>
                  </a:lnTo>
                  <a:lnTo>
                    <a:pt x="3" y="53"/>
                  </a:lnTo>
                  <a:lnTo>
                    <a:pt x="0" y="53"/>
                  </a:lnTo>
                </a:path>
              </a:pathLst>
            </a:custGeom>
            <a:solidFill>
              <a:schemeClr val="accent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Freeform 13"/>
            <p:cNvSpPr>
              <a:spLocks/>
            </p:cNvSpPr>
            <p:nvPr/>
          </p:nvSpPr>
          <p:spPr bwMode="auto">
            <a:xfrm>
              <a:off x="4137" y="1735"/>
              <a:ext cx="262" cy="213"/>
            </a:xfrm>
            <a:custGeom>
              <a:avLst/>
              <a:gdLst>
                <a:gd name="T0" fmla="*/ 0 w 262"/>
                <a:gd name="T1" fmla="*/ 212 h 213"/>
                <a:gd name="T2" fmla="*/ 261 w 262"/>
                <a:gd name="T3" fmla="*/ 0 h 213"/>
                <a:gd name="T4" fmla="*/ 237 w 262"/>
                <a:gd name="T5" fmla="*/ 4 h 213"/>
                <a:gd name="T6" fmla="*/ 238 w 262"/>
                <a:gd name="T7" fmla="*/ 11 h 213"/>
                <a:gd name="T8" fmla="*/ 240 w 262"/>
                <a:gd name="T9" fmla="*/ 21 h 213"/>
                <a:gd name="T10" fmla="*/ 241 w 262"/>
                <a:gd name="T11" fmla="*/ 28 h 213"/>
                <a:gd name="T12" fmla="*/ 239 w 262"/>
                <a:gd name="T13" fmla="*/ 36 h 213"/>
                <a:gd name="T14" fmla="*/ 234 w 262"/>
                <a:gd name="T15" fmla="*/ 43 h 213"/>
                <a:gd name="T16" fmla="*/ 227 w 262"/>
                <a:gd name="T17" fmla="*/ 48 h 213"/>
                <a:gd name="T18" fmla="*/ 219 w 262"/>
                <a:gd name="T19" fmla="*/ 51 h 213"/>
                <a:gd name="T20" fmla="*/ 207 w 262"/>
                <a:gd name="T21" fmla="*/ 50 h 213"/>
                <a:gd name="T22" fmla="*/ 200 w 262"/>
                <a:gd name="T23" fmla="*/ 49 h 213"/>
                <a:gd name="T24" fmla="*/ 192 w 262"/>
                <a:gd name="T25" fmla="*/ 43 h 213"/>
                <a:gd name="T26" fmla="*/ 187 w 262"/>
                <a:gd name="T27" fmla="*/ 37 h 213"/>
                <a:gd name="T28" fmla="*/ 185 w 262"/>
                <a:gd name="T29" fmla="*/ 30 h 213"/>
                <a:gd name="T30" fmla="*/ 185 w 262"/>
                <a:gd name="T31" fmla="*/ 22 h 213"/>
                <a:gd name="T32" fmla="*/ 187 w 262"/>
                <a:gd name="T33" fmla="*/ 15 h 213"/>
                <a:gd name="T34" fmla="*/ 188 w 262"/>
                <a:gd name="T35" fmla="*/ 8 h 213"/>
                <a:gd name="T36" fmla="*/ 188 w 262"/>
                <a:gd name="T37" fmla="*/ 1 h 213"/>
                <a:gd name="T38" fmla="*/ 144 w 262"/>
                <a:gd name="T39" fmla="*/ 8 h 213"/>
                <a:gd name="T40" fmla="*/ 143 w 262"/>
                <a:gd name="T41" fmla="*/ 18 h 213"/>
                <a:gd name="T42" fmla="*/ 143 w 262"/>
                <a:gd name="T43" fmla="*/ 26 h 213"/>
                <a:gd name="T44" fmla="*/ 141 w 262"/>
                <a:gd name="T45" fmla="*/ 33 h 213"/>
                <a:gd name="T46" fmla="*/ 137 w 262"/>
                <a:gd name="T47" fmla="*/ 37 h 213"/>
                <a:gd name="T48" fmla="*/ 132 w 262"/>
                <a:gd name="T49" fmla="*/ 40 h 213"/>
                <a:gd name="T50" fmla="*/ 125 w 262"/>
                <a:gd name="T51" fmla="*/ 40 h 213"/>
                <a:gd name="T52" fmla="*/ 119 w 262"/>
                <a:gd name="T53" fmla="*/ 40 h 213"/>
                <a:gd name="T54" fmla="*/ 112 w 262"/>
                <a:gd name="T55" fmla="*/ 40 h 213"/>
                <a:gd name="T56" fmla="*/ 103 w 262"/>
                <a:gd name="T57" fmla="*/ 39 h 213"/>
                <a:gd name="T58" fmla="*/ 95 w 262"/>
                <a:gd name="T59" fmla="*/ 40 h 213"/>
                <a:gd name="T60" fmla="*/ 89 w 262"/>
                <a:gd name="T61" fmla="*/ 43 h 213"/>
                <a:gd name="T62" fmla="*/ 83 w 262"/>
                <a:gd name="T63" fmla="*/ 47 h 213"/>
                <a:gd name="T64" fmla="*/ 80 w 262"/>
                <a:gd name="T65" fmla="*/ 53 h 213"/>
                <a:gd name="T66" fmla="*/ 80 w 262"/>
                <a:gd name="T67" fmla="*/ 60 h 213"/>
                <a:gd name="T68" fmla="*/ 80 w 262"/>
                <a:gd name="T69" fmla="*/ 67 h 213"/>
                <a:gd name="T70" fmla="*/ 79 w 262"/>
                <a:gd name="T71" fmla="*/ 73 h 213"/>
                <a:gd name="T72" fmla="*/ 76 w 262"/>
                <a:gd name="T73" fmla="*/ 79 h 213"/>
                <a:gd name="T74" fmla="*/ 69 w 262"/>
                <a:gd name="T75" fmla="*/ 82 h 213"/>
                <a:gd name="T76" fmla="*/ 62 w 262"/>
                <a:gd name="T77" fmla="*/ 84 h 213"/>
                <a:gd name="T78" fmla="*/ 53 w 262"/>
                <a:gd name="T79" fmla="*/ 85 h 213"/>
                <a:gd name="T80" fmla="*/ 47 w 262"/>
                <a:gd name="T81" fmla="*/ 88 h 213"/>
                <a:gd name="T82" fmla="*/ 40 w 262"/>
                <a:gd name="T83" fmla="*/ 90 h 213"/>
                <a:gd name="T84" fmla="*/ 35 w 262"/>
                <a:gd name="T85" fmla="*/ 94 h 213"/>
                <a:gd name="T86" fmla="*/ 31 w 262"/>
                <a:gd name="T87" fmla="*/ 99 h 213"/>
                <a:gd name="T88" fmla="*/ 29 w 262"/>
                <a:gd name="T89" fmla="*/ 106 h 213"/>
                <a:gd name="T90" fmla="*/ 30 w 262"/>
                <a:gd name="T91" fmla="*/ 114 h 213"/>
                <a:gd name="T92" fmla="*/ 32 w 262"/>
                <a:gd name="T93" fmla="*/ 123 h 213"/>
                <a:gd name="T94" fmla="*/ 33 w 262"/>
                <a:gd name="T95" fmla="*/ 130 h 213"/>
                <a:gd name="T96" fmla="*/ 33 w 262"/>
                <a:gd name="T97" fmla="*/ 138 h 213"/>
                <a:gd name="T98" fmla="*/ 31 w 262"/>
                <a:gd name="T99" fmla="*/ 145 h 213"/>
                <a:gd name="T100" fmla="*/ 28 w 262"/>
                <a:gd name="T101" fmla="*/ 151 h 213"/>
                <a:gd name="T102" fmla="*/ 23 w 262"/>
                <a:gd name="T103" fmla="*/ 159 h 213"/>
                <a:gd name="T104" fmla="*/ 17 w 262"/>
                <a:gd name="T105" fmla="*/ 163 h 213"/>
                <a:gd name="T106" fmla="*/ 12 w 262"/>
                <a:gd name="T107" fmla="*/ 166 h 213"/>
                <a:gd name="T108" fmla="*/ 4 w 262"/>
                <a:gd name="T109" fmla="*/ 16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2" h="213">
                  <a:moveTo>
                    <a:pt x="0" y="168"/>
                  </a:moveTo>
                  <a:lnTo>
                    <a:pt x="0" y="212"/>
                  </a:lnTo>
                  <a:lnTo>
                    <a:pt x="261" y="212"/>
                  </a:lnTo>
                  <a:lnTo>
                    <a:pt x="261" y="0"/>
                  </a:lnTo>
                  <a:lnTo>
                    <a:pt x="238" y="0"/>
                  </a:lnTo>
                  <a:lnTo>
                    <a:pt x="237" y="4"/>
                  </a:lnTo>
                  <a:lnTo>
                    <a:pt x="237" y="7"/>
                  </a:lnTo>
                  <a:lnTo>
                    <a:pt x="238" y="11"/>
                  </a:lnTo>
                  <a:lnTo>
                    <a:pt x="239" y="16"/>
                  </a:lnTo>
                  <a:lnTo>
                    <a:pt x="240" y="21"/>
                  </a:lnTo>
                  <a:lnTo>
                    <a:pt x="241" y="25"/>
                  </a:lnTo>
                  <a:lnTo>
                    <a:pt x="241" y="28"/>
                  </a:lnTo>
                  <a:lnTo>
                    <a:pt x="240" y="32"/>
                  </a:lnTo>
                  <a:lnTo>
                    <a:pt x="239" y="36"/>
                  </a:lnTo>
                  <a:lnTo>
                    <a:pt x="237" y="40"/>
                  </a:lnTo>
                  <a:lnTo>
                    <a:pt x="234" y="43"/>
                  </a:lnTo>
                  <a:lnTo>
                    <a:pt x="231" y="46"/>
                  </a:lnTo>
                  <a:lnTo>
                    <a:pt x="227" y="48"/>
                  </a:lnTo>
                  <a:lnTo>
                    <a:pt x="223" y="49"/>
                  </a:lnTo>
                  <a:lnTo>
                    <a:pt x="219" y="51"/>
                  </a:lnTo>
                  <a:lnTo>
                    <a:pt x="213" y="51"/>
                  </a:lnTo>
                  <a:lnTo>
                    <a:pt x="207" y="50"/>
                  </a:lnTo>
                  <a:lnTo>
                    <a:pt x="203" y="49"/>
                  </a:lnTo>
                  <a:lnTo>
                    <a:pt x="200" y="49"/>
                  </a:lnTo>
                  <a:lnTo>
                    <a:pt x="196" y="46"/>
                  </a:lnTo>
                  <a:lnTo>
                    <a:pt x="192" y="43"/>
                  </a:lnTo>
                  <a:lnTo>
                    <a:pt x="189" y="40"/>
                  </a:lnTo>
                  <a:lnTo>
                    <a:pt x="187" y="37"/>
                  </a:lnTo>
                  <a:lnTo>
                    <a:pt x="185" y="33"/>
                  </a:lnTo>
                  <a:lnTo>
                    <a:pt x="185" y="30"/>
                  </a:lnTo>
                  <a:lnTo>
                    <a:pt x="185" y="26"/>
                  </a:lnTo>
                  <a:lnTo>
                    <a:pt x="185" y="22"/>
                  </a:lnTo>
                  <a:lnTo>
                    <a:pt x="186" y="19"/>
                  </a:lnTo>
                  <a:lnTo>
                    <a:pt x="187" y="15"/>
                  </a:lnTo>
                  <a:lnTo>
                    <a:pt x="188" y="11"/>
                  </a:lnTo>
                  <a:lnTo>
                    <a:pt x="188" y="8"/>
                  </a:lnTo>
                  <a:lnTo>
                    <a:pt x="188" y="4"/>
                  </a:lnTo>
                  <a:lnTo>
                    <a:pt x="188" y="1"/>
                  </a:lnTo>
                  <a:lnTo>
                    <a:pt x="144" y="1"/>
                  </a:lnTo>
                  <a:lnTo>
                    <a:pt x="144" y="8"/>
                  </a:lnTo>
                  <a:lnTo>
                    <a:pt x="144" y="13"/>
                  </a:lnTo>
                  <a:lnTo>
                    <a:pt x="143" y="18"/>
                  </a:lnTo>
                  <a:lnTo>
                    <a:pt x="143" y="22"/>
                  </a:lnTo>
                  <a:lnTo>
                    <a:pt x="143" y="26"/>
                  </a:lnTo>
                  <a:lnTo>
                    <a:pt x="143" y="30"/>
                  </a:lnTo>
                  <a:lnTo>
                    <a:pt x="141" y="33"/>
                  </a:lnTo>
                  <a:lnTo>
                    <a:pt x="140" y="35"/>
                  </a:lnTo>
                  <a:lnTo>
                    <a:pt x="137" y="37"/>
                  </a:lnTo>
                  <a:lnTo>
                    <a:pt x="135" y="39"/>
                  </a:lnTo>
                  <a:lnTo>
                    <a:pt x="132" y="40"/>
                  </a:lnTo>
                  <a:lnTo>
                    <a:pt x="128" y="40"/>
                  </a:lnTo>
                  <a:lnTo>
                    <a:pt x="125" y="40"/>
                  </a:lnTo>
                  <a:lnTo>
                    <a:pt x="122" y="40"/>
                  </a:lnTo>
                  <a:lnTo>
                    <a:pt x="119" y="40"/>
                  </a:lnTo>
                  <a:lnTo>
                    <a:pt x="116" y="40"/>
                  </a:lnTo>
                  <a:lnTo>
                    <a:pt x="112" y="40"/>
                  </a:lnTo>
                  <a:lnTo>
                    <a:pt x="107" y="39"/>
                  </a:lnTo>
                  <a:lnTo>
                    <a:pt x="103" y="39"/>
                  </a:lnTo>
                  <a:lnTo>
                    <a:pt x="99" y="40"/>
                  </a:lnTo>
                  <a:lnTo>
                    <a:pt x="95" y="40"/>
                  </a:lnTo>
                  <a:lnTo>
                    <a:pt x="92" y="41"/>
                  </a:lnTo>
                  <a:lnTo>
                    <a:pt x="89" y="43"/>
                  </a:lnTo>
                  <a:lnTo>
                    <a:pt x="85" y="45"/>
                  </a:lnTo>
                  <a:lnTo>
                    <a:pt x="83" y="47"/>
                  </a:lnTo>
                  <a:lnTo>
                    <a:pt x="81" y="50"/>
                  </a:lnTo>
                  <a:lnTo>
                    <a:pt x="80" y="53"/>
                  </a:lnTo>
                  <a:lnTo>
                    <a:pt x="80" y="57"/>
                  </a:lnTo>
                  <a:lnTo>
                    <a:pt x="80" y="60"/>
                  </a:lnTo>
                  <a:lnTo>
                    <a:pt x="80" y="64"/>
                  </a:lnTo>
                  <a:lnTo>
                    <a:pt x="80" y="67"/>
                  </a:lnTo>
                  <a:lnTo>
                    <a:pt x="80" y="70"/>
                  </a:lnTo>
                  <a:lnTo>
                    <a:pt x="79" y="73"/>
                  </a:lnTo>
                  <a:lnTo>
                    <a:pt x="77" y="76"/>
                  </a:lnTo>
                  <a:lnTo>
                    <a:pt x="76" y="79"/>
                  </a:lnTo>
                  <a:lnTo>
                    <a:pt x="73" y="80"/>
                  </a:lnTo>
                  <a:lnTo>
                    <a:pt x="69" y="82"/>
                  </a:lnTo>
                  <a:lnTo>
                    <a:pt x="65" y="83"/>
                  </a:lnTo>
                  <a:lnTo>
                    <a:pt x="62" y="84"/>
                  </a:lnTo>
                  <a:lnTo>
                    <a:pt x="59" y="85"/>
                  </a:lnTo>
                  <a:lnTo>
                    <a:pt x="53" y="85"/>
                  </a:lnTo>
                  <a:lnTo>
                    <a:pt x="50" y="86"/>
                  </a:lnTo>
                  <a:lnTo>
                    <a:pt x="47" y="88"/>
                  </a:lnTo>
                  <a:lnTo>
                    <a:pt x="43" y="88"/>
                  </a:lnTo>
                  <a:lnTo>
                    <a:pt x="40" y="90"/>
                  </a:lnTo>
                  <a:lnTo>
                    <a:pt x="38" y="91"/>
                  </a:lnTo>
                  <a:lnTo>
                    <a:pt x="35" y="94"/>
                  </a:lnTo>
                  <a:lnTo>
                    <a:pt x="32" y="97"/>
                  </a:lnTo>
                  <a:lnTo>
                    <a:pt x="31" y="99"/>
                  </a:lnTo>
                  <a:lnTo>
                    <a:pt x="29" y="103"/>
                  </a:lnTo>
                  <a:lnTo>
                    <a:pt x="29" y="106"/>
                  </a:lnTo>
                  <a:lnTo>
                    <a:pt x="29" y="110"/>
                  </a:lnTo>
                  <a:lnTo>
                    <a:pt x="30" y="114"/>
                  </a:lnTo>
                  <a:lnTo>
                    <a:pt x="31" y="118"/>
                  </a:lnTo>
                  <a:lnTo>
                    <a:pt x="32" y="123"/>
                  </a:lnTo>
                  <a:lnTo>
                    <a:pt x="33" y="127"/>
                  </a:lnTo>
                  <a:lnTo>
                    <a:pt x="33" y="130"/>
                  </a:lnTo>
                  <a:lnTo>
                    <a:pt x="33" y="133"/>
                  </a:lnTo>
                  <a:lnTo>
                    <a:pt x="33" y="138"/>
                  </a:lnTo>
                  <a:lnTo>
                    <a:pt x="32" y="141"/>
                  </a:lnTo>
                  <a:lnTo>
                    <a:pt x="31" y="145"/>
                  </a:lnTo>
                  <a:lnTo>
                    <a:pt x="29" y="148"/>
                  </a:lnTo>
                  <a:lnTo>
                    <a:pt x="28" y="151"/>
                  </a:lnTo>
                  <a:lnTo>
                    <a:pt x="26" y="155"/>
                  </a:lnTo>
                  <a:lnTo>
                    <a:pt x="23" y="159"/>
                  </a:lnTo>
                  <a:lnTo>
                    <a:pt x="20" y="161"/>
                  </a:lnTo>
                  <a:lnTo>
                    <a:pt x="17" y="163"/>
                  </a:lnTo>
                  <a:lnTo>
                    <a:pt x="15" y="165"/>
                  </a:lnTo>
                  <a:lnTo>
                    <a:pt x="12" y="166"/>
                  </a:lnTo>
                  <a:lnTo>
                    <a:pt x="8" y="167"/>
                  </a:lnTo>
                  <a:lnTo>
                    <a:pt x="4" y="168"/>
                  </a:lnTo>
                  <a:lnTo>
                    <a:pt x="0" y="168"/>
                  </a:lnTo>
                </a:path>
              </a:pathLst>
            </a:custGeom>
            <a:solidFill>
              <a:schemeClr val="accent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Freeform 14"/>
            <p:cNvSpPr>
              <a:spLocks/>
            </p:cNvSpPr>
            <p:nvPr/>
          </p:nvSpPr>
          <p:spPr bwMode="auto">
            <a:xfrm>
              <a:off x="3878" y="1694"/>
              <a:ext cx="260" cy="253"/>
            </a:xfrm>
            <a:custGeom>
              <a:avLst/>
              <a:gdLst>
                <a:gd name="T0" fmla="*/ 259 w 260"/>
                <a:gd name="T1" fmla="*/ 252 h 253"/>
                <a:gd name="T2" fmla="*/ 0 w 260"/>
                <a:gd name="T3" fmla="*/ 51 h 253"/>
                <a:gd name="T4" fmla="*/ 24 w 260"/>
                <a:gd name="T5" fmla="*/ 49 h 253"/>
                <a:gd name="T6" fmla="*/ 24 w 260"/>
                <a:gd name="T7" fmla="*/ 44 h 253"/>
                <a:gd name="T8" fmla="*/ 23 w 260"/>
                <a:gd name="T9" fmla="*/ 39 h 253"/>
                <a:gd name="T10" fmla="*/ 22 w 260"/>
                <a:gd name="T11" fmla="*/ 32 h 253"/>
                <a:gd name="T12" fmla="*/ 20 w 260"/>
                <a:gd name="T13" fmla="*/ 25 h 253"/>
                <a:gd name="T14" fmla="*/ 20 w 260"/>
                <a:gd name="T15" fmla="*/ 19 h 253"/>
                <a:gd name="T16" fmla="*/ 22 w 260"/>
                <a:gd name="T17" fmla="*/ 13 h 253"/>
                <a:gd name="T18" fmla="*/ 27 w 260"/>
                <a:gd name="T19" fmla="*/ 8 h 253"/>
                <a:gd name="T20" fmla="*/ 31 w 260"/>
                <a:gd name="T21" fmla="*/ 4 h 253"/>
                <a:gd name="T22" fmla="*/ 37 w 260"/>
                <a:gd name="T23" fmla="*/ 1 h 253"/>
                <a:gd name="T24" fmla="*/ 45 w 260"/>
                <a:gd name="T25" fmla="*/ 0 h 253"/>
                <a:gd name="T26" fmla="*/ 52 w 260"/>
                <a:gd name="T27" fmla="*/ 0 h 253"/>
                <a:gd name="T28" fmla="*/ 57 w 260"/>
                <a:gd name="T29" fmla="*/ 0 h 253"/>
                <a:gd name="T30" fmla="*/ 63 w 260"/>
                <a:gd name="T31" fmla="*/ 2 h 253"/>
                <a:gd name="T32" fmla="*/ 67 w 260"/>
                <a:gd name="T33" fmla="*/ 5 h 253"/>
                <a:gd name="T34" fmla="*/ 72 w 260"/>
                <a:gd name="T35" fmla="*/ 10 h 253"/>
                <a:gd name="T36" fmla="*/ 75 w 260"/>
                <a:gd name="T37" fmla="*/ 16 h 253"/>
                <a:gd name="T38" fmla="*/ 78 w 260"/>
                <a:gd name="T39" fmla="*/ 22 h 253"/>
                <a:gd name="T40" fmla="*/ 77 w 260"/>
                <a:gd name="T41" fmla="*/ 30 h 253"/>
                <a:gd name="T42" fmla="*/ 75 w 260"/>
                <a:gd name="T43" fmla="*/ 37 h 253"/>
                <a:gd name="T44" fmla="*/ 73 w 260"/>
                <a:gd name="T45" fmla="*/ 44 h 253"/>
                <a:gd name="T46" fmla="*/ 73 w 260"/>
                <a:gd name="T47" fmla="*/ 47 h 253"/>
                <a:gd name="T48" fmla="*/ 117 w 260"/>
                <a:gd name="T49" fmla="*/ 49 h 253"/>
                <a:gd name="T50" fmla="*/ 116 w 260"/>
                <a:gd name="T51" fmla="*/ 62 h 253"/>
                <a:gd name="T52" fmla="*/ 116 w 260"/>
                <a:gd name="T53" fmla="*/ 70 h 253"/>
                <a:gd name="T54" fmla="*/ 117 w 260"/>
                <a:gd name="T55" fmla="*/ 79 h 253"/>
                <a:gd name="T56" fmla="*/ 120 w 260"/>
                <a:gd name="T57" fmla="*/ 84 h 253"/>
                <a:gd name="T58" fmla="*/ 125 w 260"/>
                <a:gd name="T59" fmla="*/ 87 h 253"/>
                <a:gd name="T60" fmla="*/ 131 w 260"/>
                <a:gd name="T61" fmla="*/ 89 h 253"/>
                <a:gd name="T62" fmla="*/ 138 w 260"/>
                <a:gd name="T63" fmla="*/ 89 h 253"/>
                <a:gd name="T64" fmla="*/ 144 w 260"/>
                <a:gd name="T65" fmla="*/ 88 h 253"/>
                <a:gd name="T66" fmla="*/ 152 w 260"/>
                <a:gd name="T67" fmla="*/ 87 h 253"/>
                <a:gd name="T68" fmla="*/ 160 w 260"/>
                <a:gd name="T69" fmla="*/ 87 h 253"/>
                <a:gd name="T70" fmla="*/ 168 w 260"/>
                <a:gd name="T71" fmla="*/ 90 h 253"/>
                <a:gd name="T72" fmla="*/ 175 w 260"/>
                <a:gd name="T73" fmla="*/ 93 h 253"/>
                <a:gd name="T74" fmla="*/ 178 w 260"/>
                <a:gd name="T75" fmla="*/ 99 h 253"/>
                <a:gd name="T76" fmla="*/ 180 w 260"/>
                <a:gd name="T77" fmla="*/ 105 h 253"/>
                <a:gd name="T78" fmla="*/ 179 w 260"/>
                <a:gd name="T79" fmla="*/ 112 h 253"/>
                <a:gd name="T80" fmla="*/ 180 w 260"/>
                <a:gd name="T81" fmla="*/ 119 h 253"/>
                <a:gd name="T82" fmla="*/ 182 w 260"/>
                <a:gd name="T83" fmla="*/ 125 h 253"/>
                <a:gd name="T84" fmla="*/ 187 w 260"/>
                <a:gd name="T85" fmla="*/ 129 h 253"/>
                <a:gd name="T86" fmla="*/ 194 w 260"/>
                <a:gd name="T87" fmla="*/ 132 h 253"/>
                <a:gd name="T88" fmla="*/ 201 w 260"/>
                <a:gd name="T89" fmla="*/ 133 h 253"/>
                <a:gd name="T90" fmla="*/ 210 w 260"/>
                <a:gd name="T91" fmla="*/ 135 h 253"/>
                <a:gd name="T92" fmla="*/ 216 w 260"/>
                <a:gd name="T93" fmla="*/ 137 h 253"/>
                <a:gd name="T94" fmla="*/ 222 w 260"/>
                <a:gd name="T95" fmla="*/ 140 h 253"/>
                <a:gd name="T96" fmla="*/ 227 w 260"/>
                <a:gd name="T97" fmla="*/ 145 h 253"/>
                <a:gd name="T98" fmla="*/ 230 w 260"/>
                <a:gd name="T99" fmla="*/ 150 h 253"/>
                <a:gd name="T100" fmla="*/ 230 w 260"/>
                <a:gd name="T101" fmla="*/ 159 h 253"/>
                <a:gd name="T102" fmla="*/ 228 w 260"/>
                <a:gd name="T103" fmla="*/ 166 h 253"/>
                <a:gd name="T104" fmla="*/ 226 w 260"/>
                <a:gd name="T105" fmla="*/ 175 h 253"/>
                <a:gd name="T106" fmla="*/ 225 w 260"/>
                <a:gd name="T107" fmla="*/ 182 h 253"/>
                <a:gd name="T108" fmla="*/ 228 w 260"/>
                <a:gd name="T109" fmla="*/ 189 h 253"/>
                <a:gd name="T110" fmla="*/ 230 w 260"/>
                <a:gd name="T111" fmla="*/ 194 h 253"/>
                <a:gd name="T112" fmla="*/ 235 w 260"/>
                <a:gd name="T113" fmla="*/ 200 h 253"/>
                <a:gd name="T114" fmla="*/ 241 w 260"/>
                <a:gd name="T115" fmla="*/ 205 h 253"/>
                <a:gd name="T116" fmla="*/ 248 w 260"/>
                <a:gd name="T117" fmla="*/ 207 h 253"/>
                <a:gd name="T118" fmla="*/ 255 w 260"/>
                <a:gd name="T119" fmla="*/ 20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 h="253">
                  <a:moveTo>
                    <a:pt x="259" y="208"/>
                  </a:moveTo>
                  <a:lnTo>
                    <a:pt x="259" y="252"/>
                  </a:lnTo>
                  <a:lnTo>
                    <a:pt x="1" y="252"/>
                  </a:lnTo>
                  <a:lnTo>
                    <a:pt x="0" y="51"/>
                  </a:lnTo>
                  <a:lnTo>
                    <a:pt x="22" y="51"/>
                  </a:lnTo>
                  <a:lnTo>
                    <a:pt x="24" y="49"/>
                  </a:lnTo>
                  <a:lnTo>
                    <a:pt x="24" y="46"/>
                  </a:lnTo>
                  <a:lnTo>
                    <a:pt x="24" y="44"/>
                  </a:lnTo>
                  <a:lnTo>
                    <a:pt x="24" y="42"/>
                  </a:lnTo>
                  <a:lnTo>
                    <a:pt x="23" y="39"/>
                  </a:lnTo>
                  <a:lnTo>
                    <a:pt x="22" y="34"/>
                  </a:lnTo>
                  <a:lnTo>
                    <a:pt x="22" y="32"/>
                  </a:lnTo>
                  <a:lnTo>
                    <a:pt x="20" y="28"/>
                  </a:lnTo>
                  <a:lnTo>
                    <a:pt x="20" y="25"/>
                  </a:lnTo>
                  <a:lnTo>
                    <a:pt x="20" y="22"/>
                  </a:lnTo>
                  <a:lnTo>
                    <a:pt x="20" y="19"/>
                  </a:lnTo>
                  <a:lnTo>
                    <a:pt x="22" y="16"/>
                  </a:lnTo>
                  <a:lnTo>
                    <a:pt x="22" y="13"/>
                  </a:lnTo>
                  <a:lnTo>
                    <a:pt x="24" y="11"/>
                  </a:lnTo>
                  <a:lnTo>
                    <a:pt x="27" y="8"/>
                  </a:lnTo>
                  <a:lnTo>
                    <a:pt x="29" y="6"/>
                  </a:lnTo>
                  <a:lnTo>
                    <a:pt x="31" y="4"/>
                  </a:lnTo>
                  <a:lnTo>
                    <a:pt x="34" y="2"/>
                  </a:lnTo>
                  <a:lnTo>
                    <a:pt x="37" y="1"/>
                  </a:lnTo>
                  <a:lnTo>
                    <a:pt x="41" y="0"/>
                  </a:lnTo>
                  <a:lnTo>
                    <a:pt x="45" y="0"/>
                  </a:lnTo>
                  <a:lnTo>
                    <a:pt x="48" y="0"/>
                  </a:lnTo>
                  <a:lnTo>
                    <a:pt x="52" y="0"/>
                  </a:lnTo>
                  <a:lnTo>
                    <a:pt x="54" y="0"/>
                  </a:lnTo>
                  <a:lnTo>
                    <a:pt x="57" y="0"/>
                  </a:lnTo>
                  <a:lnTo>
                    <a:pt x="60" y="1"/>
                  </a:lnTo>
                  <a:lnTo>
                    <a:pt x="63" y="2"/>
                  </a:lnTo>
                  <a:lnTo>
                    <a:pt x="65" y="4"/>
                  </a:lnTo>
                  <a:lnTo>
                    <a:pt x="67" y="5"/>
                  </a:lnTo>
                  <a:lnTo>
                    <a:pt x="69" y="7"/>
                  </a:lnTo>
                  <a:lnTo>
                    <a:pt x="72" y="10"/>
                  </a:lnTo>
                  <a:lnTo>
                    <a:pt x="74" y="13"/>
                  </a:lnTo>
                  <a:lnTo>
                    <a:pt x="75" y="16"/>
                  </a:lnTo>
                  <a:lnTo>
                    <a:pt x="77" y="19"/>
                  </a:lnTo>
                  <a:lnTo>
                    <a:pt x="78" y="22"/>
                  </a:lnTo>
                  <a:lnTo>
                    <a:pt x="78" y="26"/>
                  </a:lnTo>
                  <a:lnTo>
                    <a:pt x="77" y="30"/>
                  </a:lnTo>
                  <a:lnTo>
                    <a:pt x="75" y="34"/>
                  </a:lnTo>
                  <a:lnTo>
                    <a:pt x="75" y="37"/>
                  </a:lnTo>
                  <a:lnTo>
                    <a:pt x="74" y="41"/>
                  </a:lnTo>
                  <a:lnTo>
                    <a:pt x="73" y="44"/>
                  </a:lnTo>
                  <a:lnTo>
                    <a:pt x="73" y="46"/>
                  </a:lnTo>
                  <a:lnTo>
                    <a:pt x="73" y="47"/>
                  </a:lnTo>
                  <a:lnTo>
                    <a:pt x="74" y="49"/>
                  </a:lnTo>
                  <a:lnTo>
                    <a:pt x="117" y="49"/>
                  </a:lnTo>
                  <a:lnTo>
                    <a:pt x="116" y="58"/>
                  </a:lnTo>
                  <a:lnTo>
                    <a:pt x="116" y="62"/>
                  </a:lnTo>
                  <a:lnTo>
                    <a:pt x="116" y="67"/>
                  </a:lnTo>
                  <a:lnTo>
                    <a:pt x="116" y="70"/>
                  </a:lnTo>
                  <a:lnTo>
                    <a:pt x="116" y="74"/>
                  </a:lnTo>
                  <a:lnTo>
                    <a:pt x="117" y="79"/>
                  </a:lnTo>
                  <a:lnTo>
                    <a:pt x="119" y="82"/>
                  </a:lnTo>
                  <a:lnTo>
                    <a:pt x="120" y="84"/>
                  </a:lnTo>
                  <a:lnTo>
                    <a:pt x="122" y="85"/>
                  </a:lnTo>
                  <a:lnTo>
                    <a:pt x="125" y="87"/>
                  </a:lnTo>
                  <a:lnTo>
                    <a:pt x="128" y="88"/>
                  </a:lnTo>
                  <a:lnTo>
                    <a:pt x="131" y="89"/>
                  </a:lnTo>
                  <a:lnTo>
                    <a:pt x="134" y="89"/>
                  </a:lnTo>
                  <a:lnTo>
                    <a:pt x="138" y="89"/>
                  </a:lnTo>
                  <a:lnTo>
                    <a:pt x="142" y="88"/>
                  </a:lnTo>
                  <a:lnTo>
                    <a:pt x="144" y="88"/>
                  </a:lnTo>
                  <a:lnTo>
                    <a:pt x="149" y="87"/>
                  </a:lnTo>
                  <a:lnTo>
                    <a:pt x="152" y="87"/>
                  </a:lnTo>
                  <a:lnTo>
                    <a:pt x="157" y="87"/>
                  </a:lnTo>
                  <a:lnTo>
                    <a:pt x="160" y="87"/>
                  </a:lnTo>
                  <a:lnTo>
                    <a:pt x="164" y="88"/>
                  </a:lnTo>
                  <a:lnTo>
                    <a:pt x="168" y="90"/>
                  </a:lnTo>
                  <a:lnTo>
                    <a:pt x="172" y="91"/>
                  </a:lnTo>
                  <a:lnTo>
                    <a:pt x="175" y="93"/>
                  </a:lnTo>
                  <a:lnTo>
                    <a:pt x="176" y="96"/>
                  </a:lnTo>
                  <a:lnTo>
                    <a:pt x="178" y="99"/>
                  </a:lnTo>
                  <a:lnTo>
                    <a:pt x="179" y="102"/>
                  </a:lnTo>
                  <a:lnTo>
                    <a:pt x="180" y="105"/>
                  </a:lnTo>
                  <a:lnTo>
                    <a:pt x="179" y="108"/>
                  </a:lnTo>
                  <a:lnTo>
                    <a:pt x="179" y="112"/>
                  </a:lnTo>
                  <a:lnTo>
                    <a:pt x="179" y="116"/>
                  </a:lnTo>
                  <a:lnTo>
                    <a:pt x="180" y="119"/>
                  </a:lnTo>
                  <a:lnTo>
                    <a:pt x="181" y="122"/>
                  </a:lnTo>
                  <a:lnTo>
                    <a:pt x="182" y="125"/>
                  </a:lnTo>
                  <a:lnTo>
                    <a:pt x="184" y="127"/>
                  </a:lnTo>
                  <a:lnTo>
                    <a:pt x="187" y="129"/>
                  </a:lnTo>
                  <a:lnTo>
                    <a:pt x="190" y="130"/>
                  </a:lnTo>
                  <a:lnTo>
                    <a:pt x="194" y="132"/>
                  </a:lnTo>
                  <a:lnTo>
                    <a:pt x="197" y="132"/>
                  </a:lnTo>
                  <a:lnTo>
                    <a:pt x="201" y="133"/>
                  </a:lnTo>
                  <a:lnTo>
                    <a:pt x="205" y="134"/>
                  </a:lnTo>
                  <a:lnTo>
                    <a:pt x="210" y="135"/>
                  </a:lnTo>
                  <a:lnTo>
                    <a:pt x="213" y="136"/>
                  </a:lnTo>
                  <a:lnTo>
                    <a:pt x="216" y="137"/>
                  </a:lnTo>
                  <a:lnTo>
                    <a:pt x="219" y="138"/>
                  </a:lnTo>
                  <a:lnTo>
                    <a:pt x="222" y="140"/>
                  </a:lnTo>
                  <a:lnTo>
                    <a:pt x="224" y="142"/>
                  </a:lnTo>
                  <a:lnTo>
                    <a:pt x="227" y="145"/>
                  </a:lnTo>
                  <a:lnTo>
                    <a:pt x="228" y="147"/>
                  </a:lnTo>
                  <a:lnTo>
                    <a:pt x="230" y="150"/>
                  </a:lnTo>
                  <a:lnTo>
                    <a:pt x="231" y="155"/>
                  </a:lnTo>
                  <a:lnTo>
                    <a:pt x="230" y="159"/>
                  </a:lnTo>
                  <a:lnTo>
                    <a:pt x="229" y="162"/>
                  </a:lnTo>
                  <a:lnTo>
                    <a:pt x="228" y="166"/>
                  </a:lnTo>
                  <a:lnTo>
                    <a:pt x="228" y="170"/>
                  </a:lnTo>
                  <a:lnTo>
                    <a:pt x="226" y="175"/>
                  </a:lnTo>
                  <a:lnTo>
                    <a:pt x="225" y="179"/>
                  </a:lnTo>
                  <a:lnTo>
                    <a:pt x="225" y="182"/>
                  </a:lnTo>
                  <a:lnTo>
                    <a:pt x="226" y="185"/>
                  </a:lnTo>
                  <a:lnTo>
                    <a:pt x="228" y="189"/>
                  </a:lnTo>
                  <a:lnTo>
                    <a:pt x="228" y="192"/>
                  </a:lnTo>
                  <a:lnTo>
                    <a:pt x="230" y="194"/>
                  </a:lnTo>
                  <a:lnTo>
                    <a:pt x="232" y="197"/>
                  </a:lnTo>
                  <a:lnTo>
                    <a:pt x="235" y="200"/>
                  </a:lnTo>
                  <a:lnTo>
                    <a:pt x="238" y="203"/>
                  </a:lnTo>
                  <a:lnTo>
                    <a:pt x="241" y="205"/>
                  </a:lnTo>
                  <a:lnTo>
                    <a:pt x="244" y="206"/>
                  </a:lnTo>
                  <a:lnTo>
                    <a:pt x="248" y="207"/>
                  </a:lnTo>
                  <a:lnTo>
                    <a:pt x="251" y="208"/>
                  </a:lnTo>
                  <a:lnTo>
                    <a:pt x="255" y="208"/>
                  </a:lnTo>
                  <a:lnTo>
                    <a:pt x="259" y="208"/>
                  </a:lnTo>
                </a:path>
              </a:pathLst>
            </a:custGeom>
            <a:solidFill>
              <a:schemeClr val="accent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15"/>
            <p:cNvSpPr>
              <a:spLocks/>
            </p:cNvSpPr>
            <p:nvPr/>
          </p:nvSpPr>
          <p:spPr bwMode="auto">
            <a:xfrm>
              <a:off x="3878" y="1533"/>
              <a:ext cx="263" cy="213"/>
            </a:xfrm>
            <a:custGeom>
              <a:avLst/>
              <a:gdLst>
                <a:gd name="T0" fmla="*/ 262 w 263"/>
                <a:gd name="T1" fmla="*/ 0 h 213"/>
                <a:gd name="T2" fmla="*/ 1 w 263"/>
                <a:gd name="T3" fmla="*/ 212 h 213"/>
                <a:gd name="T4" fmla="*/ 25 w 263"/>
                <a:gd name="T5" fmla="*/ 208 h 213"/>
                <a:gd name="T6" fmla="*/ 24 w 263"/>
                <a:gd name="T7" fmla="*/ 201 h 213"/>
                <a:gd name="T8" fmla="*/ 22 w 263"/>
                <a:gd name="T9" fmla="*/ 192 h 213"/>
                <a:gd name="T10" fmla="*/ 20 w 263"/>
                <a:gd name="T11" fmla="*/ 184 h 213"/>
                <a:gd name="T12" fmla="*/ 23 w 263"/>
                <a:gd name="T13" fmla="*/ 176 h 213"/>
                <a:gd name="T14" fmla="*/ 28 w 263"/>
                <a:gd name="T15" fmla="*/ 169 h 213"/>
                <a:gd name="T16" fmla="*/ 35 w 263"/>
                <a:gd name="T17" fmla="*/ 164 h 213"/>
                <a:gd name="T18" fmla="*/ 43 w 263"/>
                <a:gd name="T19" fmla="*/ 162 h 213"/>
                <a:gd name="T20" fmla="*/ 55 w 263"/>
                <a:gd name="T21" fmla="*/ 162 h 213"/>
                <a:gd name="T22" fmla="*/ 62 w 263"/>
                <a:gd name="T23" fmla="*/ 163 h 213"/>
                <a:gd name="T24" fmla="*/ 70 w 263"/>
                <a:gd name="T25" fmla="*/ 169 h 213"/>
                <a:gd name="T26" fmla="*/ 75 w 263"/>
                <a:gd name="T27" fmla="*/ 175 h 213"/>
                <a:gd name="T28" fmla="*/ 77 w 263"/>
                <a:gd name="T29" fmla="*/ 183 h 213"/>
                <a:gd name="T30" fmla="*/ 77 w 263"/>
                <a:gd name="T31" fmla="*/ 190 h 213"/>
                <a:gd name="T32" fmla="*/ 75 w 263"/>
                <a:gd name="T33" fmla="*/ 197 h 213"/>
                <a:gd name="T34" fmla="*/ 74 w 263"/>
                <a:gd name="T35" fmla="*/ 205 h 213"/>
                <a:gd name="T36" fmla="*/ 74 w 263"/>
                <a:gd name="T37" fmla="*/ 211 h 213"/>
                <a:gd name="T38" fmla="*/ 117 w 263"/>
                <a:gd name="T39" fmla="*/ 204 h 213"/>
                <a:gd name="T40" fmla="*/ 118 w 263"/>
                <a:gd name="T41" fmla="*/ 194 h 213"/>
                <a:gd name="T42" fmla="*/ 119 w 263"/>
                <a:gd name="T43" fmla="*/ 187 h 213"/>
                <a:gd name="T44" fmla="*/ 121 w 263"/>
                <a:gd name="T45" fmla="*/ 180 h 213"/>
                <a:gd name="T46" fmla="*/ 125 w 263"/>
                <a:gd name="T47" fmla="*/ 175 h 213"/>
                <a:gd name="T48" fmla="*/ 130 w 263"/>
                <a:gd name="T49" fmla="*/ 172 h 213"/>
                <a:gd name="T50" fmla="*/ 136 w 263"/>
                <a:gd name="T51" fmla="*/ 172 h 213"/>
                <a:gd name="T52" fmla="*/ 143 w 263"/>
                <a:gd name="T53" fmla="*/ 172 h 213"/>
                <a:gd name="T54" fmla="*/ 150 w 263"/>
                <a:gd name="T55" fmla="*/ 173 h 213"/>
                <a:gd name="T56" fmla="*/ 159 w 263"/>
                <a:gd name="T57" fmla="*/ 173 h 213"/>
                <a:gd name="T58" fmla="*/ 167 w 263"/>
                <a:gd name="T59" fmla="*/ 172 h 213"/>
                <a:gd name="T60" fmla="*/ 173 w 263"/>
                <a:gd name="T61" fmla="*/ 169 h 213"/>
                <a:gd name="T62" fmla="*/ 179 w 263"/>
                <a:gd name="T63" fmla="*/ 165 h 213"/>
                <a:gd name="T64" fmla="*/ 182 w 263"/>
                <a:gd name="T65" fmla="*/ 159 h 213"/>
                <a:gd name="T66" fmla="*/ 182 w 263"/>
                <a:gd name="T67" fmla="*/ 152 h 213"/>
                <a:gd name="T68" fmla="*/ 182 w 263"/>
                <a:gd name="T69" fmla="*/ 145 h 213"/>
                <a:gd name="T70" fmla="*/ 183 w 263"/>
                <a:gd name="T71" fmla="*/ 139 h 213"/>
                <a:gd name="T72" fmla="*/ 186 w 263"/>
                <a:gd name="T73" fmla="*/ 134 h 213"/>
                <a:gd name="T74" fmla="*/ 193 w 263"/>
                <a:gd name="T75" fmla="*/ 130 h 213"/>
                <a:gd name="T76" fmla="*/ 200 w 263"/>
                <a:gd name="T77" fmla="*/ 128 h 213"/>
                <a:gd name="T78" fmla="*/ 208 w 263"/>
                <a:gd name="T79" fmla="*/ 127 h 213"/>
                <a:gd name="T80" fmla="*/ 215 w 263"/>
                <a:gd name="T81" fmla="*/ 125 h 213"/>
                <a:gd name="T82" fmla="*/ 222 w 263"/>
                <a:gd name="T83" fmla="*/ 122 h 213"/>
                <a:gd name="T84" fmla="*/ 227 w 263"/>
                <a:gd name="T85" fmla="*/ 118 h 213"/>
                <a:gd name="T86" fmla="*/ 231 w 263"/>
                <a:gd name="T87" fmla="*/ 113 h 213"/>
                <a:gd name="T88" fmla="*/ 233 w 263"/>
                <a:gd name="T89" fmla="*/ 106 h 213"/>
                <a:gd name="T90" fmla="*/ 232 w 263"/>
                <a:gd name="T91" fmla="*/ 99 h 213"/>
                <a:gd name="T92" fmla="*/ 230 w 263"/>
                <a:gd name="T93" fmla="*/ 90 h 213"/>
                <a:gd name="T94" fmla="*/ 228 w 263"/>
                <a:gd name="T95" fmla="*/ 82 h 213"/>
                <a:gd name="T96" fmla="*/ 229 w 263"/>
                <a:gd name="T97" fmla="*/ 75 h 213"/>
                <a:gd name="T98" fmla="*/ 231 w 263"/>
                <a:gd name="T99" fmla="*/ 68 h 213"/>
                <a:gd name="T100" fmla="*/ 235 w 263"/>
                <a:gd name="T101" fmla="*/ 63 h 213"/>
                <a:gd name="T102" fmla="*/ 240 w 263"/>
                <a:gd name="T103" fmla="*/ 58 h 213"/>
                <a:gd name="T104" fmla="*/ 247 w 263"/>
                <a:gd name="T105" fmla="*/ 54 h 213"/>
                <a:gd name="T106" fmla="*/ 254 w 263"/>
                <a:gd name="T107" fmla="*/ 53 h 213"/>
                <a:gd name="T108" fmla="*/ 262 w 263"/>
                <a:gd name="T109" fmla="*/ 5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 h="213">
                  <a:moveTo>
                    <a:pt x="262" y="53"/>
                  </a:moveTo>
                  <a:lnTo>
                    <a:pt x="262" y="0"/>
                  </a:lnTo>
                  <a:lnTo>
                    <a:pt x="0" y="0"/>
                  </a:lnTo>
                  <a:lnTo>
                    <a:pt x="1" y="212"/>
                  </a:lnTo>
                  <a:lnTo>
                    <a:pt x="24" y="212"/>
                  </a:lnTo>
                  <a:lnTo>
                    <a:pt x="25" y="208"/>
                  </a:lnTo>
                  <a:lnTo>
                    <a:pt x="25" y="205"/>
                  </a:lnTo>
                  <a:lnTo>
                    <a:pt x="24" y="201"/>
                  </a:lnTo>
                  <a:lnTo>
                    <a:pt x="23" y="197"/>
                  </a:lnTo>
                  <a:lnTo>
                    <a:pt x="22" y="192"/>
                  </a:lnTo>
                  <a:lnTo>
                    <a:pt x="21" y="187"/>
                  </a:lnTo>
                  <a:lnTo>
                    <a:pt x="20" y="184"/>
                  </a:lnTo>
                  <a:lnTo>
                    <a:pt x="21" y="180"/>
                  </a:lnTo>
                  <a:lnTo>
                    <a:pt x="23" y="176"/>
                  </a:lnTo>
                  <a:lnTo>
                    <a:pt x="25" y="172"/>
                  </a:lnTo>
                  <a:lnTo>
                    <a:pt x="28" y="169"/>
                  </a:lnTo>
                  <a:lnTo>
                    <a:pt x="31" y="166"/>
                  </a:lnTo>
                  <a:lnTo>
                    <a:pt x="35" y="164"/>
                  </a:lnTo>
                  <a:lnTo>
                    <a:pt x="39" y="163"/>
                  </a:lnTo>
                  <a:lnTo>
                    <a:pt x="43" y="162"/>
                  </a:lnTo>
                  <a:lnTo>
                    <a:pt x="48" y="161"/>
                  </a:lnTo>
                  <a:lnTo>
                    <a:pt x="55" y="162"/>
                  </a:lnTo>
                  <a:lnTo>
                    <a:pt x="59" y="163"/>
                  </a:lnTo>
                  <a:lnTo>
                    <a:pt x="62" y="163"/>
                  </a:lnTo>
                  <a:lnTo>
                    <a:pt x="65" y="166"/>
                  </a:lnTo>
                  <a:lnTo>
                    <a:pt x="70" y="169"/>
                  </a:lnTo>
                  <a:lnTo>
                    <a:pt x="73" y="172"/>
                  </a:lnTo>
                  <a:lnTo>
                    <a:pt x="75" y="175"/>
                  </a:lnTo>
                  <a:lnTo>
                    <a:pt x="77" y="179"/>
                  </a:lnTo>
                  <a:lnTo>
                    <a:pt x="77" y="183"/>
                  </a:lnTo>
                  <a:lnTo>
                    <a:pt x="77" y="187"/>
                  </a:lnTo>
                  <a:lnTo>
                    <a:pt x="77" y="190"/>
                  </a:lnTo>
                  <a:lnTo>
                    <a:pt x="76" y="194"/>
                  </a:lnTo>
                  <a:lnTo>
                    <a:pt x="75" y="197"/>
                  </a:lnTo>
                  <a:lnTo>
                    <a:pt x="74" y="201"/>
                  </a:lnTo>
                  <a:lnTo>
                    <a:pt x="74" y="205"/>
                  </a:lnTo>
                  <a:lnTo>
                    <a:pt x="74" y="208"/>
                  </a:lnTo>
                  <a:lnTo>
                    <a:pt x="74" y="211"/>
                  </a:lnTo>
                  <a:lnTo>
                    <a:pt x="118" y="211"/>
                  </a:lnTo>
                  <a:lnTo>
                    <a:pt x="117" y="204"/>
                  </a:lnTo>
                  <a:lnTo>
                    <a:pt x="118" y="199"/>
                  </a:lnTo>
                  <a:lnTo>
                    <a:pt x="118" y="194"/>
                  </a:lnTo>
                  <a:lnTo>
                    <a:pt x="118" y="190"/>
                  </a:lnTo>
                  <a:lnTo>
                    <a:pt x="119" y="187"/>
                  </a:lnTo>
                  <a:lnTo>
                    <a:pt x="119" y="182"/>
                  </a:lnTo>
                  <a:lnTo>
                    <a:pt x="121" y="180"/>
                  </a:lnTo>
                  <a:lnTo>
                    <a:pt x="122" y="177"/>
                  </a:lnTo>
                  <a:lnTo>
                    <a:pt x="125" y="175"/>
                  </a:lnTo>
                  <a:lnTo>
                    <a:pt x="127" y="174"/>
                  </a:lnTo>
                  <a:lnTo>
                    <a:pt x="130" y="172"/>
                  </a:lnTo>
                  <a:lnTo>
                    <a:pt x="133" y="172"/>
                  </a:lnTo>
                  <a:lnTo>
                    <a:pt x="136" y="172"/>
                  </a:lnTo>
                  <a:lnTo>
                    <a:pt x="140" y="172"/>
                  </a:lnTo>
                  <a:lnTo>
                    <a:pt x="143" y="172"/>
                  </a:lnTo>
                  <a:lnTo>
                    <a:pt x="146" y="172"/>
                  </a:lnTo>
                  <a:lnTo>
                    <a:pt x="150" y="173"/>
                  </a:lnTo>
                  <a:lnTo>
                    <a:pt x="155" y="173"/>
                  </a:lnTo>
                  <a:lnTo>
                    <a:pt x="159" y="173"/>
                  </a:lnTo>
                  <a:lnTo>
                    <a:pt x="163" y="173"/>
                  </a:lnTo>
                  <a:lnTo>
                    <a:pt x="167" y="172"/>
                  </a:lnTo>
                  <a:lnTo>
                    <a:pt x="170" y="171"/>
                  </a:lnTo>
                  <a:lnTo>
                    <a:pt x="173" y="169"/>
                  </a:lnTo>
                  <a:lnTo>
                    <a:pt x="176" y="168"/>
                  </a:lnTo>
                  <a:lnTo>
                    <a:pt x="179" y="165"/>
                  </a:lnTo>
                  <a:lnTo>
                    <a:pt x="181" y="162"/>
                  </a:lnTo>
                  <a:lnTo>
                    <a:pt x="182" y="159"/>
                  </a:lnTo>
                  <a:lnTo>
                    <a:pt x="182" y="156"/>
                  </a:lnTo>
                  <a:lnTo>
                    <a:pt x="182" y="152"/>
                  </a:lnTo>
                  <a:lnTo>
                    <a:pt x="182" y="148"/>
                  </a:lnTo>
                  <a:lnTo>
                    <a:pt x="182" y="145"/>
                  </a:lnTo>
                  <a:lnTo>
                    <a:pt x="182" y="142"/>
                  </a:lnTo>
                  <a:lnTo>
                    <a:pt x="183" y="139"/>
                  </a:lnTo>
                  <a:lnTo>
                    <a:pt x="185" y="136"/>
                  </a:lnTo>
                  <a:lnTo>
                    <a:pt x="186" y="134"/>
                  </a:lnTo>
                  <a:lnTo>
                    <a:pt x="189" y="132"/>
                  </a:lnTo>
                  <a:lnTo>
                    <a:pt x="193" y="130"/>
                  </a:lnTo>
                  <a:lnTo>
                    <a:pt x="197" y="130"/>
                  </a:lnTo>
                  <a:lnTo>
                    <a:pt x="200" y="128"/>
                  </a:lnTo>
                  <a:lnTo>
                    <a:pt x="203" y="127"/>
                  </a:lnTo>
                  <a:lnTo>
                    <a:pt x="208" y="127"/>
                  </a:lnTo>
                  <a:lnTo>
                    <a:pt x="212" y="126"/>
                  </a:lnTo>
                  <a:lnTo>
                    <a:pt x="215" y="125"/>
                  </a:lnTo>
                  <a:lnTo>
                    <a:pt x="219" y="124"/>
                  </a:lnTo>
                  <a:lnTo>
                    <a:pt x="222" y="122"/>
                  </a:lnTo>
                  <a:lnTo>
                    <a:pt x="224" y="121"/>
                  </a:lnTo>
                  <a:lnTo>
                    <a:pt x="227" y="118"/>
                  </a:lnTo>
                  <a:lnTo>
                    <a:pt x="229" y="116"/>
                  </a:lnTo>
                  <a:lnTo>
                    <a:pt x="231" y="113"/>
                  </a:lnTo>
                  <a:lnTo>
                    <a:pt x="232" y="110"/>
                  </a:lnTo>
                  <a:lnTo>
                    <a:pt x="233" y="106"/>
                  </a:lnTo>
                  <a:lnTo>
                    <a:pt x="233" y="103"/>
                  </a:lnTo>
                  <a:lnTo>
                    <a:pt x="232" y="99"/>
                  </a:lnTo>
                  <a:lnTo>
                    <a:pt x="231" y="94"/>
                  </a:lnTo>
                  <a:lnTo>
                    <a:pt x="230" y="90"/>
                  </a:lnTo>
                  <a:lnTo>
                    <a:pt x="229" y="85"/>
                  </a:lnTo>
                  <a:lnTo>
                    <a:pt x="228" y="82"/>
                  </a:lnTo>
                  <a:lnTo>
                    <a:pt x="228" y="79"/>
                  </a:lnTo>
                  <a:lnTo>
                    <a:pt x="229" y="75"/>
                  </a:lnTo>
                  <a:lnTo>
                    <a:pt x="230" y="71"/>
                  </a:lnTo>
                  <a:lnTo>
                    <a:pt x="231" y="68"/>
                  </a:lnTo>
                  <a:lnTo>
                    <a:pt x="233" y="66"/>
                  </a:lnTo>
                  <a:lnTo>
                    <a:pt x="235" y="63"/>
                  </a:lnTo>
                  <a:lnTo>
                    <a:pt x="237" y="60"/>
                  </a:lnTo>
                  <a:lnTo>
                    <a:pt x="240" y="58"/>
                  </a:lnTo>
                  <a:lnTo>
                    <a:pt x="244" y="55"/>
                  </a:lnTo>
                  <a:lnTo>
                    <a:pt x="247" y="54"/>
                  </a:lnTo>
                  <a:lnTo>
                    <a:pt x="250" y="53"/>
                  </a:lnTo>
                  <a:lnTo>
                    <a:pt x="254" y="53"/>
                  </a:lnTo>
                  <a:lnTo>
                    <a:pt x="257" y="53"/>
                  </a:lnTo>
                  <a:lnTo>
                    <a:pt x="262" y="53"/>
                  </a:lnTo>
                </a:path>
              </a:pathLst>
            </a:custGeom>
            <a:solidFill>
              <a:schemeClr val="accent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16"/>
            <p:cNvSpPr>
              <a:spLocks/>
            </p:cNvSpPr>
            <p:nvPr/>
          </p:nvSpPr>
          <p:spPr bwMode="auto">
            <a:xfrm>
              <a:off x="3992" y="1586"/>
              <a:ext cx="291" cy="318"/>
            </a:xfrm>
            <a:custGeom>
              <a:avLst/>
              <a:gdLst>
                <a:gd name="T0" fmla="*/ 116 w 291"/>
                <a:gd name="T1" fmla="*/ 50 h 318"/>
                <a:gd name="T2" fmla="*/ 113 w 291"/>
                <a:gd name="T3" fmla="*/ 24 h 318"/>
                <a:gd name="T4" fmla="*/ 127 w 291"/>
                <a:gd name="T5" fmla="*/ 3 h 318"/>
                <a:gd name="T6" fmla="*/ 159 w 291"/>
                <a:gd name="T7" fmla="*/ 1 h 318"/>
                <a:gd name="T8" fmla="*/ 175 w 291"/>
                <a:gd name="T9" fmla="*/ 13 h 318"/>
                <a:gd name="T10" fmla="*/ 179 w 291"/>
                <a:gd name="T11" fmla="*/ 34 h 318"/>
                <a:gd name="T12" fmla="*/ 176 w 291"/>
                <a:gd name="T13" fmla="*/ 58 h 318"/>
                <a:gd name="T14" fmla="*/ 192 w 291"/>
                <a:gd name="T15" fmla="*/ 72 h 318"/>
                <a:gd name="T16" fmla="*/ 216 w 291"/>
                <a:gd name="T17" fmla="*/ 77 h 318"/>
                <a:gd name="T18" fmla="*/ 225 w 291"/>
                <a:gd name="T19" fmla="*/ 88 h 318"/>
                <a:gd name="T20" fmla="*/ 226 w 291"/>
                <a:gd name="T21" fmla="*/ 103 h 318"/>
                <a:gd name="T22" fmla="*/ 235 w 291"/>
                <a:gd name="T23" fmla="*/ 118 h 318"/>
                <a:gd name="T24" fmla="*/ 254 w 291"/>
                <a:gd name="T25" fmla="*/ 120 h 318"/>
                <a:gd name="T26" fmla="*/ 275 w 291"/>
                <a:gd name="T27" fmla="*/ 119 h 318"/>
                <a:gd name="T28" fmla="*/ 287 w 291"/>
                <a:gd name="T29" fmla="*/ 126 h 318"/>
                <a:gd name="T30" fmla="*/ 290 w 291"/>
                <a:gd name="T31" fmla="*/ 150 h 318"/>
                <a:gd name="T32" fmla="*/ 287 w 291"/>
                <a:gd name="T33" fmla="*/ 182 h 318"/>
                <a:gd name="T34" fmla="*/ 274 w 291"/>
                <a:gd name="T35" fmla="*/ 190 h 318"/>
                <a:gd name="T36" fmla="*/ 252 w 291"/>
                <a:gd name="T37" fmla="*/ 189 h 318"/>
                <a:gd name="T38" fmla="*/ 236 w 291"/>
                <a:gd name="T39" fmla="*/ 191 h 318"/>
                <a:gd name="T40" fmla="*/ 226 w 291"/>
                <a:gd name="T41" fmla="*/ 201 h 318"/>
                <a:gd name="T42" fmla="*/ 225 w 291"/>
                <a:gd name="T43" fmla="*/ 219 h 318"/>
                <a:gd name="T44" fmla="*/ 215 w 291"/>
                <a:gd name="T45" fmla="*/ 232 h 318"/>
                <a:gd name="T46" fmla="*/ 196 w 291"/>
                <a:gd name="T47" fmla="*/ 236 h 318"/>
                <a:gd name="T48" fmla="*/ 179 w 291"/>
                <a:gd name="T49" fmla="*/ 244 h 318"/>
                <a:gd name="T50" fmla="*/ 175 w 291"/>
                <a:gd name="T51" fmla="*/ 262 h 318"/>
                <a:gd name="T52" fmla="*/ 179 w 291"/>
                <a:gd name="T53" fmla="*/ 284 h 318"/>
                <a:gd name="T54" fmla="*/ 171 w 291"/>
                <a:gd name="T55" fmla="*/ 305 h 318"/>
                <a:gd name="T56" fmla="*/ 157 w 291"/>
                <a:gd name="T57" fmla="*/ 316 h 318"/>
                <a:gd name="T58" fmla="*/ 135 w 291"/>
                <a:gd name="T59" fmla="*/ 317 h 318"/>
                <a:gd name="T60" fmla="*/ 119 w 291"/>
                <a:gd name="T61" fmla="*/ 309 h 318"/>
                <a:gd name="T62" fmla="*/ 111 w 291"/>
                <a:gd name="T63" fmla="*/ 293 h 318"/>
                <a:gd name="T64" fmla="*/ 113 w 291"/>
                <a:gd name="T65" fmla="*/ 275 h 318"/>
                <a:gd name="T66" fmla="*/ 115 w 291"/>
                <a:gd name="T67" fmla="*/ 259 h 318"/>
                <a:gd name="T68" fmla="*/ 104 w 291"/>
                <a:gd name="T69" fmla="*/ 247 h 318"/>
                <a:gd name="T70" fmla="*/ 86 w 291"/>
                <a:gd name="T71" fmla="*/ 242 h 318"/>
                <a:gd name="T72" fmla="*/ 68 w 291"/>
                <a:gd name="T73" fmla="*/ 235 h 318"/>
                <a:gd name="T74" fmla="*/ 64 w 291"/>
                <a:gd name="T75" fmla="*/ 217 h 318"/>
                <a:gd name="T76" fmla="*/ 59 w 291"/>
                <a:gd name="T77" fmla="*/ 202 h 318"/>
                <a:gd name="T78" fmla="*/ 42 w 291"/>
                <a:gd name="T79" fmla="*/ 196 h 318"/>
                <a:gd name="T80" fmla="*/ 25 w 291"/>
                <a:gd name="T81" fmla="*/ 198 h 318"/>
                <a:gd name="T82" fmla="*/ 5 w 291"/>
                <a:gd name="T83" fmla="*/ 193 h 318"/>
                <a:gd name="T84" fmla="*/ 0 w 291"/>
                <a:gd name="T85" fmla="*/ 172 h 318"/>
                <a:gd name="T86" fmla="*/ 2 w 291"/>
                <a:gd name="T87" fmla="*/ 142 h 318"/>
                <a:gd name="T88" fmla="*/ 7 w 291"/>
                <a:gd name="T89" fmla="*/ 124 h 318"/>
                <a:gd name="T90" fmla="*/ 22 w 291"/>
                <a:gd name="T91" fmla="*/ 118 h 318"/>
                <a:gd name="T92" fmla="*/ 43 w 291"/>
                <a:gd name="T93" fmla="*/ 121 h 318"/>
                <a:gd name="T94" fmla="*/ 62 w 291"/>
                <a:gd name="T95" fmla="*/ 113 h 318"/>
                <a:gd name="T96" fmla="*/ 65 w 291"/>
                <a:gd name="T97" fmla="*/ 96 h 318"/>
                <a:gd name="T98" fmla="*/ 72 w 291"/>
                <a:gd name="T99" fmla="*/ 79 h 318"/>
                <a:gd name="T100" fmla="*/ 92 w 291"/>
                <a:gd name="T101" fmla="*/ 7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318">
                  <a:moveTo>
                    <a:pt x="110" y="66"/>
                  </a:moveTo>
                  <a:lnTo>
                    <a:pt x="113" y="63"/>
                  </a:lnTo>
                  <a:lnTo>
                    <a:pt x="116" y="59"/>
                  </a:lnTo>
                  <a:lnTo>
                    <a:pt x="116" y="55"/>
                  </a:lnTo>
                  <a:lnTo>
                    <a:pt x="116" y="50"/>
                  </a:lnTo>
                  <a:lnTo>
                    <a:pt x="116" y="45"/>
                  </a:lnTo>
                  <a:lnTo>
                    <a:pt x="114" y="40"/>
                  </a:lnTo>
                  <a:lnTo>
                    <a:pt x="113" y="34"/>
                  </a:lnTo>
                  <a:lnTo>
                    <a:pt x="112" y="28"/>
                  </a:lnTo>
                  <a:lnTo>
                    <a:pt x="113" y="24"/>
                  </a:lnTo>
                  <a:lnTo>
                    <a:pt x="113" y="19"/>
                  </a:lnTo>
                  <a:lnTo>
                    <a:pt x="116" y="14"/>
                  </a:lnTo>
                  <a:lnTo>
                    <a:pt x="119" y="10"/>
                  </a:lnTo>
                  <a:lnTo>
                    <a:pt x="123" y="6"/>
                  </a:lnTo>
                  <a:lnTo>
                    <a:pt x="127" y="3"/>
                  </a:lnTo>
                  <a:lnTo>
                    <a:pt x="131" y="1"/>
                  </a:lnTo>
                  <a:lnTo>
                    <a:pt x="137" y="0"/>
                  </a:lnTo>
                  <a:lnTo>
                    <a:pt x="144" y="0"/>
                  </a:lnTo>
                  <a:lnTo>
                    <a:pt x="153" y="0"/>
                  </a:lnTo>
                  <a:lnTo>
                    <a:pt x="159" y="1"/>
                  </a:lnTo>
                  <a:lnTo>
                    <a:pt x="163" y="2"/>
                  </a:lnTo>
                  <a:lnTo>
                    <a:pt x="166" y="4"/>
                  </a:lnTo>
                  <a:lnTo>
                    <a:pt x="169" y="6"/>
                  </a:lnTo>
                  <a:lnTo>
                    <a:pt x="172" y="9"/>
                  </a:lnTo>
                  <a:lnTo>
                    <a:pt x="175" y="13"/>
                  </a:lnTo>
                  <a:lnTo>
                    <a:pt x="177" y="16"/>
                  </a:lnTo>
                  <a:lnTo>
                    <a:pt x="179" y="19"/>
                  </a:lnTo>
                  <a:lnTo>
                    <a:pt x="180" y="25"/>
                  </a:lnTo>
                  <a:lnTo>
                    <a:pt x="180" y="30"/>
                  </a:lnTo>
                  <a:lnTo>
                    <a:pt x="179" y="34"/>
                  </a:lnTo>
                  <a:lnTo>
                    <a:pt x="178" y="38"/>
                  </a:lnTo>
                  <a:lnTo>
                    <a:pt x="177" y="44"/>
                  </a:lnTo>
                  <a:lnTo>
                    <a:pt x="175" y="50"/>
                  </a:lnTo>
                  <a:lnTo>
                    <a:pt x="174" y="54"/>
                  </a:lnTo>
                  <a:lnTo>
                    <a:pt x="176" y="58"/>
                  </a:lnTo>
                  <a:lnTo>
                    <a:pt x="177" y="61"/>
                  </a:lnTo>
                  <a:lnTo>
                    <a:pt x="180" y="64"/>
                  </a:lnTo>
                  <a:lnTo>
                    <a:pt x="183" y="67"/>
                  </a:lnTo>
                  <a:lnTo>
                    <a:pt x="186" y="70"/>
                  </a:lnTo>
                  <a:lnTo>
                    <a:pt x="192" y="72"/>
                  </a:lnTo>
                  <a:lnTo>
                    <a:pt x="197" y="73"/>
                  </a:lnTo>
                  <a:lnTo>
                    <a:pt x="201" y="74"/>
                  </a:lnTo>
                  <a:lnTo>
                    <a:pt x="207" y="75"/>
                  </a:lnTo>
                  <a:lnTo>
                    <a:pt x="212" y="76"/>
                  </a:lnTo>
                  <a:lnTo>
                    <a:pt x="216" y="77"/>
                  </a:lnTo>
                  <a:lnTo>
                    <a:pt x="219" y="79"/>
                  </a:lnTo>
                  <a:lnTo>
                    <a:pt x="221" y="81"/>
                  </a:lnTo>
                  <a:lnTo>
                    <a:pt x="223" y="83"/>
                  </a:lnTo>
                  <a:lnTo>
                    <a:pt x="225" y="85"/>
                  </a:lnTo>
                  <a:lnTo>
                    <a:pt x="225" y="88"/>
                  </a:lnTo>
                  <a:lnTo>
                    <a:pt x="226" y="91"/>
                  </a:lnTo>
                  <a:lnTo>
                    <a:pt x="226" y="94"/>
                  </a:lnTo>
                  <a:lnTo>
                    <a:pt x="226" y="97"/>
                  </a:lnTo>
                  <a:lnTo>
                    <a:pt x="226" y="100"/>
                  </a:lnTo>
                  <a:lnTo>
                    <a:pt x="226" y="103"/>
                  </a:lnTo>
                  <a:lnTo>
                    <a:pt x="227" y="107"/>
                  </a:lnTo>
                  <a:lnTo>
                    <a:pt x="228" y="110"/>
                  </a:lnTo>
                  <a:lnTo>
                    <a:pt x="230" y="113"/>
                  </a:lnTo>
                  <a:lnTo>
                    <a:pt x="232" y="115"/>
                  </a:lnTo>
                  <a:lnTo>
                    <a:pt x="235" y="118"/>
                  </a:lnTo>
                  <a:lnTo>
                    <a:pt x="238" y="118"/>
                  </a:lnTo>
                  <a:lnTo>
                    <a:pt x="243" y="120"/>
                  </a:lnTo>
                  <a:lnTo>
                    <a:pt x="246" y="120"/>
                  </a:lnTo>
                  <a:lnTo>
                    <a:pt x="250" y="121"/>
                  </a:lnTo>
                  <a:lnTo>
                    <a:pt x="254" y="120"/>
                  </a:lnTo>
                  <a:lnTo>
                    <a:pt x="259" y="120"/>
                  </a:lnTo>
                  <a:lnTo>
                    <a:pt x="263" y="119"/>
                  </a:lnTo>
                  <a:lnTo>
                    <a:pt x="267" y="119"/>
                  </a:lnTo>
                  <a:lnTo>
                    <a:pt x="270" y="118"/>
                  </a:lnTo>
                  <a:lnTo>
                    <a:pt x="275" y="119"/>
                  </a:lnTo>
                  <a:lnTo>
                    <a:pt x="277" y="119"/>
                  </a:lnTo>
                  <a:lnTo>
                    <a:pt x="279" y="120"/>
                  </a:lnTo>
                  <a:lnTo>
                    <a:pt x="282" y="121"/>
                  </a:lnTo>
                  <a:lnTo>
                    <a:pt x="285" y="124"/>
                  </a:lnTo>
                  <a:lnTo>
                    <a:pt x="287" y="126"/>
                  </a:lnTo>
                  <a:lnTo>
                    <a:pt x="288" y="129"/>
                  </a:lnTo>
                  <a:lnTo>
                    <a:pt x="289" y="132"/>
                  </a:lnTo>
                  <a:lnTo>
                    <a:pt x="290" y="136"/>
                  </a:lnTo>
                  <a:lnTo>
                    <a:pt x="290" y="142"/>
                  </a:lnTo>
                  <a:lnTo>
                    <a:pt x="290" y="150"/>
                  </a:lnTo>
                  <a:lnTo>
                    <a:pt x="290" y="158"/>
                  </a:lnTo>
                  <a:lnTo>
                    <a:pt x="289" y="167"/>
                  </a:lnTo>
                  <a:lnTo>
                    <a:pt x="288" y="174"/>
                  </a:lnTo>
                  <a:lnTo>
                    <a:pt x="288" y="179"/>
                  </a:lnTo>
                  <a:lnTo>
                    <a:pt x="287" y="182"/>
                  </a:lnTo>
                  <a:lnTo>
                    <a:pt x="285" y="184"/>
                  </a:lnTo>
                  <a:lnTo>
                    <a:pt x="283" y="187"/>
                  </a:lnTo>
                  <a:lnTo>
                    <a:pt x="280" y="188"/>
                  </a:lnTo>
                  <a:lnTo>
                    <a:pt x="277" y="189"/>
                  </a:lnTo>
                  <a:lnTo>
                    <a:pt x="274" y="190"/>
                  </a:lnTo>
                  <a:lnTo>
                    <a:pt x="269" y="190"/>
                  </a:lnTo>
                  <a:lnTo>
                    <a:pt x="264" y="190"/>
                  </a:lnTo>
                  <a:lnTo>
                    <a:pt x="260" y="189"/>
                  </a:lnTo>
                  <a:lnTo>
                    <a:pt x="256" y="189"/>
                  </a:lnTo>
                  <a:lnTo>
                    <a:pt x="252" y="189"/>
                  </a:lnTo>
                  <a:lnTo>
                    <a:pt x="249" y="189"/>
                  </a:lnTo>
                  <a:lnTo>
                    <a:pt x="246" y="189"/>
                  </a:lnTo>
                  <a:lnTo>
                    <a:pt x="242" y="189"/>
                  </a:lnTo>
                  <a:lnTo>
                    <a:pt x="238" y="190"/>
                  </a:lnTo>
                  <a:lnTo>
                    <a:pt x="236" y="191"/>
                  </a:lnTo>
                  <a:lnTo>
                    <a:pt x="234" y="192"/>
                  </a:lnTo>
                  <a:lnTo>
                    <a:pt x="231" y="194"/>
                  </a:lnTo>
                  <a:lnTo>
                    <a:pt x="229" y="196"/>
                  </a:lnTo>
                  <a:lnTo>
                    <a:pt x="228" y="198"/>
                  </a:lnTo>
                  <a:lnTo>
                    <a:pt x="226" y="201"/>
                  </a:lnTo>
                  <a:lnTo>
                    <a:pt x="225" y="203"/>
                  </a:lnTo>
                  <a:lnTo>
                    <a:pt x="225" y="206"/>
                  </a:lnTo>
                  <a:lnTo>
                    <a:pt x="225" y="209"/>
                  </a:lnTo>
                  <a:lnTo>
                    <a:pt x="225" y="214"/>
                  </a:lnTo>
                  <a:lnTo>
                    <a:pt x="225" y="219"/>
                  </a:lnTo>
                  <a:lnTo>
                    <a:pt x="224" y="223"/>
                  </a:lnTo>
                  <a:lnTo>
                    <a:pt x="223" y="226"/>
                  </a:lnTo>
                  <a:lnTo>
                    <a:pt x="221" y="228"/>
                  </a:lnTo>
                  <a:lnTo>
                    <a:pt x="218" y="230"/>
                  </a:lnTo>
                  <a:lnTo>
                    <a:pt x="215" y="232"/>
                  </a:lnTo>
                  <a:lnTo>
                    <a:pt x="212" y="232"/>
                  </a:lnTo>
                  <a:lnTo>
                    <a:pt x="207" y="233"/>
                  </a:lnTo>
                  <a:lnTo>
                    <a:pt x="204" y="235"/>
                  </a:lnTo>
                  <a:lnTo>
                    <a:pt x="199" y="235"/>
                  </a:lnTo>
                  <a:lnTo>
                    <a:pt x="196" y="236"/>
                  </a:lnTo>
                  <a:lnTo>
                    <a:pt x="192" y="237"/>
                  </a:lnTo>
                  <a:lnTo>
                    <a:pt x="189" y="238"/>
                  </a:lnTo>
                  <a:lnTo>
                    <a:pt x="185" y="240"/>
                  </a:lnTo>
                  <a:lnTo>
                    <a:pt x="181" y="242"/>
                  </a:lnTo>
                  <a:lnTo>
                    <a:pt x="179" y="244"/>
                  </a:lnTo>
                  <a:lnTo>
                    <a:pt x="177" y="247"/>
                  </a:lnTo>
                  <a:lnTo>
                    <a:pt x="175" y="252"/>
                  </a:lnTo>
                  <a:lnTo>
                    <a:pt x="174" y="255"/>
                  </a:lnTo>
                  <a:lnTo>
                    <a:pt x="174" y="259"/>
                  </a:lnTo>
                  <a:lnTo>
                    <a:pt x="175" y="262"/>
                  </a:lnTo>
                  <a:lnTo>
                    <a:pt x="177" y="266"/>
                  </a:lnTo>
                  <a:lnTo>
                    <a:pt x="177" y="271"/>
                  </a:lnTo>
                  <a:lnTo>
                    <a:pt x="178" y="274"/>
                  </a:lnTo>
                  <a:lnTo>
                    <a:pt x="179" y="280"/>
                  </a:lnTo>
                  <a:lnTo>
                    <a:pt x="179" y="284"/>
                  </a:lnTo>
                  <a:lnTo>
                    <a:pt x="178" y="289"/>
                  </a:lnTo>
                  <a:lnTo>
                    <a:pt x="177" y="293"/>
                  </a:lnTo>
                  <a:lnTo>
                    <a:pt x="175" y="297"/>
                  </a:lnTo>
                  <a:lnTo>
                    <a:pt x="174" y="301"/>
                  </a:lnTo>
                  <a:lnTo>
                    <a:pt x="171" y="305"/>
                  </a:lnTo>
                  <a:lnTo>
                    <a:pt x="168" y="308"/>
                  </a:lnTo>
                  <a:lnTo>
                    <a:pt x="166" y="310"/>
                  </a:lnTo>
                  <a:lnTo>
                    <a:pt x="163" y="313"/>
                  </a:lnTo>
                  <a:lnTo>
                    <a:pt x="160" y="315"/>
                  </a:lnTo>
                  <a:lnTo>
                    <a:pt x="157" y="316"/>
                  </a:lnTo>
                  <a:lnTo>
                    <a:pt x="154" y="316"/>
                  </a:lnTo>
                  <a:lnTo>
                    <a:pt x="150" y="317"/>
                  </a:lnTo>
                  <a:lnTo>
                    <a:pt x="145" y="317"/>
                  </a:lnTo>
                  <a:lnTo>
                    <a:pt x="138" y="317"/>
                  </a:lnTo>
                  <a:lnTo>
                    <a:pt x="135" y="317"/>
                  </a:lnTo>
                  <a:lnTo>
                    <a:pt x="131" y="316"/>
                  </a:lnTo>
                  <a:lnTo>
                    <a:pt x="128" y="315"/>
                  </a:lnTo>
                  <a:lnTo>
                    <a:pt x="124" y="313"/>
                  </a:lnTo>
                  <a:lnTo>
                    <a:pt x="122" y="311"/>
                  </a:lnTo>
                  <a:lnTo>
                    <a:pt x="119" y="309"/>
                  </a:lnTo>
                  <a:lnTo>
                    <a:pt x="117" y="307"/>
                  </a:lnTo>
                  <a:lnTo>
                    <a:pt x="115" y="304"/>
                  </a:lnTo>
                  <a:lnTo>
                    <a:pt x="113" y="301"/>
                  </a:lnTo>
                  <a:lnTo>
                    <a:pt x="112" y="297"/>
                  </a:lnTo>
                  <a:lnTo>
                    <a:pt x="111" y="293"/>
                  </a:lnTo>
                  <a:lnTo>
                    <a:pt x="111" y="290"/>
                  </a:lnTo>
                  <a:lnTo>
                    <a:pt x="111" y="286"/>
                  </a:lnTo>
                  <a:lnTo>
                    <a:pt x="111" y="283"/>
                  </a:lnTo>
                  <a:lnTo>
                    <a:pt x="113" y="280"/>
                  </a:lnTo>
                  <a:lnTo>
                    <a:pt x="113" y="275"/>
                  </a:lnTo>
                  <a:lnTo>
                    <a:pt x="115" y="271"/>
                  </a:lnTo>
                  <a:lnTo>
                    <a:pt x="116" y="268"/>
                  </a:lnTo>
                  <a:lnTo>
                    <a:pt x="116" y="264"/>
                  </a:lnTo>
                  <a:lnTo>
                    <a:pt x="116" y="262"/>
                  </a:lnTo>
                  <a:lnTo>
                    <a:pt x="115" y="259"/>
                  </a:lnTo>
                  <a:lnTo>
                    <a:pt x="113" y="255"/>
                  </a:lnTo>
                  <a:lnTo>
                    <a:pt x="111" y="253"/>
                  </a:lnTo>
                  <a:lnTo>
                    <a:pt x="109" y="250"/>
                  </a:lnTo>
                  <a:lnTo>
                    <a:pt x="107" y="249"/>
                  </a:lnTo>
                  <a:lnTo>
                    <a:pt x="104" y="247"/>
                  </a:lnTo>
                  <a:lnTo>
                    <a:pt x="100" y="245"/>
                  </a:lnTo>
                  <a:lnTo>
                    <a:pt x="97" y="244"/>
                  </a:lnTo>
                  <a:lnTo>
                    <a:pt x="93" y="244"/>
                  </a:lnTo>
                  <a:lnTo>
                    <a:pt x="89" y="243"/>
                  </a:lnTo>
                  <a:lnTo>
                    <a:pt x="86" y="242"/>
                  </a:lnTo>
                  <a:lnTo>
                    <a:pt x="82" y="241"/>
                  </a:lnTo>
                  <a:lnTo>
                    <a:pt x="78" y="240"/>
                  </a:lnTo>
                  <a:lnTo>
                    <a:pt x="74" y="239"/>
                  </a:lnTo>
                  <a:lnTo>
                    <a:pt x="71" y="238"/>
                  </a:lnTo>
                  <a:lnTo>
                    <a:pt x="68" y="235"/>
                  </a:lnTo>
                  <a:lnTo>
                    <a:pt x="67" y="233"/>
                  </a:lnTo>
                  <a:lnTo>
                    <a:pt x="65" y="229"/>
                  </a:lnTo>
                  <a:lnTo>
                    <a:pt x="64" y="225"/>
                  </a:lnTo>
                  <a:lnTo>
                    <a:pt x="64" y="221"/>
                  </a:lnTo>
                  <a:lnTo>
                    <a:pt x="64" y="217"/>
                  </a:lnTo>
                  <a:lnTo>
                    <a:pt x="65" y="214"/>
                  </a:lnTo>
                  <a:lnTo>
                    <a:pt x="64" y="211"/>
                  </a:lnTo>
                  <a:lnTo>
                    <a:pt x="63" y="208"/>
                  </a:lnTo>
                  <a:lnTo>
                    <a:pt x="61" y="205"/>
                  </a:lnTo>
                  <a:lnTo>
                    <a:pt x="59" y="202"/>
                  </a:lnTo>
                  <a:lnTo>
                    <a:pt x="56" y="200"/>
                  </a:lnTo>
                  <a:lnTo>
                    <a:pt x="53" y="199"/>
                  </a:lnTo>
                  <a:lnTo>
                    <a:pt x="50" y="198"/>
                  </a:lnTo>
                  <a:lnTo>
                    <a:pt x="45" y="197"/>
                  </a:lnTo>
                  <a:lnTo>
                    <a:pt x="42" y="196"/>
                  </a:lnTo>
                  <a:lnTo>
                    <a:pt x="38" y="196"/>
                  </a:lnTo>
                  <a:lnTo>
                    <a:pt x="35" y="197"/>
                  </a:lnTo>
                  <a:lnTo>
                    <a:pt x="32" y="197"/>
                  </a:lnTo>
                  <a:lnTo>
                    <a:pt x="28" y="198"/>
                  </a:lnTo>
                  <a:lnTo>
                    <a:pt x="25" y="198"/>
                  </a:lnTo>
                  <a:lnTo>
                    <a:pt x="19" y="198"/>
                  </a:lnTo>
                  <a:lnTo>
                    <a:pt x="15" y="198"/>
                  </a:lnTo>
                  <a:lnTo>
                    <a:pt x="11" y="197"/>
                  </a:lnTo>
                  <a:lnTo>
                    <a:pt x="8" y="196"/>
                  </a:lnTo>
                  <a:lnTo>
                    <a:pt x="5" y="193"/>
                  </a:lnTo>
                  <a:lnTo>
                    <a:pt x="4" y="191"/>
                  </a:lnTo>
                  <a:lnTo>
                    <a:pt x="2" y="188"/>
                  </a:lnTo>
                  <a:lnTo>
                    <a:pt x="1" y="183"/>
                  </a:lnTo>
                  <a:lnTo>
                    <a:pt x="1" y="178"/>
                  </a:lnTo>
                  <a:lnTo>
                    <a:pt x="0" y="172"/>
                  </a:lnTo>
                  <a:lnTo>
                    <a:pt x="0" y="166"/>
                  </a:lnTo>
                  <a:lnTo>
                    <a:pt x="1" y="160"/>
                  </a:lnTo>
                  <a:lnTo>
                    <a:pt x="1" y="154"/>
                  </a:lnTo>
                  <a:lnTo>
                    <a:pt x="1" y="148"/>
                  </a:lnTo>
                  <a:lnTo>
                    <a:pt x="2" y="142"/>
                  </a:lnTo>
                  <a:lnTo>
                    <a:pt x="2" y="137"/>
                  </a:lnTo>
                  <a:lnTo>
                    <a:pt x="3" y="133"/>
                  </a:lnTo>
                  <a:lnTo>
                    <a:pt x="4" y="129"/>
                  </a:lnTo>
                  <a:lnTo>
                    <a:pt x="5" y="126"/>
                  </a:lnTo>
                  <a:lnTo>
                    <a:pt x="7" y="124"/>
                  </a:lnTo>
                  <a:lnTo>
                    <a:pt x="9" y="122"/>
                  </a:lnTo>
                  <a:lnTo>
                    <a:pt x="12" y="120"/>
                  </a:lnTo>
                  <a:lnTo>
                    <a:pt x="14" y="120"/>
                  </a:lnTo>
                  <a:lnTo>
                    <a:pt x="17" y="119"/>
                  </a:lnTo>
                  <a:lnTo>
                    <a:pt x="22" y="118"/>
                  </a:lnTo>
                  <a:lnTo>
                    <a:pt x="26" y="119"/>
                  </a:lnTo>
                  <a:lnTo>
                    <a:pt x="30" y="120"/>
                  </a:lnTo>
                  <a:lnTo>
                    <a:pt x="35" y="120"/>
                  </a:lnTo>
                  <a:lnTo>
                    <a:pt x="38" y="120"/>
                  </a:lnTo>
                  <a:lnTo>
                    <a:pt x="43" y="121"/>
                  </a:lnTo>
                  <a:lnTo>
                    <a:pt x="48" y="120"/>
                  </a:lnTo>
                  <a:lnTo>
                    <a:pt x="53" y="118"/>
                  </a:lnTo>
                  <a:lnTo>
                    <a:pt x="56" y="117"/>
                  </a:lnTo>
                  <a:lnTo>
                    <a:pt x="59" y="115"/>
                  </a:lnTo>
                  <a:lnTo>
                    <a:pt x="62" y="113"/>
                  </a:lnTo>
                  <a:lnTo>
                    <a:pt x="64" y="110"/>
                  </a:lnTo>
                  <a:lnTo>
                    <a:pt x="65" y="106"/>
                  </a:lnTo>
                  <a:lnTo>
                    <a:pt x="66" y="103"/>
                  </a:lnTo>
                  <a:lnTo>
                    <a:pt x="65" y="101"/>
                  </a:lnTo>
                  <a:lnTo>
                    <a:pt x="65" y="96"/>
                  </a:lnTo>
                  <a:lnTo>
                    <a:pt x="65" y="91"/>
                  </a:lnTo>
                  <a:lnTo>
                    <a:pt x="66" y="88"/>
                  </a:lnTo>
                  <a:lnTo>
                    <a:pt x="68" y="85"/>
                  </a:lnTo>
                  <a:lnTo>
                    <a:pt x="69" y="82"/>
                  </a:lnTo>
                  <a:lnTo>
                    <a:pt x="72" y="79"/>
                  </a:lnTo>
                  <a:lnTo>
                    <a:pt x="76" y="78"/>
                  </a:lnTo>
                  <a:lnTo>
                    <a:pt x="80" y="76"/>
                  </a:lnTo>
                  <a:lnTo>
                    <a:pt x="84" y="75"/>
                  </a:lnTo>
                  <a:lnTo>
                    <a:pt x="88" y="74"/>
                  </a:lnTo>
                  <a:lnTo>
                    <a:pt x="92" y="73"/>
                  </a:lnTo>
                  <a:lnTo>
                    <a:pt x="97" y="73"/>
                  </a:lnTo>
                  <a:lnTo>
                    <a:pt x="101" y="71"/>
                  </a:lnTo>
                  <a:lnTo>
                    <a:pt x="107" y="70"/>
                  </a:lnTo>
                  <a:lnTo>
                    <a:pt x="110" y="66"/>
                  </a:lnTo>
                </a:path>
              </a:pathLst>
            </a:custGeom>
            <a:solidFill>
              <a:schemeClr val="accent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 name="Rectangle 17"/>
          <p:cNvSpPr>
            <a:spLocks noChangeArrowheads="1"/>
          </p:cNvSpPr>
          <p:nvPr/>
        </p:nvSpPr>
        <p:spPr bwMode="auto">
          <a:xfrm>
            <a:off x="1290638" y="2133600"/>
            <a:ext cx="203200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algn="ctr">
              <a:lnSpc>
                <a:spcPct val="85000"/>
              </a:lnSpc>
            </a:pPr>
            <a:r>
              <a:rPr lang="zh-CN" altLang="en-US" dirty="0">
                <a:solidFill>
                  <a:schemeClr val="tx1">
                    <a:lumMod val="95000"/>
                    <a:lumOff val="5000"/>
                  </a:schemeClr>
                </a:solidFill>
                <a:latin typeface="Arial" pitchFamily="34" charset="0"/>
                <a:ea typeface="楷体_GB2312" pitchFamily="49" charset="-122"/>
              </a:rPr>
              <a:t>操作型数据库</a:t>
            </a:r>
          </a:p>
        </p:txBody>
      </p:sp>
      <p:sp>
        <p:nvSpPr>
          <p:cNvPr id="24" name="Rectangle 18"/>
          <p:cNvSpPr>
            <a:spLocks noChangeArrowheads="1"/>
          </p:cNvSpPr>
          <p:nvPr/>
        </p:nvSpPr>
        <p:spPr bwMode="auto">
          <a:xfrm>
            <a:off x="5788025" y="2133600"/>
            <a:ext cx="141605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03288" eaLnBrk="0" hangingPunct="0">
              <a:defRPr sz="2400">
                <a:solidFill>
                  <a:schemeClr val="tx1"/>
                </a:solidFill>
                <a:latin typeface="Times New Roman" pitchFamily="18" charset="0"/>
              </a:defRPr>
            </a:lvl1pPr>
            <a:lvl2pPr marL="452438" defTabSz="903288" eaLnBrk="0" hangingPunct="0">
              <a:defRPr sz="2400">
                <a:solidFill>
                  <a:schemeClr val="tx1"/>
                </a:solidFill>
                <a:latin typeface="Times New Roman" pitchFamily="18" charset="0"/>
              </a:defRPr>
            </a:lvl2pPr>
            <a:lvl3pPr marL="903288" defTabSz="903288" eaLnBrk="0" hangingPunct="0">
              <a:defRPr sz="2400">
                <a:solidFill>
                  <a:schemeClr val="tx1"/>
                </a:solidFill>
                <a:latin typeface="Times New Roman" pitchFamily="18" charset="0"/>
              </a:defRPr>
            </a:lvl3pPr>
            <a:lvl4pPr marL="1355725" defTabSz="903288" eaLnBrk="0" hangingPunct="0">
              <a:defRPr sz="2400">
                <a:solidFill>
                  <a:schemeClr val="tx1"/>
                </a:solidFill>
                <a:latin typeface="Times New Roman" pitchFamily="18" charset="0"/>
              </a:defRPr>
            </a:lvl4pPr>
            <a:lvl5pPr marL="1809750" defTabSz="903288" eaLnBrk="0" hangingPunct="0">
              <a:defRPr sz="2400">
                <a:solidFill>
                  <a:schemeClr val="tx1"/>
                </a:solidFill>
                <a:latin typeface="Times New Roman" pitchFamily="18" charset="0"/>
              </a:defRPr>
            </a:lvl5pPr>
            <a:lvl6pPr marL="2266950" defTabSz="903288" eaLnBrk="0" fontAlgn="base" hangingPunct="0">
              <a:spcBef>
                <a:spcPct val="0"/>
              </a:spcBef>
              <a:spcAft>
                <a:spcPct val="0"/>
              </a:spcAft>
              <a:defRPr sz="2400">
                <a:solidFill>
                  <a:schemeClr val="tx1"/>
                </a:solidFill>
                <a:latin typeface="Times New Roman" pitchFamily="18" charset="0"/>
              </a:defRPr>
            </a:lvl6pPr>
            <a:lvl7pPr marL="2724150" defTabSz="903288" eaLnBrk="0" fontAlgn="base" hangingPunct="0">
              <a:spcBef>
                <a:spcPct val="0"/>
              </a:spcBef>
              <a:spcAft>
                <a:spcPct val="0"/>
              </a:spcAft>
              <a:defRPr sz="2400">
                <a:solidFill>
                  <a:schemeClr val="tx1"/>
                </a:solidFill>
                <a:latin typeface="Times New Roman" pitchFamily="18" charset="0"/>
              </a:defRPr>
            </a:lvl7pPr>
            <a:lvl8pPr marL="3181350" defTabSz="903288" eaLnBrk="0" fontAlgn="base" hangingPunct="0">
              <a:spcBef>
                <a:spcPct val="0"/>
              </a:spcBef>
              <a:spcAft>
                <a:spcPct val="0"/>
              </a:spcAft>
              <a:defRPr sz="2400">
                <a:solidFill>
                  <a:schemeClr val="tx1"/>
                </a:solidFill>
                <a:latin typeface="Times New Roman" pitchFamily="18" charset="0"/>
              </a:defRPr>
            </a:lvl8pPr>
            <a:lvl9pPr marL="3638550" defTabSz="903288" eaLnBrk="0" fontAlgn="base" hangingPunct="0">
              <a:spcBef>
                <a:spcPct val="0"/>
              </a:spcBef>
              <a:spcAft>
                <a:spcPct val="0"/>
              </a:spcAft>
              <a:defRPr sz="2400">
                <a:solidFill>
                  <a:schemeClr val="tx1"/>
                </a:solidFill>
                <a:latin typeface="Times New Roman" pitchFamily="18" charset="0"/>
              </a:defRPr>
            </a:lvl9pPr>
          </a:lstStyle>
          <a:p>
            <a:pPr algn="ctr">
              <a:lnSpc>
                <a:spcPct val="85000"/>
              </a:lnSpc>
            </a:pPr>
            <a:r>
              <a:rPr lang="zh-CN" altLang="en-US" b="1" dirty="0">
                <a:solidFill>
                  <a:schemeClr val="tx1">
                    <a:lumMod val="95000"/>
                    <a:lumOff val="5000"/>
                  </a:schemeClr>
                </a:solidFill>
                <a:latin typeface="Arial" pitchFamily="34" charset="0"/>
                <a:ea typeface="楷体_GB2312" pitchFamily="49" charset="-122"/>
              </a:rPr>
              <a:t>数据仓库</a:t>
            </a:r>
          </a:p>
        </p:txBody>
      </p:sp>
    </p:spTree>
    <p:extLst>
      <p:ext uri="{BB962C8B-B14F-4D97-AF65-F5344CB8AC3E}">
        <p14:creationId xmlns:p14="http://schemas.microsoft.com/office/powerpoint/2010/main" val="38911973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数据仓库</a:t>
            </a:r>
          </a:p>
        </p:txBody>
      </p:sp>
      <p:sp>
        <p:nvSpPr>
          <p:cNvPr id="8" name="内容占位符 7"/>
          <p:cNvSpPr>
            <a:spLocks noGrp="1"/>
          </p:cNvSpPr>
          <p:nvPr>
            <p:ph idx="1"/>
          </p:nvPr>
        </p:nvSpPr>
        <p:spPr>
          <a:xfrm>
            <a:off x="680850" y="3356992"/>
            <a:ext cx="8005949" cy="2553147"/>
          </a:xfrm>
        </p:spPr>
        <p:txBody>
          <a:bodyPr>
            <a:normAutofit fontScale="92500"/>
          </a:bodyPr>
          <a:lstStyle/>
          <a:p>
            <a:pPr marL="0" indent="0">
              <a:buNone/>
            </a:pPr>
            <a:r>
              <a:rPr lang="zh-CN" altLang="en-US" dirty="0" smtClean="0"/>
              <a:t>  </a:t>
            </a:r>
            <a:r>
              <a:rPr lang="zh-CN" altLang="en-US" sz="2800" dirty="0" smtClean="0"/>
              <a:t>数据</a:t>
            </a:r>
            <a:r>
              <a:rPr lang="zh-CN" altLang="en-US" sz="2800" dirty="0"/>
              <a:t>仓库提供用户用于决策支持的当前和历史数据，这些数据在传统的操作型数据库中很难或不能得到。数据仓库技术是为了有效的把操作形数据集成到统一的环境中以提供决策型数据访问的各种技术和模块的总称。所做的一切都是为了让用户更快更方便查询所需要的信息，提供决策支持 </a:t>
            </a:r>
            <a:r>
              <a:rPr lang="zh-CN" altLang="en-US" sz="2800" dirty="0" smtClean="0"/>
              <a:t>。</a:t>
            </a:r>
            <a:endParaRPr lang="zh-CN" altLang="en-US" sz="2800"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42</a:t>
            </a:fld>
            <a:endParaRPr lang="zh-CN" altLang="en-US"/>
          </a:p>
        </p:txBody>
      </p:sp>
      <p:sp>
        <p:nvSpPr>
          <p:cNvPr id="7" name="矩形 6"/>
          <p:cNvSpPr/>
          <p:nvPr/>
        </p:nvSpPr>
        <p:spPr>
          <a:xfrm>
            <a:off x="1170753" y="1340768"/>
            <a:ext cx="6929639"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 </a:t>
            </a:r>
            <a:r>
              <a:rPr lang="zh-CN" altLang="en-US" sz="3200" dirty="0"/>
              <a:t>数据仓库是一个</a:t>
            </a:r>
            <a:r>
              <a:rPr lang="zh-CN" altLang="en-US" sz="3200" dirty="0">
                <a:solidFill>
                  <a:srgbClr val="FF0000"/>
                </a:solidFill>
              </a:rPr>
              <a:t>过程</a:t>
            </a:r>
            <a:r>
              <a:rPr lang="zh-CN" altLang="en-US" sz="3200" dirty="0"/>
              <a:t>而不是一个</a:t>
            </a:r>
            <a:r>
              <a:rPr lang="zh-CN" altLang="en-US" sz="3200" dirty="0" smtClean="0"/>
              <a:t>项目</a:t>
            </a:r>
            <a:r>
              <a:rPr lang="zh-CN" altLang="en-US" sz="2400" dirty="0" smtClean="0"/>
              <a:t>。</a:t>
            </a:r>
            <a:endParaRPr lang="zh-CN" altLang="en-US" sz="2400" dirty="0"/>
          </a:p>
        </p:txBody>
      </p:sp>
      <p:sp>
        <p:nvSpPr>
          <p:cNvPr id="11" name="矩形 10"/>
          <p:cNvSpPr/>
          <p:nvPr/>
        </p:nvSpPr>
        <p:spPr>
          <a:xfrm>
            <a:off x="1187624" y="2276872"/>
            <a:ext cx="6929639"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dirty="0" smtClean="0"/>
              <a:t>数据</a:t>
            </a:r>
            <a:r>
              <a:rPr lang="zh-CN" altLang="en-US" sz="2800" dirty="0"/>
              <a:t>仓库是一个</a:t>
            </a:r>
            <a:r>
              <a:rPr lang="zh-CN" altLang="en-US" sz="2800" dirty="0">
                <a:solidFill>
                  <a:srgbClr val="FF0000"/>
                </a:solidFill>
              </a:rPr>
              <a:t>环境</a:t>
            </a:r>
            <a:r>
              <a:rPr lang="zh-CN" altLang="en-US" sz="2800" dirty="0"/>
              <a:t>，而 不是 一件产品。</a:t>
            </a:r>
          </a:p>
        </p:txBody>
      </p:sp>
    </p:spTree>
    <p:extLst>
      <p:ext uri="{BB962C8B-B14F-4D97-AF65-F5344CB8AC3E}">
        <p14:creationId xmlns:p14="http://schemas.microsoft.com/office/powerpoint/2010/main" val="4394206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数据仓库 </a:t>
            </a:r>
            <a:r>
              <a:rPr lang="en-US" altLang="zh-CN" dirty="0" smtClean="0"/>
              <a:t>Vs.</a:t>
            </a:r>
            <a:r>
              <a:rPr lang="zh-CN" altLang="en-US" dirty="0" smtClean="0"/>
              <a:t>“传统”数据库</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43</a:t>
            </a:fld>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1514589673"/>
              </p:ext>
            </p:extLst>
          </p:nvPr>
        </p:nvGraphicFramePr>
        <p:xfrm>
          <a:off x="680851" y="1268760"/>
          <a:ext cx="8032035" cy="4876004"/>
        </p:xfrm>
        <a:graphic>
          <a:graphicData uri="http://schemas.openxmlformats.org/drawingml/2006/table">
            <a:tbl>
              <a:tblPr firstRow="1" bandRow="1">
                <a:tableStyleId>{5C22544A-7EE6-4342-B048-85BDC9FD1C3A}</a:tableStyleId>
              </a:tblPr>
              <a:tblGrid>
                <a:gridCol w="1874925"/>
                <a:gridCol w="3024336"/>
                <a:gridCol w="3132774"/>
              </a:tblGrid>
              <a:tr h="504056">
                <a:tc>
                  <a:txBody>
                    <a:bodyPr/>
                    <a:lstStyle/>
                    <a:p>
                      <a:endParaRPr lang="zh-CN" altLang="en-US" dirty="0"/>
                    </a:p>
                  </a:txBody>
                  <a:tcPr/>
                </a:tc>
                <a:tc>
                  <a:txBody>
                    <a:bodyPr/>
                    <a:lstStyle/>
                    <a:p>
                      <a:r>
                        <a:rPr lang="zh-CN" altLang="en-US" dirty="0" smtClean="0"/>
                        <a:t>数据仓库</a:t>
                      </a:r>
                      <a:endParaRPr lang="zh-CN" altLang="en-US" dirty="0"/>
                    </a:p>
                  </a:txBody>
                  <a:tcPr/>
                </a:tc>
                <a:tc>
                  <a:txBody>
                    <a:bodyPr/>
                    <a:lstStyle/>
                    <a:p>
                      <a:r>
                        <a:rPr lang="zh-CN" altLang="en-US" dirty="0" smtClean="0"/>
                        <a:t>传统数据库</a:t>
                      </a:r>
                      <a:endParaRPr lang="zh-CN" altLang="en-US" dirty="0"/>
                    </a:p>
                  </a:txBody>
                  <a:tcPr/>
                </a:tc>
              </a:tr>
              <a:tr h="504056">
                <a:tc>
                  <a:txBody>
                    <a:bodyPr/>
                    <a:lstStyle/>
                    <a:p>
                      <a:pPr algn="ctr"/>
                      <a:r>
                        <a:rPr lang="zh-CN" altLang="en-US" sz="2400" dirty="0" smtClean="0"/>
                        <a:t>总体特征</a:t>
                      </a:r>
                      <a:endParaRPr lang="zh-CN" altLang="en-US" sz="2400" dirty="0"/>
                    </a:p>
                  </a:txBody>
                  <a:tcPr/>
                </a:tc>
                <a:tc>
                  <a:txBody>
                    <a:bodyPr/>
                    <a:lstStyle/>
                    <a:p>
                      <a:pPr algn="ctr"/>
                      <a:r>
                        <a:rPr lang="zh-CN" altLang="en-US" sz="2400" dirty="0" smtClean="0"/>
                        <a:t>以提供决策为目标</a:t>
                      </a:r>
                      <a:endParaRPr lang="zh-CN" altLang="en-US" sz="2400" dirty="0"/>
                    </a:p>
                  </a:txBody>
                  <a:tcPr/>
                </a:tc>
                <a:tc>
                  <a:txBody>
                    <a:bodyPr/>
                    <a:lstStyle/>
                    <a:p>
                      <a:pPr algn="ctr"/>
                      <a:r>
                        <a:rPr lang="zh-CN" altLang="en-US" sz="2400" dirty="0" smtClean="0"/>
                        <a:t>围绕高效的事务处理</a:t>
                      </a:r>
                      <a:endParaRPr lang="zh-CN" altLang="en-US" sz="2400" dirty="0"/>
                    </a:p>
                  </a:txBody>
                  <a:tcPr/>
                </a:tc>
              </a:tr>
              <a:tr h="699506">
                <a:tc>
                  <a:txBody>
                    <a:bodyPr/>
                    <a:lstStyle/>
                    <a:p>
                      <a:pPr algn="ctr"/>
                      <a:r>
                        <a:rPr lang="zh-CN" altLang="en-US" sz="2400" dirty="0" smtClean="0"/>
                        <a:t>存储内容</a:t>
                      </a:r>
                      <a:endParaRPr lang="zh-CN" altLang="en-US" sz="2400" dirty="0"/>
                    </a:p>
                  </a:txBody>
                  <a:tcPr/>
                </a:tc>
                <a:tc>
                  <a:txBody>
                    <a:bodyPr/>
                    <a:lstStyle/>
                    <a:p>
                      <a:pPr algn="ctr"/>
                      <a:r>
                        <a:rPr lang="zh-CN" altLang="en-US" sz="2400" dirty="0" smtClean="0"/>
                        <a:t>历史、存档、归纳</a:t>
                      </a:r>
                      <a:endParaRPr lang="zh-CN" altLang="en-US" sz="2400" dirty="0"/>
                    </a:p>
                  </a:txBody>
                  <a:tcPr/>
                </a:tc>
                <a:tc>
                  <a:txBody>
                    <a:bodyPr/>
                    <a:lstStyle/>
                    <a:p>
                      <a:pPr algn="ctr"/>
                      <a:r>
                        <a:rPr lang="zh-CN" altLang="en-US" sz="2400" dirty="0" smtClean="0"/>
                        <a:t>以当前数据为主</a:t>
                      </a:r>
                      <a:endParaRPr lang="zh-CN" altLang="en-US" sz="2400" dirty="0"/>
                    </a:p>
                  </a:txBody>
                  <a:tcPr/>
                </a:tc>
              </a:tr>
              <a:tr h="699506">
                <a:tc>
                  <a:txBody>
                    <a:bodyPr/>
                    <a:lstStyle/>
                    <a:p>
                      <a:pPr algn="ctr"/>
                      <a:r>
                        <a:rPr lang="zh-CN" altLang="en-US" sz="2400" dirty="0" smtClean="0"/>
                        <a:t>面向用户</a:t>
                      </a:r>
                      <a:endParaRPr lang="zh-CN" altLang="en-US" sz="2400" dirty="0"/>
                    </a:p>
                  </a:txBody>
                  <a:tcPr/>
                </a:tc>
                <a:tc>
                  <a:txBody>
                    <a:bodyPr/>
                    <a:lstStyle/>
                    <a:p>
                      <a:pPr algn="ctr"/>
                      <a:r>
                        <a:rPr lang="zh-CN" altLang="en-US" sz="2400" dirty="0" smtClean="0"/>
                        <a:t>高级决策管理人员</a:t>
                      </a:r>
                      <a:endParaRPr lang="zh-CN" altLang="en-US" sz="2400" dirty="0"/>
                    </a:p>
                  </a:txBody>
                  <a:tcPr/>
                </a:tc>
                <a:tc>
                  <a:txBody>
                    <a:bodyPr/>
                    <a:lstStyle/>
                    <a:p>
                      <a:pPr algn="ctr"/>
                      <a:r>
                        <a:rPr lang="zh-CN" altLang="en-US" sz="2400" dirty="0" smtClean="0"/>
                        <a:t>普通业务处理人员</a:t>
                      </a:r>
                      <a:endParaRPr lang="zh-CN" altLang="en-US" sz="2400" dirty="0"/>
                    </a:p>
                  </a:txBody>
                  <a:tcPr/>
                </a:tc>
              </a:tr>
              <a:tr h="699506">
                <a:tc>
                  <a:txBody>
                    <a:bodyPr/>
                    <a:lstStyle/>
                    <a:p>
                      <a:pPr algn="ctr"/>
                      <a:r>
                        <a:rPr lang="zh-CN" altLang="en-US" sz="2400" dirty="0" smtClean="0"/>
                        <a:t>功能目标</a:t>
                      </a:r>
                      <a:endParaRPr lang="zh-CN" altLang="en-US" sz="2400" dirty="0"/>
                    </a:p>
                  </a:txBody>
                  <a:tcPr/>
                </a:tc>
                <a:tc>
                  <a:txBody>
                    <a:bodyPr/>
                    <a:lstStyle/>
                    <a:p>
                      <a:pPr algn="ctr"/>
                      <a:r>
                        <a:rPr lang="zh-CN" altLang="en-US" sz="2400" dirty="0" smtClean="0"/>
                        <a:t>面向主题，注重分析</a:t>
                      </a:r>
                      <a:endParaRPr lang="zh-CN" altLang="en-US" sz="2400" dirty="0"/>
                    </a:p>
                  </a:txBody>
                  <a:tcPr/>
                </a:tc>
                <a:tc>
                  <a:txBody>
                    <a:bodyPr/>
                    <a:lstStyle/>
                    <a:p>
                      <a:pPr algn="ctr"/>
                      <a:r>
                        <a:rPr lang="zh-CN" altLang="en-US" sz="2400" dirty="0" smtClean="0"/>
                        <a:t>面向业务操作，</a:t>
                      </a:r>
                      <a:r>
                        <a:rPr lang="en-US" altLang="zh-CN" sz="2400" dirty="0" smtClean="0"/>
                        <a:t/>
                      </a:r>
                      <a:br>
                        <a:rPr lang="en-US" altLang="zh-CN" sz="2400" dirty="0" smtClean="0"/>
                      </a:br>
                      <a:r>
                        <a:rPr lang="zh-CN" altLang="en-US" sz="2400" dirty="0" smtClean="0"/>
                        <a:t>注重实时</a:t>
                      </a:r>
                      <a:endParaRPr lang="zh-CN" altLang="en-US" sz="2400" dirty="0"/>
                    </a:p>
                  </a:txBody>
                  <a:tcPr/>
                </a:tc>
              </a:tr>
              <a:tr h="699506">
                <a:tc>
                  <a:txBody>
                    <a:bodyPr/>
                    <a:lstStyle/>
                    <a:p>
                      <a:pPr algn="ctr"/>
                      <a:r>
                        <a:rPr lang="zh-CN" altLang="en-US" sz="2400" dirty="0" smtClean="0"/>
                        <a:t>汇总情况</a:t>
                      </a:r>
                      <a:endParaRPr lang="zh-CN" altLang="en-US" sz="2400" dirty="0"/>
                    </a:p>
                  </a:txBody>
                  <a:tcPr/>
                </a:tc>
                <a:tc>
                  <a:txBody>
                    <a:bodyPr/>
                    <a:lstStyle/>
                    <a:p>
                      <a:pPr algn="ctr"/>
                      <a:r>
                        <a:rPr lang="zh-CN" altLang="en-US" sz="2400" dirty="0" smtClean="0"/>
                        <a:t>多层次汇总，数据细节损失</a:t>
                      </a:r>
                      <a:endParaRPr lang="zh-CN" altLang="en-US" sz="2400" dirty="0"/>
                    </a:p>
                  </a:txBody>
                  <a:tcPr/>
                </a:tc>
                <a:tc>
                  <a:txBody>
                    <a:bodyPr/>
                    <a:lstStyle/>
                    <a:p>
                      <a:pPr algn="ctr"/>
                      <a:r>
                        <a:rPr lang="zh-CN" altLang="en-US" sz="2400" dirty="0" smtClean="0"/>
                        <a:t>原始数据 </a:t>
                      </a:r>
                      <a:endParaRPr lang="zh-CN" altLang="en-US" sz="2400" dirty="0"/>
                    </a:p>
                  </a:txBody>
                  <a:tcPr/>
                </a:tc>
              </a:tr>
              <a:tr h="699506">
                <a:tc>
                  <a:txBody>
                    <a:bodyPr/>
                    <a:lstStyle/>
                    <a:p>
                      <a:pPr algn="ctr"/>
                      <a:r>
                        <a:rPr lang="zh-CN" altLang="en-US" sz="2400" dirty="0" smtClean="0"/>
                        <a:t>数据结构</a:t>
                      </a:r>
                      <a:endParaRPr lang="zh-CN" altLang="en-US" sz="2400" dirty="0"/>
                    </a:p>
                  </a:txBody>
                  <a:tcPr/>
                </a:tc>
                <a:tc>
                  <a:txBody>
                    <a:bodyPr/>
                    <a:lstStyle/>
                    <a:p>
                      <a:pPr algn="ctr"/>
                      <a:r>
                        <a:rPr lang="zh-CN" altLang="en-US" sz="2400" dirty="0" smtClean="0"/>
                        <a:t>结构化程度适中</a:t>
                      </a:r>
                      <a:endParaRPr lang="zh-CN" altLang="en-US" sz="2400" dirty="0"/>
                    </a:p>
                  </a:txBody>
                  <a:tcPr/>
                </a:tc>
                <a:tc>
                  <a:txBody>
                    <a:bodyPr/>
                    <a:lstStyle/>
                    <a:p>
                      <a:pPr algn="ctr"/>
                      <a:r>
                        <a:rPr lang="zh-CN" altLang="en-US" sz="2400" dirty="0" smtClean="0"/>
                        <a:t>结构化程度高，</a:t>
                      </a:r>
                      <a:r>
                        <a:rPr lang="en-US" altLang="zh-CN" sz="2400" dirty="0" smtClean="0"/>
                        <a:t/>
                      </a:r>
                      <a:br>
                        <a:rPr lang="en-US" altLang="zh-CN" sz="2400" dirty="0" smtClean="0"/>
                      </a:br>
                      <a:r>
                        <a:rPr lang="zh-CN" altLang="en-US" sz="2400" dirty="0" smtClean="0"/>
                        <a:t>适合运算</a:t>
                      </a:r>
                      <a:endParaRPr lang="zh-CN" altLang="en-US" sz="2400" dirty="0"/>
                    </a:p>
                  </a:txBody>
                  <a:tcPr/>
                </a:tc>
              </a:tr>
            </a:tbl>
          </a:graphicData>
        </a:graphic>
      </p:graphicFrame>
    </p:spTree>
    <p:extLst>
      <p:ext uri="{BB962C8B-B14F-4D97-AF65-F5344CB8AC3E}">
        <p14:creationId xmlns:p14="http://schemas.microsoft.com/office/powerpoint/2010/main" val="9995490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多维数据模型：</a:t>
            </a:r>
            <a:r>
              <a:rPr lang="zh-CN" altLang="en-US" dirty="0">
                <a:solidFill>
                  <a:srgbClr val="FF0000"/>
                </a:solidFill>
              </a:rPr>
              <a:t>数据立方体</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44</a:t>
            </a:fld>
            <a:endParaRPr lang="zh-CN" altLang="en-US"/>
          </a:p>
        </p:txBody>
      </p:sp>
      <p:grpSp>
        <p:nvGrpSpPr>
          <p:cNvPr id="77" name="Group 73"/>
          <p:cNvGrpSpPr>
            <a:grpSpLocks/>
          </p:cNvGrpSpPr>
          <p:nvPr/>
        </p:nvGrpSpPr>
        <p:grpSpPr bwMode="auto">
          <a:xfrm>
            <a:off x="415106" y="1524000"/>
            <a:ext cx="8261350" cy="4481513"/>
            <a:chOff x="384" y="1209"/>
            <a:chExt cx="5204" cy="2823"/>
          </a:xfrm>
        </p:grpSpPr>
        <p:sp>
          <p:nvSpPr>
            <p:cNvPr id="78" name="AutoShape 3"/>
            <p:cNvSpPr>
              <a:spLocks noChangeArrowheads="1"/>
            </p:cNvSpPr>
            <p:nvPr/>
          </p:nvSpPr>
          <p:spPr bwMode="auto">
            <a:xfrm>
              <a:off x="1872" y="1440"/>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79" name="AutoShape 4"/>
            <p:cNvSpPr>
              <a:spLocks noChangeArrowheads="1"/>
            </p:cNvSpPr>
            <p:nvPr/>
          </p:nvSpPr>
          <p:spPr bwMode="auto">
            <a:xfrm>
              <a:off x="816" y="1968"/>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0" name="AutoShape 5"/>
            <p:cNvSpPr>
              <a:spLocks noChangeArrowheads="1"/>
            </p:cNvSpPr>
            <p:nvPr/>
          </p:nvSpPr>
          <p:spPr bwMode="auto">
            <a:xfrm>
              <a:off x="1536" y="1968"/>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1" name="AutoShape 6"/>
            <p:cNvSpPr>
              <a:spLocks noChangeArrowheads="1"/>
            </p:cNvSpPr>
            <p:nvPr/>
          </p:nvSpPr>
          <p:spPr bwMode="auto">
            <a:xfrm>
              <a:off x="2256" y="1968"/>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2" name="AutoShape 7"/>
            <p:cNvSpPr>
              <a:spLocks noChangeArrowheads="1"/>
            </p:cNvSpPr>
            <p:nvPr/>
          </p:nvSpPr>
          <p:spPr bwMode="auto">
            <a:xfrm>
              <a:off x="1728" y="2592"/>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3" name="AutoShape 8"/>
            <p:cNvSpPr>
              <a:spLocks noChangeArrowheads="1"/>
            </p:cNvSpPr>
            <p:nvPr/>
          </p:nvSpPr>
          <p:spPr bwMode="auto">
            <a:xfrm>
              <a:off x="2976" y="2592"/>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4" name="AutoShape 9"/>
            <p:cNvSpPr>
              <a:spLocks noChangeArrowheads="1"/>
            </p:cNvSpPr>
            <p:nvPr/>
          </p:nvSpPr>
          <p:spPr bwMode="auto">
            <a:xfrm>
              <a:off x="2400" y="2592"/>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5" name="AutoShape 10"/>
            <p:cNvSpPr>
              <a:spLocks noChangeArrowheads="1"/>
            </p:cNvSpPr>
            <p:nvPr/>
          </p:nvSpPr>
          <p:spPr bwMode="auto">
            <a:xfrm>
              <a:off x="1056" y="2592"/>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6" name="AutoShape 11"/>
            <p:cNvSpPr>
              <a:spLocks noChangeArrowheads="1"/>
            </p:cNvSpPr>
            <p:nvPr/>
          </p:nvSpPr>
          <p:spPr bwMode="auto">
            <a:xfrm>
              <a:off x="384" y="2592"/>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7" name="AutoShape 12"/>
            <p:cNvSpPr>
              <a:spLocks noChangeArrowheads="1"/>
            </p:cNvSpPr>
            <p:nvPr/>
          </p:nvSpPr>
          <p:spPr bwMode="auto">
            <a:xfrm>
              <a:off x="2880" y="2016"/>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8" name="AutoShape 13"/>
            <p:cNvSpPr>
              <a:spLocks noChangeArrowheads="1"/>
            </p:cNvSpPr>
            <p:nvPr/>
          </p:nvSpPr>
          <p:spPr bwMode="auto">
            <a:xfrm>
              <a:off x="816" y="3264"/>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89" name="AutoShape 14"/>
            <p:cNvSpPr>
              <a:spLocks noChangeArrowheads="1"/>
            </p:cNvSpPr>
            <p:nvPr/>
          </p:nvSpPr>
          <p:spPr bwMode="auto">
            <a:xfrm>
              <a:off x="3552" y="2592"/>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90" name="AutoShape 15"/>
            <p:cNvSpPr>
              <a:spLocks noChangeArrowheads="1"/>
            </p:cNvSpPr>
            <p:nvPr/>
          </p:nvSpPr>
          <p:spPr bwMode="auto">
            <a:xfrm>
              <a:off x="1920" y="3888"/>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91" name="AutoShape 16"/>
            <p:cNvSpPr>
              <a:spLocks noChangeArrowheads="1"/>
            </p:cNvSpPr>
            <p:nvPr/>
          </p:nvSpPr>
          <p:spPr bwMode="auto">
            <a:xfrm>
              <a:off x="2784" y="3264"/>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92" name="AutoShape 17"/>
            <p:cNvSpPr>
              <a:spLocks noChangeArrowheads="1"/>
            </p:cNvSpPr>
            <p:nvPr/>
          </p:nvSpPr>
          <p:spPr bwMode="auto">
            <a:xfrm>
              <a:off x="2112" y="3264"/>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93" name="AutoShape 18"/>
            <p:cNvSpPr>
              <a:spLocks noChangeArrowheads="1"/>
            </p:cNvSpPr>
            <p:nvPr/>
          </p:nvSpPr>
          <p:spPr bwMode="auto">
            <a:xfrm>
              <a:off x="1440" y="3264"/>
              <a:ext cx="144" cy="14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94" name="Text Box 19"/>
            <p:cNvSpPr txBox="1">
              <a:spLocks noChangeArrowheads="1"/>
            </p:cNvSpPr>
            <p:nvPr/>
          </p:nvSpPr>
          <p:spPr bwMode="auto">
            <a:xfrm>
              <a:off x="1766" y="1209"/>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all</a:t>
              </a:r>
              <a:endParaRPr lang="en-US" altLang="zh-CN" sz="2400">
                <a:latin typeface="Times New Roman" pitchFamily="18" charset="0"/>
                <a:ea typeface="宋体" charset="-122"/>
              </a:endParaRPr>
            </a:p>
          </p:txBody>
        </p:sp>
        <p:sp>
          <p:nvSpPr>
            <p:cNvPr id="95" name="Text Box 20"/>
            <p:cNvSpPr txBox="1">
              <a:spLocks noChangeArrowheads="1"/>
            </p:cNvSpPr>
            <p:nvPr/>
          </p:nvSpPr>
          <p:spPr bwMode="auto">
            <a:xfrm>
              <a:off x="758" y="1737"/>
              <a:ext cx="3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time</a:t>
              </a:r>
              <a:endParaRPr lang="en-US" altLang="zh-CN" sz="2400">
                <a:latin typeface="Times New Roman" pitchFamily="18" charset="0"/>
                <a:ea typeface="宋体" charset="-122"/>
              </a:endParaRPr>
            </a:p>
          </p:txBody>
        </p:sp>
        <p:sp>
          <p:nvSpPr>
            <p:cNvPr id="96" name="Text Box 21"/>
            <p:cNvSpPr txBox="1">
              <a:spLocks noChangeArrowheads="1"/>
            </p:cNvSpPr>
            <p:nvPr/>
          </p:nvSpPr>
          <p:spPr bwMode="auto">
            <a:xfrm>
              <a:off x="1478" y="1737"/>
              <a:ext cx="3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item</a:t>
              </a:r>
              <a:endParaRPr lang="en-US" altLang="zh-CN" sz="2400">
                <a:latin typeface="Times New Roman" pitchFamily="18" charset="0"/>
                <a:ea typeface="宋体" charset="-122"/>
              </a:endParaRPr>
            </a:p>
          </p:txBody>
        </p:sp>
        <p:sp>
          <p:nvSpPr>
            <p:cNvPr id="97" name="Text Box 22"/>
            <p:cNvSpPr txBox="1">
              <a:spLocks noChangeArrowheads="1"/>
            </p:cNvSpPr>
            <p:nvPr/>
          </p:nvSpPr>
          <p:spPr bwMode="auto">
            <a:xfrm>
              <a:off x="2198" y="1737"/>
              <a:ext cx="6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location</a:t>
              </a:r>
              <a:endParaRPr lang="en-US" altLang="zh-CN" sz="2400">
                <a:latin typeface="Times New Roman" pitchFamily="18" charset="0"/>
                <a:ea typeface="宋体" charset="-122"/>
              </a:endParaRPr>
            </a:p>
          </p:txBody>
        </p:sp>
        <p:sp>
          <p:nvSpPr>
            <p:cNvPr id="98" name="Text Box 23"/>
            <p:cNvSpPr txBox="1">
              <a:spLocks noChangeArrowheads="1"/>
            </p:cNvSpPr>
            <p:nvPr/>
          </p:nvSpPr>
          <p:spPr bwMode="auto">
            <a:xfrm>
              <a:off x="2918" y="1737"/>
              <a:ext cx="6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supplier</a:t>
              </a:r>
              <a:endParaRPr lang="en-US" altLang="zh-CN" sz="2400">
                <a:latin typeface="Times New Roman" pitchFamily="18" charset="0"/>
                <a:ea typeface="宋体" charset="-122"/>
              </a:endParaRPr>
            </a:p>
          </p:txBody>
        </p:sp>
        <p:sp>
          <p:nvSpPr>
            <p:cNvPr id="99" name="Line 24"/>
            <p:cNvSpPr>
              <a:spLocks noChangeShapeType="1"/>
            </p:cNvSpPr>
            <p:nvPr/>
          </p:nvSpPr>
          <p:spPr bwMode="auto">
            <a:xfrm flipH="1">
              <a:off x="864" y="1488"/>
              <a:ext cx="105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flipH="1">
              <a:off x="1632" y="1488"/>
              <a:ext cx="28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a:off x="1920" y="1488"/>
              <a:ext cx="384"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1920" y="1488"/>
              <a:ext cx="1056"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H="1">
              <a:off x="432" y="2016"/>
              <a:ext cx="432"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864" y="2016"/>
              <a:ext cx="24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a:off x="864" y="2016"/>
              <a:ext cx="912"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flipH="1">
              <a:off x="432" y="2016"/>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a:off x="1632" y="2016"/>
              <a:ext cx="816"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33"/>
            <p:cNvSpPr>
              <a:spLocks noChangeShapeType="1"/>
            </p:cNvSpPr>
            <p:nvPr/>
          </p:nvSpPr>
          <p:spPr bwMode="auto">
            <a:xfrm>
              <a:off x="1632" y="2016"/>
              <a:ext cx="1392"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34"/>
            <p:cNvSpPr>
              <a:spLocks noChangeShapeType="1"/>
            </p:cNvSpPr>
            <p:nvPr/>
          </p:nvSpPr>
          <p:spPr bwMode="auto">
            <a:xfrm>
              <a:off x="2304" y="2016"/>
              <a:ext cx="144"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35"/>
            <p:cNvSpPr>
              <a:spLocks noChangeShapeType="1"/>
            </p:cNvSpPr>
            <p:nvPr/>
          </p:nvSpPr>
          <p:spPr bwMode="auto">
            <a:xfrm>
              <a:off x="2304" y="2016"/>
              <a:ext cx="1296"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Line 36"/>
            <p:cNvSpPr>
              <a:spLocks noChangeShapeType="1"/>
            </p:cNvSpPr>
            <p:nvPr/>
          </p:nvSpPr>
          <p:spPr bwMode="auto">
            <a:xfrm flipH="1">
              <a:off x="1104" y="2016"/>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Line 37"/>
            <p:cNvSpPr>
              <a:spLocks noChangeShapeType="1"/>
            </p:cNvSpPr>
            <p:nvPr/>
          </p:nvSpPr>
          <p:spPr bwMode="auto">
            <a:xfrm flipH="1">
              <a:off x="1776" y="2064"/>
              <a:ext cx="120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Line 38"/>
            <p:cNvSpPr>
              <a:spLocks noChangeShapeType="1"/>
            </p:cNvSpPr>
            <p:nvPr/>
          </p:nvSpPr>
          <p:spPr bwMode="auto">
            <a:xfrm>
              <a:off x="2976" y="2064"/>
              <a:ext cx="4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Line 39"/>
            <p:cNvSpPr>
              <a:spLocks noChangeShapeType="1"/>
            </p:cNvSpPr>
            <p:nvPr/>
          </p:nvSpPr>
          <p:spPr bwMode="auto">
            <a:xfrm>
              <a:off x="2976" y="2064"/>
              <a:ext cx="624"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Line 40"/>
            <p:cNvSpPr>
              <a:spLocks noChangeShapeType="1"/>
            </p:cNvSpPr>
            <p:nvPr/>
          </p:nvSpPr>
          <p:spPr bwMode="auto">
            <a:xfrm>
              <a:off x="432" y="2640"/>
              <a:ext cx="43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Line 41"/>
            <p:cNvSpPr>
              <a:spLocks noChangeShapeType="1"/>
            </p:cNvSpPr>
            <p:nvPr/>
          </p:nvSpPr>
          <p:spPr bwMode="auto">
            <a:xfrm>
              <a:off x="432" y="2640"/>
              <a:ext cx="105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Line 42"/>
            <p:cNvSpPr>
              <a:spLocks noChangeShapeType="1"/>
            </p:cNvSpPr>
            <p:nvPr/>
          </p:nvSpPr>
          <p:spPr bwMode="auto">
            <a:xfrm flipH="1">
              <a:off x="864" y="2640"/>
              <a:ext cx="24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Line 43"/>
            <p:cNvSpPr>
              <a:spLocks noChangeShapeType="1"/>
            </p:cNvSpPr>
            <p:nvPr/>
          </p:nvSpPr>
          <p:spPr bwMode="auto">
            <a:xfrm>
              <a:off x="1104" y="2640"/>
              <a:ext cx="105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Line 44"/>
            <p:cNvSpPr>
              <a:spLocks noChangeShapeType="1"/>
            </p:cNvSpPr>
            <p:nvPr/>
          </p:nvSpPr>
          <p:spPr bwMode="auto">
            <a:xfrm flipH="1">
              <a:off x="1488" y="2640"/>
              <a:ext cx="288"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Line 45"/>
            <p:cNvSpPr>
              <a:spLocks noChangeShapeType="1"/>
            </p:cNvSpPr>
            <p:nvPr/>
          </p:nvSpPr>
          <p:spPr bwMode="auto">
            <a:xfrm>
              <a:off x="1776" y="2640"/>
              <a:ext cx="384"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46"/>
            <p:cNvSpPr>
              <a:spLocks noChangeShapeType="1"/>
            </p:cNvSpPr>
            <p:nvPr/>
          </p:nvSpPr>
          <p:spPr bwMode="auto">
            <a:xfrm flipH="1">
              <a:off x="864" y="2640"/>
              <a:ext cx="1584"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47"/>
            <p:cNvSpPr>
              <a:spLocks noChangeShapeType="1"/>
            </p:cNvSpPr>
            <p:nvPr/>
          </p:nvSpPr>
          <p:spPr bwMode="auto">
            <a:xfrm>
              <a:off x="2448" y="2640"/>
              <a:ext cx="384"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48"/>
            <p:cNvSpPr>
              <a:spLocks noChangeShapeType="1"/>
            </p:cNvSpPr>
            <p:nvPr/>
          </p:nvSpPr>
          <p:spPr bwMode="auto">
            <a:xfrm flipH="1">
              <a:off x="1488" y="2640"/>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49"/>
            <p:cNvSpPr>
              <a:spLocks noChangeShapeType="1"/>
            </p:cNvSpPr>
            <p:nvPr/>
          </p:nvSpPr>
          <p:spPr bwMode="auto">
            <a:xfrm flipH="1">
              <a:off x="2832" y="2640"/>
              <a:ext cx="192"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50"/>
            <p:cNvSpPr>
              <a:spLocks noChangeShapeType="1"/>
            </p:cNvSpPr>
            <p:nvPr/>
          </p:nvSpPr>
          <p:spPr bwMode="auto">
            <a:xfrm flipH="1">
              <a:off x="2832" y="2640"/>
              <a:ext cx="768"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Line 51"/>
            <p:cNvSpPr>
              <a:spLocks noChangeShapeType="1"/>
            </p:cNvSpPr>
            <p:nvPr/>
          </p:nvSpPr>
          <p:spPr bwMode="auto">
            <a:xfrm flipH="1">
              <a:off x="2160" y="2640"/>
              <a:ext cx="1440"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Line 52"/>
            <p:cNvSpPr>
              <a:spLocks noChangeShapeType="1"/>
            </p:cNvSpPr>
            <p:nvPr/>
          </p:nvSpPr>
          <p:spPr bwMode="auto">
            <a:xfrm>
              <a:off x="864" y="3360"/>
              <a:ext cx="1104"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53"/>
            <p:cNvSpPr>
              <a:spLocks noChangeShapeType="1"/>
            </p:cNvSpPr>
            <p:nvPr/>
          </p:nvSpPr>
          <p:spPr bwMode="auto">
            <a:xfrm>
              <a:off x="1488" y="3312"/>
              <a:ext cx="528"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54"/>
            <p:cNvSpPr>
              <a:spLocks noChangeShapeType="1"/>
            </p:cNvSpPr>
            <p:nvPr/>
          </p:nvSpPr>
          <p:spPr bwMode="auto">
            <a:xfrm flipH="1">
              <a:off x="2016" y="3312"/>
              <a:ext cx="144"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Line 55"/>
            <p:cNvSpPr>
              <a:spLocks noChangeShapeType="1"/>
            </p:cNvSpPr>
            <p:nvPr/>
          </p:nvSpPr>
          <p:spPr bwMode="auto">
            <a:xfrm flipH="1">
              <a:off x="1968" y="3360"/>
              <a:ext cx="864"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Text Box 57"/>
            <p:cNvSpPr txBox="1">
              <a:spLocks noChangeArrowheads="1"/>
            </p:cNvSpPr>
            <p:nvPr/>
          </p:nvSpPr>
          <p:spPr bwMode="auto">
            <a:xfrm>
              <a:off x="806" y="2343"/>
              <a:ext cx="8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b="1">
                  <a:latin typeface="Times New Roman" pitchFamily="18" charset="0"/>
                  <a:ea typeface="宋体" charset="-122"/>
                </a:rPr>
                <a:t>time,location</a:t>
              </a:r>
              <a:endParaRPr lang="en-US" altLang="zh-CN" sz="2400">
                <a:latin typeface="Times New Roman" pitchFamily="18" charset="0"/>
                <a:ea typeface="宋体" charset="-122"/>
              </a:endParaRPr>
            </a:p>
          </p:txBody>
        </p:sp>
        <p:sp>
          <p:nvSpPr>
            <p:cNvPr id="132" name="Text Box 58"/>
            <p:cNvSpPr txBox="1">
              <a:spLocks noChangeArrowheads="1"/>
            </p:cNvSpPr>
            <p:nvPr/>
          </p:nvSpPr>
          <p:spPr bwMode="auto">
            <a:xfrm>
              <a:off x="1430" y="2679"/>
              <a:ext cx="8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b="1">
                  <a:latin typeface="Times New Roman" pitchFamily="18" charset="0"/>
                  <a:ea typeface="宋体" charset="-122"/>
                </a:rPr>
                <a:t>time,supplier</a:t>
              </a:r>
              <a:endParaRPr lang="en-US" altLang="zh-CN" sz="2400">
                <a:latin typeface="Times New Roman" pitchFamily="18" charset="0"/>
                <a:ea typeface="宋体" charset="-122"/>
              </a:endParaRPr>
            </a:p>
          </p:txBody>
        </p:sp>
        <p:sp>
          <p:nvSpPr>
            <p:cNvPr id="133" name="Text Box 59"/>
            <p:cNvSpPr txBox="1">
              <a:spLocks noChangeArrowheads="1"/>
            </p:cNvSpPr>
            <p:nvPr/>
          </p:nvSpPr>
          <p:spPr bwMode="auto">
            <a:xfrm>
              <a:off x="2102" y="2343"/>
              <a:ext cx="8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b="1">
                  <a:latin typeface="Times New Roman" pitchFamily="18" charset="0"/>
                  <a:ea typeface="宋体" charset="-122"/>
                </a:rPr>
                <a:t>item,location</a:t>
              </a:r>
              <a:endParaRPr lang="en-US" altLang="zh-CN" sz="2400">
                <a:latin typeface="Times New Roman" pitchFamily="18" charset="0"/>
                <a:ea typeface="宋体" charset="-122"/>
              </a:endParaRPr>
            </a:p>
          </p:txBody>
        </p:sp>
        <p:sp>
          <p:nvSpPr>
            <p:cNvPr id="134" name="Text Box 60"/>
            <p:cNvSpPr txBox="1">
              <a:spLocks noChangeArrowheads="1"/>
            </p:cNvSpPr>
            <p:nvPr/>
          </p:nvSpPr>
          <p:spPr bwMode="auto">
            <a:xfrm>
              <a:off x="2678" y="2727"/>
              <a:ext cx="8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b="1">
                  <a:latin typeface="Times New Roman" pitchFamily="18" charset="0"/>
                  <a:ea typeface="宋体" charset="-122"/>
                </a:rPr>
                <a:t>item,supplier</a:t>
              </a:r>
              <a:endParaRPr lang="en-US" altLang="zh-CN" sz="2400">
                <a:latin typeface="Times New Roman" pitchFamily="18" charset="0"/>
                <a:ea typeface="宋体" charset="-122"/>
              </a:endParaRPr>
            </a:p>
          </p:txBody>
        </p:sp>
        <p:sp>
          <p:nvSpPr>
            <p:cNvPr id="135" name="Text Box 61"/>
            <p:cNvSpPr txBox="1">
              <a:spLocks noChangeArrowheads="1"/>
            </p:cNvSpPr>
            <p:nvPr/>
          </p:nvSpPr>
          <p:spPr bwMode="auto">
            <a:xfrm>
              <a:off x="3398" y="2343"/>
              <a:ext cx="10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b="1">
                  <a:latin typeface="Times New Roman" pitchFamily="18" charset="0"/>
                  <a:ea typeface="宋体" charset="-122"/>
                </a:rPr>
                <a:t>location,supplier</a:t>
              </a:r>
              <a:endParaRPr lang="en-US" altLang="zh-CN" sz="2400">
                <a:latin typeface="Times New Roman" pitchFamily="18" charset="0"/>
                <a:ea typeface="宋体" charset="-122"/>
              </a:endParaRPr>
            </a:p>
          </p:txBody>
        </p:sp>
        <p:sp>
          <p:nvSpPr>
            <p:cNvPr id="136" name="Text Box 63"/>
            <p:cNvSpPr txBox="1">
              <a:spLocks noChangeArrowheads="1"/>
            </p:cNvSpPr>
            <p:nvPr/>
          </p:nvSpPr>
          <p:spPr bwMode="auto">
            <a:xfrm>
              <a:off x="1046" y="3463"/>
              <a:ext cx="98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400" b="1">
                  <a:latin typeface="Times New Roman" pitchFamily="18" charset="0"/>
                  <a:ea typeface="宋体" charset="-122"/>
                </a:rPr>
                <a:t>time,item,supplier</a:t>
              </a:r>
              <a:endParaRPr lang="en-US" altLang="zh-CN" sz="2400">
                <a:latin typeface="Times New Roman" pitchFamily="18" charset="0"/>
                <a:ea typeface="宋体" charset="-122"/>
              </a:endParaRPr>
            </a:p>
          </p:txBody>
        </p:sp>
        <p:sp>
          <p:nvSpPr>
            <p:cNvPr id="137" name="Text Box 64"/>
            <p:cNvSpPr txBox="1">
              <a:spLocks noChangeArrowheads="1"/>
            </p:cNvSpPr>
            <p:nvPr/>
          </p:nvSpPr>
          <p:spPr bwMode="auto">
            <a:xfrm>
              <a:off x="1728" y="3024"/>
              <a:ext cx="115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400" b="1">
                  <a:latin typeface="Times New Roman" pitchFamily="18" charset="0"/>
                  <a:ea typeface="宋体" charset="-122"/>
                </a:rPr>
                <a:t>time,location,supplier</a:t>
              </a:r>
              <a:endParaRPr lang="en-US" altLang="zh-CN" sz="2400">
                <a:latin typeface="Times New Roman" pitchFamily="18" charset="0"/>
                <a:ea typeface="宋体" charset="-122"/>
              </a:endParaRPr>
            </a:p>
          </p:txBody>
        </p:sp>
        <p:sp>
          <p:nvSpPr>
            <p:cNvPr id="138" name="Text Box 66"/>
            <p:cNvSpPr txBox="1">
              <a:spLocks noChangeArrowheads="1"/>
            </p:cNvSpPr>
            <p:nvPr/>
          </p:nvSpPr>
          <p:spPr bwMode="auto">
            <a:xfrm>
              <a:off x="2486" y="3447"/>
              <a:ext cx="13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b="1">
                  <a:latin typeface="Times New Roman" pitchFamily="18" charset="0"/>
                  <a:ea typeface="宋体" charset="-122"/>
                </a:rPr>
                <a:t>item,location,supplier</a:t>
              </a:r>
              <a:endParaRPr lang="en-US" altLang="zh-CN" sz="2400">
                <a:latin typeface="Times New Roman" pitchFamily="18" charset="0"/>
                <a:ea typeface="宋体" charset="-122"/>
              </a:endParaRPr>
            </a:p>
          </p:txBody>
        </p:sp>
        <p:sp>
          <p:nvSpPr>
            <p:cNvPr id="139" name="Text Box 68"/>
            <p:cNvSpPr txBox="1">
              <a:spLocks noChangeArrowheads="1"/>
            </p:cNvSpPr>
            <p:nvPr/>
          </p:nvSpPr>
          <p:spPr bwMode="auto">
            <a:xfrm>
              <a:off x="4320" y="1296"/>
              <a:ext cx="1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0-</a:t>
              </a:r>
              <a:r>
                <a:rPr lang="en-US" altLang="zh-CN" sz="2000">
                  <a:latin typeface="Times New Roman" pitchFamily="18" charset="0"/>
                  <a:ea typeface="宋体" charset="-122"/>
                </a:rPr>
                <a:t>D(apex) cuboid</a:t>
              </a:r>
              <a:endParaRPr lang="en-US" altLang="zh-CN" sz="2400">
                <a:latin typeface="Times New Roman" pitchFamily="18" charset="0"/>
                <a:ea typeface="宋体" charset="-122"/>
              </a:endParaRPr>
            </a:p>
          </p:txBody>
        </p:sp>
        <p:sp>
          <p:nvSpPr>
            <p:cNvPr id="140" name="Text Box 69"/>
            <p:cNvSpPr txBox="1">
              <a:spLocks noChangeArrowheads="1"/>
            </p:cNvSpPr>
            <p:nvPr/>
          </p:nvSpPr>
          <p:spPr bwMode="auto">
            <a:xfrm>
              <a:off x="4310" y="1881"/>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1-</a:t>
              </a:r>
              <a:r>
                <a:rPr lang="en-US" altLang="zh-CN" sz="2000">
                  <a:latin typeface="Times New Roman" pitchFamily="18" charset="0"/>
                  <a:ea typeface="宋体" charset="-122"/>
                </a:rPr>
                <a:t>D cuboids</a:t>
              </a:r>
              <a:endParaRPr lang="en-US" altLang="zh-CN" sz="2400">
                <a:latin typeface="Times New Roman" pitchFamily="18" charset="0"/>
                <a:ea typeface="宋体" charset="-122"/>
              </a:endParaRPr>
            </a:p>
          </p:txBody>
        </p:sp>
        <p:sp>
          <p:nvSpPr>
            <p:cNvPr id="141" name="Text Box 70"/>
            <p:cNvSpPr txBox="1">
              <a:spLocks noChangeArrowheads="1"/>
            </p:cNvSpPr>
            <p:nvPr/>
          </p:nvSpPr>
          <p:spPr bwMode="auto">
            <a:xfrm>
              <a:off x="4310" y="2553"/>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2-</a:t>
              </a:r>
              <a:r>
                <a:rPr lang="en-US" altLang="zh-CN" sz="2000">
                  <a:latin typeface="Times New Roman" pitchFamily="18" charset="0"/>
                  <a:ea typeface="宋体" charset="-122"/>
                </a:rPr>
                <a:t>D cuboids</a:t>
              </a:r>
              <a:endParaRPr lang="en-US" altLang="zh-CN" sz="2400">
                <a:latin typeface="Times New Roman" pitchFamily="18" charset="0"/>
                <a:ea typeface="宋体" charset="-122"/>
              </a:endParaRPr>
            </a:p>
          </p:txBody>
        </p:sp>
        <p:sp>
          <p:nvSpPr>
            <p:cNvPr id="142" name="Text Box 71"/>
            <p:cNvSpPr txBox="1">
              <a:spLocks noChangeArrowheads="1"/>
            </p:cNvSpPr>
            <p:nvPr/>
          </p:nvSpPr>
          <p:spPr bwMode="auto">
            <a:xfrm>
              <a:off x="4310" y="3129"/>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3-</a:t>
              </a:r>
              <a:r>
                <a:rPr lang="en-US" altLang="zh-CN" sz="2000">
                  <a:latin typeface="Times New Roman" pitchFamily="18" charset="0"/>
                  <a:ea typeface="宋体" charset="-122"/>
                </a:rPr>
                <a:t>D cuboids</a:t>
              </a:r>
              <a:endParaRPr lang="en-US" altLang="zh-CN" sz="2400">
                <a:latin typeface="Times New Roman" pitchFamily="18" charset="0"/>
                <a:ea typeface="宋体" charset="-122"/>
              </a:endParaRPr>
            </a:p>
          </p:txBody>
        </p:sp>
        <p:sp>
          <p:nvSpPr>
            <p:cNvPr id="143" name="Text Box 72"/>
            <p:cNvSpPr txBox="1">
              <a:spLocks noChangeArrowheads="1"/>
            </p:cNvSpPr>
            <p:nvPr/>
          </p:nvSpPr>
          <p:spPr bwMode="auto">
            <a:xfrm>
              <a:off x="4358" y="3705"/>
              <a:ext cx="12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4-</a:t>
              </a:r>
              <a:r>
                <a:rPr lang="en-US" altLang="zh-CN" sz="2000">
                  <a:latin typeface="Times New Roman" pitchFamily="18" charset="0"/>
                  <a:ea typeface="宋体" charset="-122"/>
                </a:rPr>
                <a:t>D(base) cuboid</a:t>
              </a:r>
              <a:endParaRPr lang="en-US" altLang="zh-CN" sz="2400">
                <a:latin typeface="Times New Roman" pitchFamily="18" charset="0"/>
                <a:ea typeface="宋体" charset="-122"/>
              </a:endParaRPr>
            </a:p>
          </p:txBody>
        </p:sp>
      </p:grpSp>
    </p:spTree>
    <p:extLst>
      <p:ext uri="{BB962C8B-B14F-4D97-AF65-F5344CB8AC3E}">
        <p14:creationId xmlns:p14="http://schemas.microsoft.com/office/powerpoint/2010/main" val="13449353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多维数据模型</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45</a:t>
            </a:fld>
            <a:endParaRPr lang="zh-CN" altLang="en-US"/>
          </a:p>
        </p:txBody>
      </p:sp>
      <p:sp>
        <p:nvSpPr>
          <p:cNvPr id="7" name="AutoShape 4"/>
          <p:cNvSpPr>
            <a:spLocks noChangeArrowheads="1"/>
          </p:cNvSpPr>
          <p:nvPr/>
        </p:nvSpPr>
        <p:spPr bwMode="auto">
          <a:xfrm>
            <a:off x="6378575" y="1485900"/>
            <a:ext cx="2403475" cy="657225"/>
          </a:xfrm>
          <a:prstGeom prst="wedgeRoundRectCallout">
            <a:avLst>
              <a:gd name="adj1" fmla="val -41671"/>
              <a:gd name="adj2" fmla="val 66667"/>
              <a:gd name="adj3" fmla="val 16667"/>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b="1">
                <a:latin typeface="Times New Roman" pitchFamily="18" charset="0"/>
                <a:ea typeface="宋体" charset="-122"/>
              </a:rPr>
              <a:t>Total annual sales</a:t>
            </a:r>
          </a:p>
          <a:p>
            <a:pPr algn="ctr"/>
            <a:r>
              <a:rPr lang="en-US" altLang="zh-CN" sz="2000" b="1">
                <a:latin typeface="Times New Roman" pitchFamily="18" charset="0"/>
                <a:ea typeface="宋体" charset="-122"/>
              </a:rPr>
              <a:t>of  TV in U.S.A.</a:t>
            </a:r>
            <a:endParaRPr lang="en-US" altLang="zh-CN" sz="2400" b="1">
              <a:latin typeface="Times New Roman" pitchFamily="18" charset="0"/>
              <a:ea typeface="宋体" charset="-122"/>
            </a:endParaRPr>
          </a:p>
        </p:txBody>
      </p:sp>
      <p:grpSp>
        <p:nvGrpSpPr>
          <p:cNvPr id="8" name="Group 5"/>
          <p:cNvGrpSpPr>
            <a:grpSpLocks/>
          </p:cNvGrpSpPr>
          <p:nvPr/>
        </p:nvGrpSpPr>
        <p:grpSpPr bwMode="auto">
          <a:xfrm>
            <a:off x="762000" y="1600200"/>
            <a:ext cx="7127875" cy="4760913"/>
            <a:chOff x="444" y="1008"/>
            <a:chExt cx="4490" cy="2999"/>
          </a:xfrm>
        </p:grpSpPr>
        <p:sp>
          <p:nvSpPr>
            <p:cNvPr id="9" name="Rectangle 6"/>
            <p:cNvSpPr>
              <a:spLocks noChangeArrowheads="1"/>
            </p:cNvSpPr>
            <p:nvPr/>
          </p:nvSpPr>
          <p:spPr bwMode="auto">
            <a:xfrm>
              <a:off x="2412" y="1008"/>
              <a:ext cx="49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400" b="1">
                  <a:latin typeface="Times New Roman" pitchFamily="18" charset="0"/>
                  <a:ea typeface="宋体" charset="-122"/>
                </a:rPr>
                <a:t>Date</a:t>
              </a:r>
            </a:p>
          </p:txBody>
        </p:sp>
        <p:sp>
          <p:nvSpPr>
            <p:cNvPr id="10" name="Rectangle 7"/>
            <p:cNvSpPr>
              <a:spLocks noChangeArrowheads="1"/>
            </p:cNvSpPr>
            <p:nvPr/>
          </p:nvSpPr>
          <p:spPr bwMode="auto">
            <a:xfrm rot="-2984941">
              <a:off x="276" y="1342"/>
              <a:ext cx="77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400" b="1">
                  <a:latin typeface="Times New Roman" pitchFamily="18" charset="0"/>
                  <a:ea typeface="宋体" charset="-122"/>
                </a:rPr>
                <a:t>Product</a:t>
              </a:r>
            </a:p>
          </p:txBody>
        </p:sp>
        <p:sp>
          <p:nvSpPr>
            <p:cNvPr id="11" name="Rectangle 8"/>
            <p:cNvSpPr>
              <a:spLocks noChangeArrowheads="1"/>
            </p:cNvSpPr>
            <p:nvPr/>
          </p:nvSpPr>
          <p:spPr bwMode="auto">
            <a:xfrm rot="-5400000">
              <a:off x="4378" y="2088"/>
              <a:ext cx="80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400" b="1">
                  <a:latin typeface="Times New Roman" pitchFamily="18" charset="0"/>
                  <a:ea typeface="宋体" charset="-122"/>
                </a:rPr>
                <a:t>Country</a:t>
              </a:r>
            </a:p>
          </p:txBody>
        </p:sp>
        <p:grpSp>
          <p:nvGrpSpPr>
            <p:cNvPr id="12" name="Group 9"/>
            <p:cNvGrpSpPr>
              <a:grpSpLocks/>
            </p:cNvGrpSpPr>
            <p:nvPr/>
          </p:nvGrpSpPr>
          <p:grpSpPr bwMode="auto">
            <a:xfrm>
              <a:off x="3604" y="3717"/>
              <a:ext cx="1330" cy="290"/>
              <a:chOff x="3508" y="3022"/>
              <a:chExt cx="1330" cy="290"/>
            </a:xfrm>
          </p:grpSpPr>
          <p:sp>
            <p:nvSpPr>
              <p:cNvPr id="72" name="WordArt 10"/>
              <p:cNvSpPr>
                <a:spLocks noChangeArrowheads="1" noChangeShapeType="1" noTextEdit="1"/>
              </p:cNvSpPr>
              <p:nvPr/>
            </p:nvSpPr>
            <p:spPr bwMode="auto">
              <a:xfrm>
                <a:off x="3854" y="3022"/>
                <a:ext cx="984" cy="29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Impact"/>
                  </a:rPr>
                  <a:t>All, All, All</a:t>
                </a:r>
                <a:endParaRPr lang="zh-CN" altLang="en-US" sz="36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Impact"/>
                </a:endParaRPr>
              </a:p>
            </p:txBody>
          </p:sp>
          <p:sp>
            <p:nvSpPr>
              <p:cNvPr id="73" name="AutoShape 11"/>
              <p:cNvSpPr>
                <a:spLocks noChangeArrowheads="1"/>
              </p:cNvSpPr>
              <p:nvPr/>
            </p:nvSpPr>
            <p:spPr bwMode="auto">
              <a:xfrm flipH="1">
                <a:off x="3508" y="3060"/>
                <a:ext cx="209" cy="187"/>
              </a:xfrm>
              <a:prstGeom prst="rightArrow">
                <a:avLst>
                  <a:gd name="adj1" fmla="val 50000"/>
                  <a:gd name="adj2" fmla="val 55888"/>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grpSp>
        <p:sp>
          <p:nvSpPr>
            <p:cNvPr id="13" name="AutoShape 12"/>
            <p:cNvSpPr>
              <a:spLocks noChangeArrowheads="1"/>
            </p:cNvSpPr>
            <p:nvPr/>
          </p:nvSpPr>
          <p:spPr bwMode="auto">
            <a:xfrm>
              <a:off x="3473" y="2787"/>
              <a:ext cx="640" cy="563"/>
            </a:xfrm>
            <a:prstGeom prst="cube">
              <a:avLst>
                <a:gd name="adj" fmla="val 24995"/>
              </a:avLst>
            </a:prstGeom>
            <a:solidFill>
              <a:srgbClr val="33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4" name="AutoShape 13"/>
            <p:cNvSpPr>
              <a:spLocks noChangeArrowheads="1"/>
            </p:cNvSpPr>
            <p:nvPr/>
          </p:nvSpPr>
          <p:spPr bwMode="auto">
            <a:xfrm>
              <a:off x="3473" y="2328"/>
              <a:ext cx="640" cy="564"/>
            </a:xfrm>
            <a:prstGeom prst="cube">
              <a:avLst>
                <a:gd name="adj" fmla="val 24995"/>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5" name="AutoShape 14"/>
            <p:cNvSpPr>
              <a:spLocks noChangeArrowheads="1"/>
            </p:cNvSpPr>
            <p:nvPr/>
          </p:nvSpPr>
          <p:spPr bwMode="auto">
            <a:xfrm>
              <a:off x="3473" y="1870"/>
              <a:ext cx="640" cy="563"/>
            </a:xfrm>
            <a:prstGeom prst="cube">
              <a:avLst>
                <a:gd name="adj" fmla="val 24995"/>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6" name="AutoShape 15"/>
            <p:cNvSpPr>
              <a:spLocks noChangeArrowheads="1"/>
            </p:cNvSpPr>
            <p:nvPr/>
          </p:nvSpPr>
          <p:spPr bwMode="auto">
            <a:xfrm>
              <a:off x="3296" y="2958"/>
              <a:ext cx="640" cy="564"/>
            </a:xfrm>
            <a:prstGeom prst="cube">
              <a:avLst>
                <a:gd name="adj" fmla="val 24995"/>
              </a:avLst>
            </a:prstGeom>
            <a:solidFill>
              <a:srgbClr val="33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7" name="AutoShape 16"/>
            <p:cNvSpPr>
              <a:spLocks noChangeArrowheads="1"/>
            </p:cNvSpPr>
            <p:nvPr/>
          </p:nvSpPr>
          <p:spPr bwMode="auto">
            <a:xfrm>
              <a:off x="3296" y="2500"/>
              <a:ext cx="640" cy="563"/>
            </a:xfrm>
            <a:prstGeom prst="cube">
              <a:avLst>
                <a:gd name="adj" fmla="val 24995"/>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8" name="AutoShape 17"/>
            <p:cNvSpPr>
              <a:spLocks noChangeArrowheads="1"/>
            </p:cNvSpPr>
            <p:nvPr/>
          </p:nvSpPr>
          <p:spPr bwMode="auto">
            <a:xfrm>
              <a:off x="3296" y="2043"/>
              <a:ext cx="640" cy="562"/>
            </a:xfrm>
            <a:prstGeom prst="cube">
              <a:avLst>
                <a:gd name="adj" fmla="val 24995"/>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9" name="AutoShape 18"/>
            <p:cNvSpPr>
              <a:spLocks noChangeArrowheads="1"/>
            </p:cNvSpPr>
            <p:nvPr/>
          </p:nvSpPr>
          <p:spPr bwMode="auto">
            <a:xfrm>
              <a:off x="3118" y="3130"/>
              <a:ext cx="641" cy="563"/>
            </a:xfrm>
            <a:prstGeom prst="cube">
              <a:avLst>
                <a:gd name="adj" fmla="val 24995"/>
              </a:avLst>
            </a:prstGeom>
            <a:solidFill>
              <a:srgbClr val="33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0" name="AutoShape 19"/>
            <p:cNvSpPr>
              <a:spLocks noChangeArrowheads="1"/>
            </p:cNvSpPr>
            <p:nvPr/>
          </p:nvSpPr>
          <p:spPr bwMode="auto">
            <a:xfrm>
              <a:off x="3118" y="2673"/>
              <a:ext cx="641" cy="562"/>
            </a:xfrm>
            <a:prstGeom prst="cube">
              <a:avLst>
                <a:gd name="adj" fmla="val 24995"/>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1" name="AutoShape 20"/>
            <p:cNvSpPr>
              <a:spLocks noChangeArrowheads="1"/>
            </p:cNvSpPr>
            <p:nvPr/>
          </p:nvSpPr>
          <p:spPr bwMode="auto">
            <a:xfrm>
              <a:off x="3118" y="2214"/>
              <a:ext cx="641" cy="564"/>
            </a:xfrm>
            <a:prstGeom prst="cube">
              <a:avLst>
                <a:gd name="adj" fmla="val 24995"/>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2" name="Rectangle 21"/>
            <p:cNvSpPr>
              <a:spLocks noChangeArrowheads="1"/>
            </p:cNvSpPr>
            <p:nvPr/>
          </p:nvSpPr>
          <p:spPr bwMode="auto">
            <a:xfrm>
              <a:off x="444" y="1866"/>
              <a:ext cx="41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i="1">
                  <a:latin typeface="Arial" charset="0"/>
                  <a:ea typeface="宋体" charset="-122"/>
                </a:rPr>
                <a:t>sum</a:t>
              </a:r>
              <a:endParaRPr lang="en-US" altLang="zh-CN" sz="1600" i="1">
                <a:latin typeface="Arial" charset="0"/>
                <a:ea typeface="宋体" charset="-122"/>
              </a:endParaRPr>
            </a:p>
          </p:txBody>
        </p:sp>
        <p:sp>
          <p:nvSpPr>
            <p:cNvPr id="23" name="Rectangle 22"/>
            <p:cNvSpPr>
              <a:spLocks noChangeArrowheads="1"/>
            </p:cNvSpPr>
            <p:nvPr/>
          </p:nvSpPr>
          <p:spPr bwMode="auto">
            <a:xfrm>
              <a:off x="3616" y="1206"/>
              <a:ext cx="41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i="1">
                  <a:latin typeface="Arial" charset="0"/>
                  <a:ea typeface="宋体" charset="-122"/>
                </a:rPr>
                <a:t>sum</a:t>
              </a:r>
              <a:endParaRPr lang="en-US" altLang="zh-CN" sz="1600" i="1">
                <a:latin typeface="Arial" charset="0"/>
                <a:ea typeface="宋体" charset="-122"/>
              </a:endParaRPr>
            </a:p>
          </p:txBody>
        </p:sp>
        <p:sp>
          <p:nvSpPr>
            <p:cNvPr id="24" name="AutoShape 23"/>
            <p:cNvSpPr>
              <a:spLocks noChangeArrowheads="1"/>
            </p:cNvSpPr>
            <p:nvPr/>
          </p:nvSpPr>
          <p:spPr bwMode="auto">
            <a:xfrm>
              <a:off x="1346" y="1428"/>
              <a:ext cx="641" cy="563"/>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5" name="AutoShape 24"/>
            <p:cNvSpPr>
              <a:spLocks noChangeArrowheads="1"/>
            </p:cNvSpPr>
            <p:nvPr/>
          </p:nvSpPr>
          <p:spPr bwMode="auto">
            <a:xfrm>
              <a:off x="1170" y="1599"/>
              <a:ext cx="639" cy="564"/>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6" name="AutoShape 25"/>
            <p:cNvSpPr>
              <a:spLocks noChangeArrowheads="1"/>
            </p:cNvSpPr>
            <p:nvPr/>
          </p:nvSpPr>
          <p:spPr bwMode="auto">
            <a:xfrm>
              <a:off x="992" y="1771"/>
              <a:ext cx="640" cy="563"/>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7" name="AutoShape 26"/>
            <p:cNvSpPr>
              <a:spLocks noChangeArrowheads="1"/>
            </p:cNvSpPr>
            <p:nvPr/>
          </p:nvSpPr>
          <p:spPr bwMode="auto">
            <a:xfrm>
              <a:off x="1879" y="1428"/>
              <a:ext cx="639" cy="563"/>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8" name="AutoShape 27"/>
            <p:cNvSpPr>
              <a:spLocks noChangeArrowheads="1"/>
            </p:cNvSpPr>
            <p:nvPr/>
          </p:nvSpPr>
          <p:spPr bwMode="auto">
            <a:xfrm>
              <a:off x="1701" y="1599"/>
              <a:ext cx="641" cy="564"/>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9" name="AutoShape 28"/>
            <p:cNvSpPr>
              <a:spLocks noChangeArrowheads="1"/>
            </p:cNvSpPr>
            <p:nvPr/>
          </p:nvSpPr>
          <p:spPr bwMode="auto">
            <a:xfrm>
              <a:off x="1524" y="1771"/>
              <a:ext cx="641" cy="563"/>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0" name="AutoShape 29"/>
            <p:cNvSpPr>
              <a:spLocks noChangeArrowheads="1"/>
            </p:cNvSpPr>
            <p:nvPr/>
          </p:nvSpPr>
          <p:spPr bwMode="auto">
            <a:xfrm>
              <a:off x="2410" y="1428"/>
              <a:ext cx="641" cy="563"/>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1" name="AutoShape 30"/>
            <p:cNvSpPr>
              <a:spLocks noChangeArrowheads="1"/>
            </p:cNvSpPr>
            <p:nvPr/>
          </p:nvSpPr>
          <p:spPr bwMode="auto">
            <a:xfrm>
              <a:off x="2233" y="1599"/>
              <a:ext cx="641" cy="564"/>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2" name="AutoShape 31"/>
            <p:cNvSpPr>
              <a:spLocks noChangeArrowheads="1"/>
            </p:cNvSpPr>
            <p:nvPr/>
          </p:nvSpPr>
          <p:spPr bwMode="auto">
            <a:xfrm>
              <a:off x="2055" y="1771"/>
              <a:ext cx="641" cy="563"/>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3" name="AutoShape 32"/>
            <p:cNvSpPr>
              <a:spLocks noChangeArrowheads="1"/>
            </p:cNvSpPr>
            <p:nvPr/>
          </p:nvSpPr>
          <p:spPr bwMode="auto">
            <a:xfrm>
              <a:off x="2942" y="1428"/>
              <a:ext cx="641" cy="563"/>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4" name="AutoShape 33"/>
            <p:cNvSpPr>
              <a:spLocks noChangeArrowheads="1"/>
            </p:cNvSpPr>
            <p:nvPr/>
          </p:nvSpPr>
          <p:spPr bwMode="auto">
            <a:xfrm>
              <a:off x="2766" y="1599"/>
              <a:ext cx="639" cy="564"/>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5" name="AutoShape 34"/>
            <p:cNvSpPr>
              <a:spLocks noChangeArrowheads="1"/>
            </p:cNvSpPr>
            <p:nvPr/>
          </p:nvSpPr>
          <p:spPr bwMode="auto">
            <a:xfrm>
              <a:off x="2588" y="1771"/>
              <a:ext cx="639" cy="563"/>
            </a:xfrm>
            <a:prstGeom prst="cube">
              <a:avLst>
                <a:gd name="adj" fmla="val 24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6" name="AutoShape 35"/>
            <p:cNvSpPr>
              <a:spLocks noChangeArrowheads="1"/>
            </p:cNvSpPr>
            <p:nvPr/>
          </p:nvSpPr>
          <p:spPr bwMode="auto">
            <a:xfrm>
              <a:off x="3475" y="1428"/>
              <a:ext cx="639" cy="563"/>
            </a:xfrm>
            <a:prstGeom prst="cube">
              <a:avLst>
                <a:gd name="adj" fmla="val 24995"/>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7" name="AutoShape 36"/>
            <p:cNvSpPr>
              <a:spLocks noChangeArrowheads="1"/>
            </p:cNvSpPr>
            <p:nvPr/>
          </p:nvSpPr>
          <p:spPr bwMode="auto">
            <a:xfrm>
              <a:off x="3297" y="1599"/>
              <a:ext cx="639" cy="564"/>
            </a:xfrm>
            <a:prstGeom prst="cube">
              <a:avLst>
                <a:gd name="adj" fmla="val 24995"/>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8" name="AutoShape 37"/>
            <p:cNvSpPr>
              <a:spLocks noChangeArrowheads="1"/>
            </p:cNvSpPr>
            <p:nvPr/>
          </p:nvSpPr>
          <p:spPr bwMode="auto">
            <a:xfrm>
              <a:off x="3119" y="1771"/>
              <a:ext cx="641" cy="563"/>
            </a:xfrm>
            <a:prstGeom prst="cube">
              <a:avLst>
                <a:gd name="adj" fmla="val 24995"/>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grpSp>
          <p:nvGrpSpPr>
            <p:cNvPr id="39" name="Group 38"/>
            <p:cNvGrpSpPr>
              <a:grpSpLocks/>
            </p:cNvGrpSpPr>
            <p:nvPr/>
          </p:nvGrpSpPr>
          <p:grpSpPr bwMode="auto">
            <a:xfrm>
              <a:off x="823" y="1926"/>
              <a:ext cx="2768" cy="1937"/>
              <a:chOff x="1388" y="1937"/>
              <a:chExt cx="2026" cy="1310"/>
            </a:xfrm>
          </p:grpSpPr>
          <p:sp>
            <p:nvSpPr>
              <p:cNvPr id="52" name="AutoShape 39"/>
              <p:cNvSpPr>
                <a:spLocks noChangeArrowheads="1"/>
              </p:cNvSpPr>
              <p:nvPr/>
            </p:nvSpPr>
            <p:spPr bwMode="auto">
              <a:xfrm>
                <a:off x="1388" y="2867"/>
                <a:ext cx="469" cy="380"/>
              </a:xfrm>
              <a:prstGeom prst="cube">
                <a:avLst>
                  <a:gd name="adj" fmla="val 24995"/>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3" name="AutoShape 40"/>
              <p:cNvSpPr>
                <a:spLocks noChangeArrowheads="1"/>
              </p:cNvSpPr>
              <p:nvPr/>
            </p:nvSpPr>
            <p:spPr bwMode="auto">
              <a:xfrm>
                <a:off x="1778" y="2867"/>
                <a:ext cx="468" cy="380"/>
              </a:xfrm>
              <a:prstGeom prst="cube">
                <a:avLst>
                  <a:gd name="adj" fmla="val 24995"/>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4" name="AutoShape 41"/>
              <p:cNvSpPr>
                <a:spLocks noChangeArrowheads="1"/>
              </p:cNvSpPr>
              <p:nvPr/>
            </p:nvSpPr>
            <p:spPr bwMode="auto">
              <a:xfrm>
                <a:off x="1388" y="2557"/>
                <a:ext cx="469"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5" name="AutoShape 42"/>
              <p:cNvSpPr>
                <a:spLocks noChangeArrowheads="1"/>
              </p:cNvSpPr>
              <p:nvPr/>
            </p:nvSpPr>
            <p:spPr bwMode="auto">
              <a:xfrm>
                <a:off x="1389" y="2258"/>
                <a:ext cx="469" cy="380"/>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6" name="AutoShape 43"/>
              <p:cNvSpPr>
                <a:spLocks noChangeArrowheads="1"/>
              </p:cNvSpPr>
              <p:nvPr/>
            </p:nvSpPr>
            <p:spPr bwMode="auto">
              <a:xfrm>
                <a:off x="1778" y="2557"/>
                <a:ext cx="468"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7" name="AutoShape 44"/>
              <p:cNvSpPr>
                <a:spLocks noChangeArrowheads="1"/>
              </p:cNvSpPr>
              <p:nvPr/>
            </p:nvSpPr>
            <p:spPr bwMode="auto">
              <a:xfrm>
                <a:off x="1778" y="2247"/>
                <a:ext cx="468"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8" name="AutoShape 45"/>
              <p:cNvSpPr>
                <a:spLocks noChangeArrowheads="1"/>
              </p:cNvSpPr>
              <p:nvPr/>
            </p:nvSpPr>
            <p:spPr bwMode="auto">
              <a:xfrm>
                <a:off x="2167" y="2867"/>
                <a:ext cx="469" cy="380"/>
              </a:xfrm>
              <a:prstGeom prst="cube">
                <a:avLst>
                  <a:gd name="adj" fmla="val 24995"/>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9" name="AutoShape 46"/>
              <p:cNvSpPr>
                <a:spLocks noChangeArrowheads="1"/>
              </p:cNvSpPr>
              <p:nvPr/>
            </p:nvSpPr>
            <p:spPr bwMode="auto">
              <a:xfrm>
                <a:off x="2167" y="2557"/>
                <a:ext cx="469"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0" name="AutoShape 47"/>
              <p:cNvSpPr>
                <a:spLocks noChangeArrowheads="1"/>
              </p:cNvSpPr>
              <p:nvPr/>
            </p:nvSpPr>
            <p:spPr bwMode="auto">
              <a:xfrm>
                <a:off x="2167" y="2247"/>
                <a:ext cx="469"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1" name="AutoShape 48"/>
              <p:cNvSpPr>
                <a:spLocks noChangeArrowheads="1"/>
              </p:cNvSpPr>
              <p:nvPr/>
            </p:nvSpPr>
            <p:spPr bwMode="auto">
              <a:xfrm>
                <a:off x="2556" y="2867"/>
                <a:ext cx="469" cy="380"/>
              </a:xfrm>
              <a:prstGeom prst="cube">
                <a:avLst>
                  <a:gd name="adj" fmla="val 24995"/>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2" name="AutoShape 49"/>
              <p:cNvSpPr>
                <a:spLocks noChangeArrowheads="1"/>
              </p:cNvSpPr>
              <p:nvPr/>
            </p:nvSpPr>
            <p:spPr bwMode="auto">
              <a:xfrm>
                <a:off x="2556" y="2557"/>
                <a:ext cx="469"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3" name="AutoShape 50"/>
              <p:cNvSpPr>
                <a:spLocks noChangeArrowheads="1"/>
              </p:cNvSpPr>
              <p:nvPr/>
            </p:nvSpPr>
            <p:spPr bwMode="auto">
              <a:xfrm>
                <a:off x="2556" y="2247"/>
                <a:ext cx="469"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4" name="AutoShape 51"/>
              <p:cNvSpPr>
                <a:spLocks noChangeArrowheads="1"/>
              </p:cNvSpPr>
              <p:nvPr/>
            </p:nvSpPr>
            <p:spPr bwMode="auto">
              <a:xfrm>
                <a:off x="2946" y="2867"/>
                <a:ext cx="468" cy="380"/>
              </a:xfrm>
              <a:prstGeom prst="cube">
                <a:avLst>
                  <a:gd name="adj" fmla="val 24995"/>
                </a:avLst>
              </a:prstGeom>
              <a:solidFill>
                <a:srgbClr val="00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5" name="AutoShape 52"/>
              <p:cNvSpPr>
                <a:spLocks noChangeArrowheads="1"/>
              </p:cNvSpPr>
              <p:nvPr/>
            </p:nvSpPr>
            <p:spPr bwMode="auto">
              <a:xfrm>
                <a:off x="2946" y="2557"/>
                <a:ext cx="468" cy="381"/>
              </a:xfrm>
              <a:prstGeom prst="cube">
                <a:avLst>
                  <a:gd name="adj" fmla="val 24995"/>
                </a:avLst>
              </a:prstGeom>
              <a:solidFill>
                <a:srgbClr val="96969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6" name="AutoShape 53"/>
              <p:cNvSpPr>
                <a:spLocks noChangeArrowheads="1"/>
              </p:cNvSpPr>
              <p:nvPr/>
            </p:nvSpPr>
            <p:spPr bwMode="auto">
              <a:xfrm>
                <a:off x="2946" y="2247"/>
                <a:ext cx="468" cy="381"/>
              </a:xfrm>
              <a:prstGeom prst="cube">
                <a:avLst>
                  <a:gd name="adj" fmla="val 24995"/>
                </a:avLst>
              </a:prstGeom>
              <a:solidFill>
                <a:srgbClr val="96969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7" name="AutoShape 54"/>
              <p:cNvSpPr>
                <a:spLocks noChangeArrowheads="1"/>
              </p:cNvSpPr>
              <p:nvPr/>
            </p:nvSpPr>
            <p:spPr bwMode="auto">
              <a:xfrm>
                <a:off x="1389" y="1948"/>
                <a:ext cx="469"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8" name="AutoShape 55"/>
              <p:cNvSpPr>
                <a:spLocks noChangeArrowheads="1"/>
              </p:cNvSpPr>
              <p:nvPr/>
            </p:nvSpPr>
            <p:spPr bwMode="auto">
              <a:xfrm>
                <a:off x="1779" y="1948"/>
                <a:ext cx="468"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69" name="AutoShape 56"/>
              <p:cNvSpPr>
                <a:spLocks noChangeArrowheads="1"/>
              </p:cNvSpPr>
              <p:nvPr/>
            </p:nvSpPr>
            <p:spPr bwMode="auto">
              <a:xfrm>
                <a:off x="2168" y="1948"/>
                <a:ext cx="469"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70" name="AutoShape 57"/>
              <p:cNvSpPr>
                <a:spLocks noChangeArrowheads="1"/>
              </p:cNvSpPr>
              <p:nvPr/>
            </p:nvSpPr>
            <p:spPr bwMode="auto">
              <a:xfrm>
                <a:off x="2557" y="1948"/>
                <a:ext cx="469" cy="381"/>
              </a:xfrm>
              <a:prstGeom prst="cube">
                <a:avLst>
                  <a:gd name="adj" fmla="val 24995"/>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71" name="AutoShape 58"/>
              <p:cNvSpPr>
                <a:spLocks noChangeArrowheads="1"/>
              </p:cNvSpPr>
              <p:nvPr/>
            </p:nvSpPr>
            <p:spPr bwMode="auto">
              <a:xfrm>
                <a:off x="2946" y="1937"/>
                <a:ext cx="468" cy="381"/>
              </a:xfrm>
              <a:prstGeom prst="cube">
                <a:avLst>
                  <a:gd name="adj" fmla="val 24995"/>
                </a:avLst>
              </a:prstGeom>
              <a:solidFill>
                <a:srgbClr val="96969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endParaRPr lang="zh-CN" altLang="en-US" sz="2400" b="1">
                  <a:latin typeface="Times New Roman" pitchFamily="18" charset="0"/>
                  <a:ea typeface="宋体" charset="-122"/>
                </a:endParaRPr>
              </a:p>
            </p:txBody>
          </p:sp>
        </p:grpSp>
        <p:sp>
          <p:nvSpPr>
            <p:cNvPr id="40" name="Rectangle 59"/>
            <p:cNvSpPr>
              <a:spLocks noChangeArrowheads="1"/>
            </p:cNvSpPr>
            <p:nvPr/>
          </p:nvSpPr>
          <p:spPr bwMode="auto">
            <a:xfrm>
              <a:off x="2468" y="1182"/>
              <a:ext cx="769"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600" i="1">
                  <a:latin typeface="Arial" charset="0"/>
                  <a:ea typeface="宋体" charset="-122"/>
                </a:rPr>
                <a:t> </a:t>
              </a:r>
            </a:p>
          </p:txBody>
        </p:sp>
        <p:sp>
          <p:nvSpPr>
            <p:cNvPr id="41" name="Text Box 60"/>
            <p:cNvSpPr txBox="1">
              <a:spLocks noChangeArrowheads="1"/>
            </p:cNvSpPr>
            <p:nvPr/>
          </p:nvSpPr>
          <p:spPr bwMode="auto">
            <a:xfrm>
              <a:off x="1103" y="1300"/>
              <a:ext cx="330"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TV</a:t>
              </a:r>
              <a:endParaRPr lang="en-US" altLang="zh-CN" sz="2400">
                <a:latin typeface="Times New Roman" pitchFamily="18" charset="0"/>
                <a:ea typeface="宋体" charset="-122"/>
              </a:endParaRPr>
            </a:p>
          </p:txBody>
        </p:sp>
        <p:sp>
          <p:nvSpPr>
            <p:cNvPr id="42" name="Text Box 61"/>
            <p:cNvSpPr txBox="1">
              <a:spLocks noChangeArrowheads="1"/>
            </p:cNvSpPr>
            <p:nvPr/>
          </p:nvSpPr>
          <p:spPr bwMode="auto">
            <a:xfrm>
              <a:off x="679" y="1669"/>
              <a:ext cx="446"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VCR</a:t>
              </a:r>
              <a:endParaRPr lang="en-US" altLang="zh-CN" sz="2400">
                <a:latin typeface="Times New Roman" pitchFamily="18" charset="0"/>
                <a:ea typeface="宋体" charset="-122"/>
              </a:endParaRPr>
            </a:p>
          </p:txBody>
        </p:sp>
        <p:sp>
          <p:nvSpPr>
            <p:cNvPr id="43" name="Text Box 62"/>
            <p:cNvSpPr txBox="1">
              <a:spLocks noChangeArrowheads="1"/>
            </p:cNvSpPr>
            <p:nvPr/>
          </p:nvSpPr>
          <p:spPr bwMode="auto">
            <a:xfrm>
              <a:off x="941" y="1492"/>
              <a:ext cx="312"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PC</a:t>
              </a:r>
              <a:endParaRPr lang="en-US" altLang="zh-CN" sz="2400">
                <a:latin typeface="Times New Roman" pitchFamily="18" charset="0"/>
                <a:ea typeface="宋体" charset="-122"/>
              </a:endParaRPr>
            </a:p>
          </p:txBody>
        </p:sp>
        <p:sp>
          <p:nvSpPr>
            <p:cNvPr id="44" name="Text Box 63"/>
            <p:cNvSpPr txBox="1">
              <a:spLocks noChangeArrowheads="1"/>
            </p:cNvSpPr>
            <p:nvPr/>
          </p:nvSpPr>
          <p:spPr bwMode="auto">
            <a:xfrm>
              <a:off x="1472" y="1197"/>
              <a:ext cx="409"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1Qtr</a:t>
              </a:r>
              <a:endParaRPr lang="en-US" altLang="zh-CN" sz="2400">
                <a:latin typeface="Times New Roman" pitchFamily="18" charset="0"/>
                <a:ea typeface="宋体" charset="-122"/>
              </a:endParaRPr>
            </a:p>
          </p:txBody>
        </p:sp>
        <p:sp>
          <p:nvSpPr>
            <p:cNvPr id="45" name="Text Box 64"/>
            <p:cNvSpPr txBox="1">
              <a:spLocks noChangeArrowheads="1"/>
            </p:cNvSpPr>
            <p:nvPr/>
          </p:nvSpPr>
          <p:spPr bwMode="auto">
            <a:xfrm>
              <a:off x="2036" y="1185"/>
              <a:ext cx="409"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2Qtr</a:t>
              </a:r>
              <a:endParaRPr lang="en-US" altLang="zh-CN" sz="2400">
                <a:latin typeface="Times New Roman" pitchFamily="18" charset="0"/>
                <a:ea typeface="宋体" charset="-122"/>
              </a:endParaRPr>
            </a:p>
          </p:txBody>
        </p:sp>
        <p:sp>
          <p:nvSpPr>
            <p:cNvPr id="46" name="Text Box 65"/>
            <p:cNvSpPr txBox="1">
              <a:spLocks noChangeArrowheads="1"/>
            </p:cNvSpPr>
            <p:nvPr/>
          </p:nvSpPr>
          <p:spPr bwMode="auto">
            <a:xfrm>
              <a:off x="2528" y="1209"/>
              <a:ext cx="409"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3Qtr</a:t>
              </a:r>
              <a:endParaRPr lang="en-US" altLang="zh-CN" sz="2400">
                <a:latin typeface="Times New Roman" pitchFamily="18" charset="0"/>
                <a:ea typeface="宋体" charset="-122"/>
              </a:endParaRPr>
            </a:p>
          </p:txBody>
        </p:sp>
        <p:sp>
          <p:nvSpPr>
            <p:cNvPr id="47" name="Text Box 66"/>
            <p:cNvSpPr txBox="1">
              <a:spLocks noChangeArrowheads="1"/>
            </p:cNvSpPr>
            <p:nvPr/>
          </p:nvSpPr>
          <p:spPr bwMode="auto">
            <a:xfrm>
              <a:off x="3104" y="1221"/>
              <a:ext cx="409"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4Qtr</a:t>
              </a:r>
              <a:endParaRPr lang="en-US" altLang="zh-CN" sz="2400">
                <a:latin typeface="Times New Roman" pitchFamily="18" charset="0"/>
                <a:ea typeface="宋体" charset="-122"/>
              </a:endParaRPr>
            </a:p>
          </p:txBody>
        </p:sp>
        <p:sp>
          <p:nvSpPr>
            <p:cNvPr id="48" name="Text Box 67"/>
            <p:cNvSpPr txBox="1">
              <a:spLocks noChangeArrowheads="1"/>
            </p:cNvSpPr>
            <p:nvPr/>
          </p:nvSpPr>
          <p:spPr bwMode="auto">
            <a:xfrm>
              <a:off x="4085" y="1482"/>
              <a:ext cx="517"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spcBef>
                  <a:spcPct val="50000"/>
                </a:spcBef>
              </a:pPr>
              <a:r>
                <a:rPr lang="en-US" altLang="zh-CN" sz="2000">
                  <a:latin typeface="Times New Roman" pitchFamily="18" charset="0"/>
                  <a:ea typeface="宋体" charset="-122"/>
                </a:rPr>
                <a:t>U.S.A</a:t>
              </a:r>
              <a:endParaRPr lang="en-US" altLang="zh-CN" sz="2400">
                <a:latin typeface="Times New Roman" pitchFamily="18" charset="0"/>
                <a:ea typeface="宋体" charset="-122"/>
              </a:endParaRPr>
            </a:p>
          </p:txBody>
        </p:sp>
        <p:sp>
          <p:nvSpPr>
            <p:cNvPr id="49" name="Text Box 68"/>
            <p:cNvSpPr txBox="1">
              <a:spLocks noChangeArrowheads="1"/>
            </p:cNvSpPr>
            <p:nvPr/>
          </p:nvSpPr>
          <p:spPr bwMode="auto">
            <a:xfrm>
              <a:off x="4034" y="1974"/>
              <a:ext cx="596"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spcBef>
                  <a:spcPct val="50000"/>
                </a:spcBef>
              </a:pPr>
              <a:r>
                <a:rPr lang="en-US" altLang="zh-CN" sz="2000">
                  <a:latin typeface="Times New Roman" pitchFamily="18" charset="0"/>
                  <a:ea typeface="宋体" charset="-122"/>
                </a:rPr>
                <a:t>Canada</a:t>
              </a:r>
              <a:endParaRPr lang="en-US" altLang="zh-CN" sz="2400">
                <a:latin typeface="Times New Roman" pitchFamily="18" charset="0"/>
                <a:ea typeface="宋体" charset="-122"/>
              </a:endParaRPr>
            </a:p>
          </p:txBody>
        </p:sp>
        <p:sp>
          <p:nvSpPr>
            <p:cNvPr id="50" name="Text Box 69"/>
            <p:cNvSpPr txBox="1">
              <a:spLocks noChangeArrowheads="1"/>
            </p:cNvSpPr>
            <p:nvPr/>
          </p:nvSpPr>
          <p:spPr bwMode="auto">
            <a:xfrm>
              <a:off x="4054" y="2394"/>
              <a:ext cx="604"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spcBef>
                  <a:spcPct val="50000"/>
                </a:spcBef>
              </a:pPr>
              <a:r>
                <a:rPr lang="en-US" altLang="zh-CN" sz="2000">
                  <a:latin typeface="Times New Roman" pitchFamily="18" charset="0"/>
                  <a:ea typeface="宋体" charset="-122"/>
                </a:rPr>
                <a:t>Mexico</a:t>
              </a:r>
              <a:endParaRPr lang="en-US" altLang="zh-CN" sz="2400">
                <a:latin typeface="Times New Roman" pitchFamily="18" charset="0"/>
                <a:ea typeface="宋体" charset="-122"/>
              </a:endParaRPr>
            </a:p>
          </p:txBody>
        </p:sp>
        <p:sp>
          <p:nvSpPr>
            <p:cNvPr id="51" name="Text Box 70"/>
            <p:cNvSpPr txBox="1">
              <a:spLocks noChangeArrowheads="1"/>
            </p:cNvSpPr>
            <p:nvPr/>
          </p:nvSpPr>
          <p:spPr bwMode="auto">
            <a:xfrm>
              <a:off x="4180" y="2874"/>
              <a:ext cx="374" cy="2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spcBef>
                  <a:spcPct val="50000"/>
                </a:spcBef>
              </a:pPr>
              <a:r>
                <a:rPr lang="en-US" altLang="zh-CN" sz="2000" i="1">
                  <a:latin typeface="Times New Roman" pitchFamily="18" charset="0"/>
                  <a:ea typeface="宋体" charset="-122"/>
                </a:rPr>
                <a:t>sum</a:t>
              </a:r>
              <a:endParaRPr lang="en-US" altLang="zh-CN" sz="2400">
                <a:latin typeface="Times New Roman" pitchFamily="18" charset="0"/>
                <a:ea typeface="宋体" charset="-122"/>
              </a:endParaRPr>
            </a:p>
          </p:txBody>
        </p:sp>
      </p:grpSp>
    </p:spTree>
    <p:extLst>
      <p:ext uri="{BB962C8B-B14F-4D97-AF65-F5344CB8AC3E}">
        <p14:creationId xmlns:p14="http://schemas.microsoft.com/office/powerpoint/2010/main" val="4299885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smtClean="0"/>
              <a:t>多维数据模型</a:t>
            </a:r>
            <a:r>
              <a:rPr lang="en-US" altLang="zh-CN" dirty="0" smtClean="0"/>
              <a:t>:</a:t>
            </a:r>
            <a:r>
              <a:rPr lang="zh-CN" altLang="en-US" dirty="0" smtClean="0"/>
              <a:t>基本操作</a:t>
            </a:r>
            <a:endParaRPr lang="zh-CN" altLang="en-US" dirty="0"/>
          </a:p>
        </p:txBody>
      </p:sp>
      <p:sp>
        <p:nvSpPr>
          <p:cNvPr id="3" name="内容占位符 2"/>
          <p:cNvSpPr>
            <a:spLocks noGrp="1"/>
          </p:cNvSpPr>
          <p:nvPr>
            <p:ph idx="1"/>
          </p:nvPr>
        </p:nvSpPr>
        <p:spPr/>
        <p:txBody>
          <a:bodyPr>
            <a:normAutofit/>
          </a:bodyPr>
          <a:lstStyle/>
          <a:p>
            <a:r>
              <a:rPr lang="zh-CN" altLang="en-US" dirty="0" smtClean="0"/>
              <a:t>在</a:t>
            </a:r>
            <a:r>
              <a:rPr lang="zh-CN" altLang="en-US" dirty="0"/>
              <a:t>多维数组的某一维选定一个维成员的动作称为</a:t>
            </a:r>
            <a:r>
              <a:rPr lang="zh-CN" altLang="en-US" dirty="0">
                <a:solidFill>
                  <a:srgbClr val="C00000"/>
                </a:solidFill>
              </a:rPr>
              <a:t>切片</a:t>
            </a:r>
            <a:r>
              <a:rPr lang="zh-CN" altLang="en-US" dirty="0"/>
              <a:t>。</a:t>
            </a:r>
          </a:p>
          <a:p>
            <a:pPr marL="0" indent="0">
              <a:buNone/>
            </a:pPr>
            <a:r>
              <a:rPr lang="zh-CN" altLang="en-US" dirty="0"/>
              <a:t> </a:t>
            </a:r>
            <a:r>
              <a:rPr lang="zh-CN" altLang="en-US" dirty="0" smtClean="0"/>
              <a:t>   </a:t>
            </a:r>
            <a:r>
              <a:rPr lang="en-US" altLang="zh-CN" dirty="0" smtClean="0"/>
              <a:t>- </a:t>
            </a:r>
            <a:r>
              <a:rPr lang="zh-CN" altLang="en-US" dirty="0" smtClean="0"/>
              <a:t>舍弃</a:t>
            </a:r>
            <a:r>
              <a:rPr lang="zh-CN" altLang="en-US" dirty="0"/>
              <a:t>一些观察角度</a:t>
            </a:r>
          </a:p>
          <a:p>
            <a:r>
              <a:rPr lang="zh-CN" altLang="en-US" dirty="0"/>
              <a:t>在多维数组的某一维上选定某一区间的维成员</a:t>
            </a:r>
            <a:r>
              <a:rPr lang="zh-CN" altLang="en-US" dirty="0">
                <a:solidFill>
                  <a:srgbClr val="C00000"/>
                </a:solidFill>
              </a:rPr>
              <a:t>切块</a:t>
            </a:r>
          </a:p>
          <a:p>
            <a:pPr marL="0" indent="0">
              <a:buNone/>
            </a:pPr>
            <a:r>
              <a:rPr lang="zh-CN" altLang="en-US" dirty="0" smtClean="0"/>
              <a:t>   </a:t>
            </a:r>
            <a:r>
              <a:rPr lang="en-US" altLang="zh-CN" dirty="0" smtClean="0"/>
              <a:t>- </a:t>
            </a:r>
            <a:r>
              <a:rPr lang="zh-CN" altLang="en-US" dirty="0" smtClean="0"/>
              <a:t>多</a:t>
            </a:r>
            <a:r>
              <a:rPr lang="zh-CN" altLang="en-US" dirty="0"/>
              <a:t>个切片的叠加</a:t>
            </a:r>
          </a:p>
          <a:p>
            <a:r>
              <a:rPr lang="zh-CN" altLang="en-US" dirty="0">
                <a:solidFill>
                  <a:srgbClr val="C00000"/>
                </a:solidFill>
              </a:rPr>
              <a:t>旋转</a:t>
            </a:r>
            <a:r>
              <a:rPr lang="zh-CN" altLang="en-US" dirty="0"/>
              <a:t>是改变一个报告或页面显示的维方向</a:t>
            </a:r>
          </a:p>
          <a:p>
            <a:pPr marL="0" indent="0">
              <a:buNone/>
            </a:pPr>
            <a:r>
              <a:rPr lang="zh-CN" altLang="en-US" dirty="0"/>
              <a:t> </a:t>
            </a:r>
            <a:r>
              <a:rPr lang="zh-CN" altLang="en-US" dirty="0" smtClean="0"/>
              <a:t>  </a:t>
            </a:r>
            <a:r>
              <a:rPr lang="en-US" altLang="zh-CN" dirty="0" smtClean="0"/>
              <a:t>- </a:t>
            </a:r>
            <a:r>
              <a:rPr lang="zh-CN" altLang="en-US" dirty="0" smtClean="0"/>
              <a:t>以</a:t>
            </a:r>
            <a:r>
              <a:rPr lang="zh-CN" altLang="en-US" dirty="0"/>
              <a:t>用户容易理解的角度来观察数据</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46</a:t>
            </a:fld>
            <a:endParaRPr lang="zh-CN" altLang="en-US"/>
          </a:p>
        </p:txBody>
      </p:sp>
    </p:spTree>
    <p:extLst>
      <p:ext uri="{BB962C8B-B14F-4D97-AF65-F5344CB8AC3E}">
        <p14:creationId xmlns:p14="http://schemas.microsoft.com/office/powerpoint/2010/main" val="1133858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常见的概念模型</a:t>
            </a:r>
          </a:p>
        </p:txBody>
      </p:sp>
      <p:sp>
        <p:nvSpPr>
          <p:cNvPr id="3" name="内容占位符 2"/>
          <p:cNvSpPr>
            <a:spLocks noGrp="1"/>
          </p:cNvSpPr>
          <p:nvPr>
            <p:ph idx="1"/>
          </p:nvPr>
        </p:nvSpPr>
        <p:spPr/>
        <p:txBody>
          <a:bodyPr/>
          <a:lstStyle/>
          <a:p>
            <a:pPr marL="0" indent="0">
              <a:buNone/>
            </a:pPr>
            <a:r>
              <a:rPr lang="zh-CN" altLang="en-US" dirty="0"/>
              <a:t>常用的概念数据模型有：</a:t>
            </a:r>
          </a:p>
          <a:p>
            <a:r>
              <a:rPr lang="zh-CN" altLang="en-US" dirty="0"/>
              <a:t>星形模型</a:t>
            </a:r>
          </a:p>
          <a:p>
            <a:r>
              <a:rPr lang="zh-CN" altLang="en-US" dirty="0"/>
              <a:t>雪花模型</a:t>
            </a:r>
          </a:p>
          <a:p>
            <a:r>
              <a:rPr lang="zh-CN" altLang="en-US" dirty="0"/>
              <a:t>事实星座模型</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47</a:t>
            </a:fld>
            <a:endParaRPr lang="zh-CN" altLang="en-US"/>
          </a:p>
        </p:txBody>
      </p:sp>
    </p:spTree>
    <p:extLst>
      <p:ext uri="{BB962C8B-B14F-4D97-AF65-F5344CB8AC3E}">
        <p14:creationId xmlns:p14="http://schemas.microsoft.com/office/powerpoint/2010/main" val="24146109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1.</a:t>
            </a:r>
            <a:r>
              <a:rPr lang="zh-CN" altLang="en-US" dirty="0" smtClean="0"/>
              <a:t>星状模型</a:t>
            </a:r>
            <a:endParaRPr lang="zh-CN" altLang="en-US" dirty="0"/>
          </a:p>
        </p:txBody>
      </p:sp>
      <p:sp>
        <p:nvSpPr>
          <p:cNvPr id="7" name="内容占位符 6"/>
          <p:cNvSpPr>
            <a:spLocks noGrp="1"/>
          </p:cNvSpPr>
          <p:nvPr>
            <p:ph idx="1"/>
          </p:nvPr>
        </p:nvSpPr>
        <p:spPr>
          <a:xfrm>
            <a:off x="457200" y="1600201"/>
            <a:ext cx="8229600" cy="4133056"/>
          </a:xfrm>
        </p:spPr>
        <p:txBody>
          <a:bodyPr/>
          <a:lstStyle/>
          <a:p>
            <a:pPr marL="0" indent="0">
              <a:buNone/>
            </a:pPr>
            <a:r>
              <a:rPr lang="zh-CN" altLang="en-US" dirty="0" smtClean="0"/>
              <a:t>星形</a:t>
            </a:r>
            <a:r>
              <a:rPr lang="zh-CN" altLang="en-US" dirty="0"/>
              <a:t>模型简洁，可以很准确地反映出各</a:t>
            </a:r>
            <a:r>
              <a:rPr lang="zh-CN" altLang="en-US" dirty="0" smtClean="0"/>
              <a:t>实体</a:t>
            </a:r>
            <a:r>
              <a:rPr lang="zh-CN" altLang="en-US" dirty="0"/>
              <a:t>之间的逻辑关系，并依据实体的重要</a:t>
            </a:r>
            <a:r>
              <a:rPr lang="zh-CN" altLang="en-US" dirty="0" smtClean="0"/>
              <a:t>程度</a:t>
            </a:r>
            <a:r>
              <a:rPr lang="zh-CN" altLang="en-US" dirty="0"/>
              <a:t>，将这种关系展示出来。</a:t>
            </a:r>
          </a:p>
          <a:p>
            <a:pPr marL="0" indent="0">
              <a:buNone/>
            </a:pPr>
            <a:endParaRPr lang="en-US" altLang="zh-CN" dirty="0" smtClean="0"/>
          </a:p>
          <a:p>
            <a:pPr marL="0" indent="0">
              <a:buNone/>
            </a:pPr>
            <a:r>
              <a:rPr lang="zh-CN" altLang="en-US" dirty="0" smtClean="0"/>
              <a:t>星形</a:t>
            </a:r>
            <a:r>
              <a:rPr lang="zh-CN" altLang="en-US" dirty="0"/>
              <a:t>模型由以下两部分构成：</a:t>
            </a:r>
          </a:p>
          <a:p>
            <a:r>
              <a:rPr lang="zh-CN" altLang="en-US" dirty="0"/>
              <a:t>事实表</a:t>
            </a:r>
          </a:p>
          <a:p>
            <a:r>
              <a:rPr lang="zh-CN" altLang="en-US" dirty="0"/>
              <a:t>维度表</a:t>
            </a:r>
          </a:p>
        </p:txBody>
      </p:sp>
      <p:sp>
        <p:nvSpPr>
          <p:cNvPr id="4" name="页脚占位符 3"/>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5" name="灯片编号占位符 4"/>
          <p:cNvSpPr>
            <a:spLocks noGrp="1"/>
          </p:cNvSpPr>
          <p:nvPr>
            <p:ph type="sldNum" sz="quarter" idx="12"/>
          </p:nvPr>
        </p:nvSpPr>
        <p:spPr/>
        <p:txBody>
          <a:bodyPr/>
          <a:lstStyle/>
          <a:p>
            <a:fld id="{B075C686-DB3D-442A-9DC3-A1D71AB1A417}" type="slidenum">
              <a:rPr lang="zh-CN" altLang="en-US" smtClean="0"/>
              <a:t>48</a:t>
            </a:fld>
            <a:endParaRPr lang="zh-CN" altLang="en-US"/>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4584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星</a:t>
            </a:r>
            <a:r>
              <a:rPr lang="zh-CN" altLang="en-US" dirty="0"/>
              <a:t>状模型</a:t>
            </a:r>
          </a:p>
        </p:txBody>
      </p:sp>
      <p:sp>
        <p:nvSpPr>
          <p:cNvPr id="3" name="内容占位符 2"/>
          <p:cNvSpPr>
            <a:spLocks noGrp="1"/>
          </p:cNvSpPr>
          <p:nvPr>
            <p:ph idx="1"/>
          </p:nvPr>
        </p:nvSpPr>
        <p:spPr/>
        <p:txBody>
          <a:bodyPr>
            <a:normAutofit fontScale="85000" lnSpcReduction="20000"/>
          </a:bodyPr>
          <a:lstStyle/>
          <a:p>
            <a:r>
              <a:rPr lang="zh-CN" altLang="en-US" dirty="0">
                <a:solidFill>
                  <a:srgbClr val="FF0000"/>
                </a:solidFill>
              </a:rPr>
              <a:t>事实</a:t>
            </a:r>
            <a:r>
              <a:rPr lang="zh-CN" altLang="en-US" dirty="0" smtClean="0">
                <a:solidFill>
                  <a:srgbClr val="FF0000"/>
                </a:solidFill>
              </a:rPr>
              <a:t>表</a:t>
            </a:r>
            <a:r>
              <a:rPr lang="en-US" altLang="zh-CN" dirty="0" smtClean="0"/>
              <a:t/>
            </a:r>
            <a:br>
              <a:rPr lang="en-US" altLang="zh-CN" dirty="0" smtClean="0"/>
            </a:br>
            <a:r>
              <a:rPr lang="en-US" altLang="zh-CN" dirty="0" smtClean="0"/>
              <a:t>   </a:t>
            </a:r>
            <a:r>
              <a:rPr lang="zh-CN" altLang="en-US" dirty="0" smtClean="0"/>
              <a:t>是</a:t>
            </a:r>
            <a:r>
              <a:rPr lang="zh-CN" altLang="en-US" dirty="0"/>
              <a:t>星形模型的中心</a:t>
            </a:r>
          </a:p>
          <a:p>
            <a:pPr marL="0" indent="0">
              <a:buNone/>
            </a:pPr>
            <a:r>
              <a:rPr lang="zh-CN" altLang="en-US" dirty="0" smtClean="0"/>
              <a:t>        包含</a:t>
            </a:r>
            <a:r>
              <a:rPr lang="zh-CN" altLang="en-US" dirty="0"/>
              <a:t>有大量的数据</a:t>
            </a:r>
          </a:p>
          <a:p>
            <a:pPr marL="0" indent="0">
              <a:buNone/>
            </a:pPr>
            <a:r>
              <a:rPr lang="zh-CN" altLang="en-US" dirty="0" smtClean="0"/>
              <a:t>        具有</a:t>
            </a:r>
            <a:r>
              <a:rPr lang="zh-CN" altLang="en-US" dirty="0"/>
              <a:t>较小的（或没有）冗余度</a:t>
            </a:r>
          </a:p>
          <a:p>
            <a:pPr marL="0" indent="0">
              <a:buNone/>
            </a:pPr>
            <a:r>
              <a:rPr lang="zh-CN" altLang="en-US" dirty="0" smtClean="0"/>
              <a:t>        数据</a:t>
            </a:r>
            <a:r>
              <a:rPr lang="zh-CN" altLang="en-US" dirty="0"/>
              <a:t>只需追加，不进行修改</a:t>
            </a:r>
          </a:p>
          <a:p>
            <a:r>
              <a:rPr lang="zh-CN" altLang="en-US" dirty="0">
                <a:solidFill>
                  <a:srgbClr val="FF0000"/>
                </a:solidFill>
              </a:rPr>
              <a:t>维度表</a:t>
            </a:r>
          </a:p>
          <a:p>
            <a:pPr marL="0" indent="0">
              <a:buNone/>
            </a:pPr>
            <a:r>
              <a:rPr lang="zh-CN" altLang="en-US" dirty="0" smtClean="0"/>
              <a:t>        是</a:t>
            </a:r>
            <a:r>
              <a:rPr lang="zh-CN" altLang="en-US" dirty="0"/>
              <a:t>事实表的附属表</a:t>
            </a:r>
          </a:p>
          <a:p>
            <a:pPr marL="0" indent="0">
              <a:buNone/>
            </a:pPr>
            <a:r>
              <a:rPr lang="zh-CN" altLang="en-US" dirty="0" smtClean="0"/>
              <a:t>        一</a:t>
            </a:r>
            <a:r>
              <a:rPr lang="zh-CN" altLang="en-US" dirty="0"/>
              <a:t>个事实表拥有一组维度表</a:t>
            </a:r>
          </a:p>
          <a:p>
            <a:pPr marL="0" indent="0">
              <a:buNone/>
            </a:pPr>
            <a:r>
              <a:rPr lang="zh-CN" altLang="en-US" dirty="0" smtClean="0"/>
              <a:t>       每个</a:t>
            </a:r>
            <a:r>
              <a:rPr lang="zh-CN" altLang="en-US" dirty="0"/>
              <a:t>维度表通过主键与事实表相连，维度表之间通过</a:t>
            </a:r>
          </a:p>
          <a:p>
            <a:r>
              <a:rPr lang="zh-CN" altLang="en-US" dirty="0"/>
              <a:t>事实表的中介相联系</a:t>
            </a:r>
          </a:p>
        </p:txBody>
      </p:sp>
      <p:sp>
        <p:nvSpPr>
          <p:cNvPr id="4" name="页脚占位符 3"/>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5" name="灯片编号占位符 4"/>
          <p:cNvSpPr>
            <a:spLocks noGrp="1"/>
          </p:cNvSpPr>
          <p:nvPr>
            <p:ph type="sldNum" sz="quarter" idx="12"/>
          </p:nvPr>
        </p:nvSpPr>
        <p:spPr/>
        <p:txBody>
          <a:bodyPr/>
          <a:lstStyle/>
          <a:p>
            <a:fld id="{B075C686-DB3D-442A-9DC3-A1D71AB1A417}" type="slidenum">
              <a:rPr lang="zh-CN" altLang="en-US" smtClean="0"/>
              <a:t>49</a:t>
            </a:fld>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86418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idx="1"/>
          </p:nvPr>
        </p:nvSpPr>
        <p:spPr/>
        <p:txBody>
          <a:bodyPr/>
          <a:lstStyle/>
          <a:p>
            <a:r>
              <a:rPr lang="zh-CN" altLang="en-US" dirty="0" smtClean="0"/>
              <a:t>商业智能概述</a:t>
            </a:r>
            <a:endParaRPr lang="en-US" altLang="zh-CN" dirty="0" smtClean="0"/>
          </a:p>
          <a:p>
            <a:r>
              <a:rPr lang="zh-CN" altLang="en-US" dirty="0">
                <a:solidFill>
                  <a:schemeClr val="bg1">
                    <a:lumMod val="65000"/>
                  </a:schemeClr>
                </a:solidFill>
              </a:rPr>
              <a:t>数据</a:t>
            </a:r>
            <a:r>
              <a:rPr lang="zh-CN" altLang="en-US" dirty="0" smtClean="0">
                <a:solidFill>
                  <a:schemeClr val="bg1">
                    <a:lumMod val="65000"/>
                  </a:schemeClr>
                </a:solidFill>
              </a:rPr>
              <a:t>仓库和</a:t>
            </a:r>
            <a:r>
              <a:rPr lang="en-US" altLang="zh-CN" dirty="0" smtClean="0">
                <a:solidFill>
                  <a:schemeClr val="bg1">
                    <a:lumMod val="65000"/>
                  </a:schemeClr>
                </a:solidFill>
              </a:rPr>
              <a:t>ETL</a:t>
            </a:r>
          </a:p>
          <a:p>
            <a:r>
              <a:rPr lang="zh-CN" altLang="en-US" dirty="0">
                <a:solidFill>
                  <a:schemeClr val="bg1">
                    <a:lumMod val="65000"/>
                  </a:schemeClr>
                </a:solidFill>
              </a:rPr>
              <a:t>线上分析</a:t>
            </a:r>
            <a:r>
              <a:rPr lang="zh-CN" altLang="en-US" dirty="0" smtClean="0">
                <a:solidFill>
                  <a:schemeClr val="bg1">
                    <a:lumMod val="65000"/>
                  </a:schemeClr>
                </a:solidFill>
              </a:rPr>
              <a:t>处理</a:t>
            </a:r>
            <a:r>
              <a:rPr lang="en-US" altLang="zh-CN" dirty="0" smtClean="0">
                <a:solidFill>
                  <a:schemeClr val="bg1">
                    <a:lumMod val="65000"/>
                  </a:schemeClr>
                </a:solidFill>
              </a:rPr>
              <a:t>(OLAP)</a:t>
            </a:r>
          </a:p>
          <a:p>
            <a:endParaRPr lang="en-US" altLang="zh-CN" dirty="0" smtClean="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5</a:t>
            </a:fld>
            <a:endParaRPr lang="zh-CN" altLang="en-US"/>
          </a:p>
        </p:txBody>
      </p:sp>
    </p:spTree>
    <p:extLst>
      <p:ext uri="{BB962C8B-B14F-4D97-AF65-F5344CB8AC3E}">
        <p14:creationId xmlns:p14="http://schemas.microsoft.com/office/powerpoint/2010/main" val="8464504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5" name="灯片编号占位符 4"/>
          <p:cNvSpPr>
            <a:spLocks noGrp="1"/>
          </p:cNvSpPr>
          <p:nvPr>
            <p:ph type="sldNum" sz="quarter" idx="12"/>
          </p:nvPr>
        </p:nvSpPr>
        <p:spPr/>
        <p:txBody>
          <a:bodyPr/>
          <a:lstStyle/>
          <a:p>
            <a:fld id="{B075C686-DB3D-442A-9DC3-A1D71AB1A417}" type="slidenum">
              <a:rPr lang="zh-CN" altLang="en-US" smtClean="0"/>
              <a:t>50</a:t>
            </a:fld>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txBox="1">
            <a:spLocks noChangeArrowheads="1"/>
          </p:cNvSpPr>
          <p:nvPr/>
        </p:nvSpPr>
        <p:spPr>
          <a:xfrm>
            <a:off x="6540946" y="1433736"/>
            <a:ext cx="2495550" cy="43053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smtClean="0">
                <a:ea typeface="宋体" charset="-122"/>
              </a:rPr>
              <a:t>   </a:t>
            </a:r>
          </a:p>
        </p:txBody>
      </p:sp>
      <p:sp>
        <p:nvSpPr>
          <p:cNvPr id="10" name="Rectangle 5"/>
          <p:cNvSpPr>
            <a:spLocks noChangeArrowheads="1"/>
          </p:cNvSpPr>
          <p:nvPr/>
        </p:nvSpPr>
        <p:spPr bwMode="auto">
          <a:xfrm>
            <a:off x="3669159" y="2919636"/>
            <a:ext cx="2065337" cy="452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grpSp>
        <p:nvGrpSpPr>
          <p:cNvPr id="11" name="Group 6"/>
          <p:cNvGrpSpPr>
            <a:grpSpLocks/>
          </p:cNvGrpSpPr>
          <p:nvPr/>
        </p:nvGrpSpPr>
        <p:grpSpPr bwMode="auto">
          <a:xfrm>
            <a:off x="425896" y="1052736"/>
            <a:ext cx="1819275" cy="2163763"/>
            <a:chOff x="277" y="1164"/>
            <a:chExt cx="1133" cy="1341"/>
          </a:xfrm>
        </p:grpSpPr>
        <p:sp>
          <p:nvSpPr>
            <p:cNvPr id="12" name="Rectangle 7"/>
            <p:cNvSpPr>
              <a:spLocks noChangeArrowheads="1"/>
            </p:cNvSpPr>
            <p:nvPr/>
          </p:nvSpPr>
          <p:spPr bwMode="auto">
            <a:xfrm>
              <a:off x="277" y="1421"/>
              <a:ext cx="1133" cy="1084"/>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dirty="0" err="1">
                  <a:latin typeface="Times New Roman" pitchFamily="18" charset="0"/>
                  <a:ea typeface="宋体" charset="-122"/>
                </a:rPr>
                <a:t>time_key</a:t>
              </a:r>
              <a:endParaRPr lang="en-US" altLang="zh-CN" sz="1800" dirty="0">
                <a:latin typeface="Times New Roman" pitchFamily="18" charset="0"/>
                <a:ea typeface="宋体" charset="-122"/>
              </a:endParaRPr>
            </a:p>
            <a:p>
              <a:r>
                <a:rPr lang="en-US" altLang="zh-CN" sz="1800" dirty="0">
                  <a:latin typeface="Times New Roman" pitchFamily="18" charset="0"/>
                  <a:ea typeface="宋体" charset="-122"/>
                </a:rPr>
                <a:t>day</a:t>
              </a:r>
            </a:p>
            <a:p>
              <a:r>
                <a:rPr lang="en-US" altLang="zh-CN" sz="1800" dirty="0" err="1">
                  <a:latin typeface="Times New Roman" pitchFamily="18" charset="0"/>
                  <a:ea typeface="宋体" charset="-122"/>
                </a:rPr>
                <a:t>day_of_the_week</a:t>
              </a:r>
              <a:endParaRPr lang="en-US" altLang="zh-CN" sz="1800" dirty="0">
                <a:latin typeface="Times New Roman" pitchFamily="18" charset="0"/>
                <a:ea typeface="宋体" charset="-122"/>
              </a:endParaRPr>
            </a:p>
            <a:p>
              <a:r>
                <a:rPr lang="en-US" altLang="zh-CN" sz="1800" dirty="0">
                  <a:latin typeface="Times New Roman" pitchFamily="18" charset="0"/>
                  <a:ea typeface="宋体" charset="-122"/>
                </a:rPr>
                <a:t>month</a:t>
              </a:r>
            </a:p>
            <a:p>
              <a:r>
                <a:rPr lang="en-US" altLang="zh-CN" sz="1800" dirty="0">
                  <a:latin typeface="Times New Roman" pitchFamily="18" charset="0"/>
                  <a:ea typeface="宋体" charset="-122"/>
                </a:rPr>
                <a:t>quarter</a:t>
              </a:r>
            </a:p>
            <a:p>
              <a:r>
                <a:rPr lang="en-US" altLang="zh-CN" sz="1800" dirty="0">
                  <a:latin typeface="Times New Roman" pitchFamily="18" charset="0"/>
                  <a:ea typeface="宋体" charset="-122"/>
                </a:rPr>
                <a:t>year</a:t>
              </a:r>
            </a:p>
          </p:txBody>
        </p:sp>
        <p:sp>
          <p:nvSpPr>
            <p:cNvPr id="13" name="Rectangle 8"/>
            <p:cNvSpPr>
              <a:spLocks noChangeArrowheads="1"/>
            </p:cNvSpPr>
            <p:nvPr/>
          </p:nvSpPr>
          <p:spPr bwMode="auto">
            <a:xfrm>
              <a:off x="277" y="1164"/>
              <a:ext cx="401" cy="252"/>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time</a:t>
              </a:r>
            </a:p>
          </p:txBody>
        </p:sp>
      </p:grpSp>
      <p:grpSp>
        <p:nvGrpSpPr>
          <p:cNvPr id="14" name="Group 9"/>
          <p:cNvGrpSpPr>
            <a:grpSpLocks/>
          </p:cNvGrpSpPr>
          <p:nvPr/>
        </p:nvGrpSpPr>
        <p:grpSpPr bwMode="auto">
          <a:xfrm>
            <a:off x="6725096" y="3624486"/>
            <a:ext cx="1831975" cy="1884363"/>
            <a:chOff x="684" y="2196"/>
            <a:chExt cx="1140" cy="1168"/>
          </a:xfrm>
        </p:grpSpPr>
        <p:sp>
          <p:nvSpPr>
            <p:cNvPr id="15" name="Rectangle 10"/>
            <p:cNvSpPr>
              <a:spLocks noChangeArrowheads="1"/>
            </p:cNvSpPr>
            <p:nvPr/>
          </p:nvSpPr>
          <p:spPr bwMode="auto">
            <a:xfrm>
              <a:off x="684" y="2450"/>
              <a:ext cx="1140" cy="91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location_key</a:t>
              </a:r>
            </a:p>
            <a:p>
              <a:r>
                <a:rPr lang="en-US" altLang="zh-CN" sz="1800">
                  <a:latin typeface="Times New Roman" pitchFamily="18" charset="0"/>
                  <a:ea typeface="宋体" charset="-122"/>
                </a:rPr>
                <a:t>street</a:t>
              </a:r>
            </a:p>
            <a:p>
              <a:r>
                <a:rPr lang="en-US" altLang="zh-CN" sz="1800">
                  <a:latin typeface="Times New Roman" pitchFamily="18" charset="0"/>
                  <a:ea typeface="宋体" charset="-122"/>
                </a:rPr>
                <a:t>city</a:t>
              </a:r>
            </a:p>
            <a:p>
              <a:r>
                <a:rPr lang="en-US" altLang="zh-CN" sz="1800">
                  <a:latin typeface="Times New Roman" pitchFamily="18" charset="0"/>
                  <a:ea typeface="宋体" charset="-122"/>
                </a:rPr>
                <a:t>state_or_province</a:t>
              </a:r>
            </a:p>
            <a:p>
              <a:r>
                <a:rPr lang="en-US" altLang="zh-CN" sz="1800">
                  <a:latin typeface="Times New Roman" pitchFamily="18" charset="0"/>
                  <a:ea typeface="宋体" charset="-122"/>
                </a:rPr>
                <a:t>country</a:t>
              </a:r>
            </a:p>
          </p:txBody>
        </p:sp>
        <p:sp>
          <p:nvSpPr>
            <p:cNvPr id="16" name="Rectangle 11"/>
            <p:cNvSpPr>
              <a:spLocks noChangeArrowheads="1"/>
            </p:cNvSpPr>
            <p:nvPr/>
          </p:nvSpPr>
          <p:spPr bwMode="auto">
            <a:xfrm>
              <a:off x="684" y="2196"/>
              <a:ext cx="630" cy="25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location</a:t>
              </a:r>
            </a:p>
          </p:txBody>
        </p:sp>
      </p:grpSp>
      <p:sp>
        <p:nvSpPr>
          <p:cNvPr id="17" name="Rectangle 12"/>
          <p:cNvSpPr>
            <a:spLocks noChangeArrowheads="1"/>
          </p:cNvSpPr>
          <p:nvPr/>
        </p:nvSpPr>
        <p:spPr bwMode="auto">
          <a:xfrm>
            <a:off x="3572321" y="2036986"/>
            <a:ext cx="186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Sales Fact Table</a:t>
            </a:r>
          </a:p>
        </p:txBody>
      </p:sp>
      <p:sp>
        <p:nvSpPr>
          <p:cNvPr id="18" name="Rectangle 13"/>
          <p:cNvSpPr>
            <a:spLocks noChangeArrowheads="1"/>
          </p:cNvSpPr>
          <p:nvPr/>
        </p:nvSpPr>
        <p:spPr bwMode="auto">
          <a:xfrm>
            <a:off x="3669159" y="2454499"/>
            <a:ext cx="2065337" cy="4524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9" name="Rectangle 14"/>
          <p:cNvSpPr>
            <a:spLocks noChangeArrowheads="1"/>
          </p:cNvSpPr>
          <p:nvPr/>
        </p:nvSpPr>
        <p:spPr bwMode="auto">
          <a:xfrm>
            <a:off x="3702496" y="2500536"/>
            <a:ext cx="2057400" cy="396875"/>
          </a:xfrm>
          <a:prstGeom prst="rect">
            <a:avLst/>
          </a:prstGeom>
          <a:solidFill>
            <a:srgbClr val="00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zh-CN" altLang="en-US" sz="2000">
                <a:latin typeface="Times New Roman" pitchFamily="18" charset="0"/>
                <a:ea typeface="宋体" charset="-122"/>
              </a:rPr>
              <a:t>           </a:t>
            </a:r>
            <a:r>
              <a:rPr lang="en-US" altLang="zh-CN" sz="2000">
                <a:latin typeface="Times New Roman" pitchFamily="18" charset="0"/>
                <a:ea typeface="宋体" charset="-122"/>
              </a:rPr>
              <a:t>time_key</a:t>
            </a:r>
          </a:p>
        </p:txBody>
      </p:sp>
      <p:sp>
        <p:nvSpPr>
          <p:cNvPr id="20" name="Rectangle 15"/>
          <p:cNvSpPr>
            <a:spLocks noChangeArrowheads="1"/>
          </p:cNvSpPr>
          <p:nvPr/>
        </p:nvSpPr>
        <p:spPr bwMode="auto">
          <a:xfrm>
            <a:off x="3704084" y="2949799"/>
            <a:ext cx="2016125" cy="3968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item_key</a:t>
            </a:r>
          </a:p>
        </p:txBody>
      </p:sp>
      <p:sp>
        <p:nvSpPr>
          <p:cNvPr id="21" name="Rectangle 16"/>
          <p:cNvSpPr>
            <a:spLocks noChangeArrowheads="1"/>
          </p:cNvSpPr>
          <p:nvPr/>
        </p:nvSpPr>
        <p:spPr bwMode="auto">
          <a:xfrm>
            <a:off x="3669159" y="3384774"/>
            <a:ext cx="2065337" cy="450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2" name="Rectangle 17"/>
          <p:cNvSpPr>
            <a:spLocks noChangeArrowheads="1"/>
          </p:cNvSpPr>
          <p:nvPr/>
        </p:nvSpPr>
        <p:spPr bwMode="auto">
          <a:xfrm>
            <a:off x="3704084" y="3395886"/>
            <a:ext cx="2066925" cy="3968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branch_key</a:t>
            </a:r>
          </a:p>
        </p:txBody>
      </p:sp>
      <p:sp>
        <p:nvSpPr>
          <p:cNvPr id="23" name="Rectangle 18"/>
          <p:cNvSpPr>
            <a:spLocks noChangeArrowheads="1"/>
          </p:cNvSpPr>
          <p:nvPr/>
        </p:nvSpPr>
        <p:spPr bwMode="auto">
          <a:xfrm>
            <a:off x="3669159" y="3848324"/>
            <a:ext cx="2065337" cy="4524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4" name="Rectangle 19"/>
          <p:cNvSpPr>
            <a:spLocks noChangeArrowheads="1"/>
          </p:cNvSpPr>
          <p:nvPr/>
        </p:nvSpPr>
        <p:spPr bwMode="auto">
          <a:xfrm>
            <a:off x="3702496" y="3872136"/>
            <a:ext cx="2065338" cy="3968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location_key</a:t>
            </a:r>
          </a:p>
        </p:txBody>
      </p:sp>
      <p:sp>
        <p:nvSpPr>
          <p:cNvPr id="25" name="Rectangle 20"/>
          <p:cNvSpPr>
            <a:spLocks noChangeArrowheads="1"/>
          </p:cNvSpPr>
          <p:nvPr/>
        </p:nvSpPr>
        <p:spPr bwMode="auto">
          <a:xfrm>
            <a:off x="3669159" y="4313461"/>
            <a:ext cx="2065337" cy="452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6" name="Rectangle 21"/>
          <p:cNvSpPr>
            <a:spLocks noChangeArrowheads="1"/>
          </p:cNvSpPr>
          <p:nvPr/>
        </p:nvSpPr>
        <p:spPr bwMode="auto">
          <a:xfrm>
            <a:off x="3704084" y="4364261"/>
            <a:ext cx="1987550" cy="3968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units_sold</a:t>
            </a:r>
          </a:p>
        </p:txBody>
      </p:sp>
      <p:sp>
        <p:nvSpPr>
          <p:cNvPr id="27" name="Rectangle 22"/>
          <p:cNvSpPr>
            <a:spLocks noChangeArrowheads="1"/>
          </p:cNvSpPr>
          <p:nvPr/>
        </p:nvSpPr>
        <p:spPr bwMode="auto">
          <a:xfrm>
            <a:off x="3669159" y="4778599"/>
            <a:ext cx="2065337" cy="450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8" name="Rectangle 23"/>
          <p:cNvSpPr>
            <a:spLocks noChangeArrowheads="1"/>
          </p:cNvSpPr>
          <p:nvPr/>
        </p:nvSpPr>
        <p:spPr bwMode="auto">
          <a:xfrm>
            <a:off x="3704084" y="4808761"/>
            <a:ext cx="1993900" cy="3968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dollars_sold</a:t>
            </a:r>
          </a:p>
        </p:txBody>
      </p:sp>
      <p:sp>
        <p:nvSpPr>
          <p:cNvPr id="29" name="Rectangle 24"/>
          <p:cNvSpPr>
            <a:spLocks noChangeArrowheads="1"/>
          </p:cNvSpPr>
          <p:nvPr/>
        </p:nvSpPr>
        <p:spPr bwMode="auto">
          <a:xfrm>
            <a:off x="3669159" y="5243736"/>
            <a:ext cx="2065337" cy="450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0" name="Rectangle 25"/>
          <p:cNvSpPr>
            <a:spLocks noChangeArrowheads="1"/>
          </p:cNvSpPr>
          <p:nvPr/>
        </p:nvSpPr>
        <p:spPr bwMode="auto">
          <a:xfrm>
            <a:off x="3685034" y="5254849"/>
            <a:ext cx="1995487" cy="3968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avg_sales</a:t>
            </a:r>
          </a:p>
        </p:txBody>
      </p:sp>
      <p:sp>
        <p:nvSpPr>
          <p:cNvPr id="31" name="Rectangle 26"/>
          <p:cNvSpPr>
            <a:spLocks noChangeArrowheads="1"/>
          </p:cNvSpPr>
          <p:nvPr/>
        </p:nvSpPr>
        <p:spPr bwMode="auto">
          <a:xfrm>
            <a:off x="2178496" y="5662836"/>
            <a:ext cx="1219200" cy="4064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spcBef>
                <a:spcPct val="50000"/>
              </a:spcBef>
            </a:pPr>
            <a:r>
              <a:rPr lang="en-US" altLang="zh-CN" sz="2000">
                <a:latin typeface="Times New Roman" pitchFamily="18" charset="0"/>
                <a:ea typeface="宋体" charset="-122"/>
              </a:rPr>
              <a:t>Measures</a:t>
            </a:r>
          </a:p>
        </p:txBody>
      </p:sp>
      <p:sp>
        <p:nvSpPr>
          <p:cNvPr id="32" name="Line 27"/>
          <p:cNvSpPr>
            <a:spLocks noChangeShapeType="1"/>
          </p:cNvSpPr>
          <p:nvPr/>
        </p:nvSpPr>
        <p:spPr bwMode="auto">
          <a:xfrm flipV="1">
            <a:off x="2892871" y="4538886"/>
            <a:ext cx="769938" cy="1143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8"/>
          <p:cNvSpPr>
            <a:spLocks noChangeShapeType="1"/>
          </p:cNvSpPr>
          <p:nvPr/>
        </p:nvSpPr>
        <p:spPr bwMode="auto">
          <a:xfrm flipV="1">
            <a:off x="2873821" y="5081811"/>
            <a:ext cx="788988" cy="5619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9"/>
          <p:cNvSpPr>
            <a:spLocks noChangeShapeType="1"/>
          </p:cNvSpPr>
          <p:nvPr/>
        </p:nvSpPr>
        <p:spPr bwMode="auto">
          <a:xfrm flipV="1">
            <a:off x="2873821" y="5450111"/>
            <a:ext cx="904875" cy="193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0"/>
          <p:cNvSpPr>
            <a:spLocks noChangeShapeType="1"/>
          </p:cNvSpPr>
          <p:nvPr/>
        </p:nvSpPr>
        <p:spPr bwMode="auto">
          <a:xfrm flipH="1">
            <a:off x="2449959" y="3707036"/>
            <a:ext cx="1193800" cy="735013"/>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1"/>
          <p:cNvSpPr>
            <a:spLocks noChangeShapeType="1"/>
          </p:cNvSpPr>
          <p:nvPr/>
        </p:nvSpPr>
        <p:spPr bwMode="auto">
          <a:xfrm flipH="1" flipV="1">
            <a:off x="2254696" y="2271936"/>
            <a:ext cx="1446213" cy="485775"/>
          </a:xfrm>
          <a:prstGeom prst="line">
            <a:avLst/>
          </a:prstGeom>
          <a:noFill/>
          <a:ln w="50800">
            <a:solidFill>
              <a:schemeClr val="tx1"/>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2"/>
          <p:cNvSpPr>
            <a:spLocks noChangeShapeType="1"/>
          </p:cNvSpPr>
          <p:nvPr/>
        </p:nvSpPr>
        <p:spPr bwMode="auto">
          <a:xfrm>
            <a:off x="5701159" y="4113436"/>
            <a:ext cx="1039812" cy="387350"/>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3"/>
          <p:cNvSpPr>
            <a:spLocks noChangeShapeType="1"/>
          </p:cNvSpPr>
          <p:nvPr/>
        </p:nvSpPr>
        <p:spPr bwMode="auto">
          <a:xfrm flipV="1">
            <a:off x="5701159" y="2467199"/>
            <a:ext cx="1077912" cy="677862"/>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9" name="Group 34"/>
          <p:cNvGrpSpPr>
            <a:grpSpLocks/>
          </p:cNvGrpSpPr>
          <p:nvPr/>
        </p:nvGrpSpPr>
        <p:grpSpPr bwMode="auto">
          <a:xfrm>
            <a:off x="6731446" y="1357536"/>
            <a:ext cx="1438275" cy="1925638"/>
            <a:chOff x="3796" y="983"/>
            <a:chExt cx="896" cy="1194"/>
          </a:xfrm>
        </p:grpSpPr>
        <p:sp>
          <p:nvSpPr>
            <p:cNvPr id="40" name="Rectangle 35"/>
            <p:cNvSpPr>
              <a:spLocks noChangeArrowheads="1"/>
            </p:cNvSpPr>
            <p:nvPr/>
          </p:nvSpPr>
          <p:spPr bwMode="auto">
            <a:xfrm>
              <a:off x="3796" y="1262"/>
              <a:ext cx="896" cy="915"/>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item_key</a:t>
              </a:r>
            </a:p>
            <a:p>
              <a:r>
                <a:rPr lang="en-US" altLang="zh-CN" sz="1800">
                  <a:latin typeface="Times New Roman" pitchFamily="18" charset="0"/>
                  <a:ea typeface="宋体" charset="-122"/>
                </a:rPr>
                <a:t>item_name</a:t>
              </a:r>
            </a:p>
            <a:p>
              <a:r>
                <a:rPr lang="en-US" altLang="zh-CN" sz="1800">
                  <a:latin typeface="Times New Roman" pitchFamily="18" charset="0"/>
                  <a:ea typeface="宋体" charset="-122"/>
                </a:rPr>
                <a:t>brand</a:t>
              </a:r>
            </a:p>
            <a:p>
              <a:r>
                <a:rPr lang="en-US" altLang="zh-CN" sz="1800">
                  <a:latin typeface="Times New Roman" pitchFamily="18" charset="0"/>
                  <a:ea typeface="宋体" charset="-122"/>
                </a:rPr>
                <a:t>type</a:t>
              </a:r>
            </a:p>
            <a:p>
              <a:r>
                <a:rPr lang="en-US" altLang="zh-CN" sz="1800">
                  <a:latin typeface="Times New Roman" pitchFamily="18" charset="0"/>
                  <a:ea typeface="宋体" charset="-122"/>
                </a:rPr>
                <a:t>supplier_type</a:t>
              </a:r>
            </a:p>
          </p:txBody>
        </p:sp>
        <p:sp>
          <p:nvSpPr>
            <p:cNvPr id="41" name="Text Box 36"/>
            <p:cNvSpPr txBox="1">
              <a:spLocks noChangeArrowheads="1"/>
            </p:cNvSpPr>
            <p:nvPr/>
          </p:nvSpPr>
          <p:spPr bwMode="auto">
            <a:xfrm>
              <a:off x="3926" y="983"/>
              <a:ext cx="457" cy="289"/>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400">
                  <a:latin typeface="Times New Roman" pitchFamily="18" charset="0"/>
                  <a:ea typeface="宋体" charset="-122"/>
                </a:rPr>
                <a:t>item</a:t>
              </a:r>
            </a:p>
          </p:txBody>
        </p:sp>
      </p:grpSp>
      <p:grpSp>
        <p:nvGrpSpPr>
          <p:cNvPr id="42" name="Group 37"/>
          <p:cNvGrpSpPr>
            <a:grpSpLocks/>
          </p:cNvGrpSpPr>
          <p:nvPr/>
        </p:nvGrpSpPr>
        <p:grpSpPr bwMode="auto">
          <a:xfrm>
            <a:off x="959296" y="3643536"/>
            <a:ext cx="1509713" cy="1393825"/>
            <a:chOff x="3844" y="2426"/>
            <a:chExt cx="939" cy="864"/>
          </a:xfrm>
        </p:grpSpPr>
        <p:sp>
          <p:nvSpPr>
            <p:cNvPr id="43" name="Rectangle 38"/>
            <p:cNvSpPr>
              <a:spLocks noChangeArrowheads="1"/>
            </p:cNvSpPr>
            <p:nvPr/>
          </p:nvSpPr>
          <p:spPr bwMode="auto">
            <a:xfrm>
              <a:off x="3896" y="2716"/>
              <a:ext cx="887" cy="574"/>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branch_key</a:t>
              </a:r>
            </a:p>
            <a:p>
              <a:r>
                <a:rPr lang="en-US" altLang="zh-CN" sz="1800">
                  <a:latin typeface="Times New Roman" pitchFamily="18" charset="0"/>
                  <a:ea typeface="宋体" charset="-122"/>
                </a:rPr>
                <a:t>branch_name</a:t>
              </a:r>
            </a:p>
            <a:p>
              <a:r>
                <a:rPr lang="en-US" altLang="zh-CN" sz="1800">
                  <a:latin typeface="Times New Roman" pitchFamily="18" charset="0"/>
                  <a:ea typeface="宋体" charset="-122"/>
                </a:rPr>
                <a:t>branch_type</a:t>
              </a:r>
            </a:p>
          </p:txBody>
        </p:sp>
        <p:sp>
          <p:nvSpPr>
            <p:cNvPr id="44" name="Text Box 39"/>
            <p:cNvSpPr txBox="1">
              <a:spLocks noChangeArrowheads="1"/>
            </p:cNvSpPr>
            <p:nvPr/>
          </p:nvSpPr>
          <p:spPr bwMode="auto">
            <a:xfrm>
              <a:off x="3844" y="2426"/>
              <a:ext cx="637" cy="289"/>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400">
                  <a:latin typeface="Times New Roman" pitchFamily="18" charset="0"/>
                  <a:ea typeface="宋体" charset="-122"/>
                </a:rPr>
                <a:t>branch</a:t>
              </a:r>
            </a:p>
          </p:txBody>
        </p:sp>
      </p:grpSp>
      <p:sp>
        <p:nvSpPr>
          <p:cNvPr id="46" name="标题 5"/>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mtClean="0"/>
              <a:t>1.</a:t>
            </a:r>
            <a:r>
              <a:rPr lang="zh-CN" altLang="en-US" smtClean="0"/>
              <a:t>星状模型</a:t>
            </a:r>
            <a:endParaRPr lang="zh-CN" altLang="en-US" dirty="0"/>
          </a:p>
        </p:txBody>
      </p:sp>
    </p:spTree>
    <p:extLst>
      <p:ext uri="{BB962C8B-B14F-4D97-AF65-F5344CB8AC3E}">
        <p14:creationId xmlns:p14="http://schemas.microsoft.com/office/powerpoint/2010/main" val="1347357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smtClean="0"/>
              <a:t>2.</a:t>
            </a:r>
            <a:r>
              <a:rPr lang="zh-CN" altLang="en-US" dirty="0" smtClean="0"/>
              <a:t>雪花模型</a:t>
            </a:r>
            <a:endParaRPr lang="zh-CN" altLang="en-US" dirty="0"/>
          </a:p>
        </p:txBody>
      </p:sp>
      <p:sp>
        <p:nvSpPr>
          <p:cNvPr id="10" name="内容占位符 9"/>
          <p:cNvSpPr>
            <a:spLocks noGrp="1"/>
          </p:cNvSpPr>
          <p:nvPr>
            <p:ph idx="1"/>
          </p:nvPr>
        </p:nvSpPr>
        <p:spPr/>
        <p:txBody>
          <a:bodyPr/>
          <a:lstStyle/>
          <a:p>
            <a:pPr marL="0" indent="0">
              <a:buNone/>
            </a:pPr>
            <a:r>
              <a:rPr lang="zh-CN" altLang="en-US" dirty="0"/>
              <a:t> 雪花模型是星形模型的拓展，在事实表和</a:t>
            </a:r>
          </a:p>
          <a:p>
            <a:pPr marL="0" indent="0">
              <a:buNone/>
            </a:pPr>
            <a:r>
              <a:rPr lang="zh-CN" altLang="en-US" dirty="0"/>
              <a:t>维度表的基础上，增加了一类新表</a:t>
            </a:r>
            <a:r>
              <a:rPr lang="en-US" altLang="zh-CN" dirty="0"/>
              <a:t>——</a:t>
            </a:r>
          </a:p>
          <a:p>
            <a:pPr marL="0" indent="0">
              <a:buNone/>
            </a:pPr>
            <a:r>
              <a:rPr lang="en-US" altLang="zh-CN" dirty="0"/>
              <a:t>“</a:t>
            </a:r>
            <a:r>
              <a:rPr lang="zh-CN" altLang="en-US" dirty="0"/>
              <a:t>详细类别表”，用于对维度表进行描述。</a:t>
            </a:r>
          </a:p>
          <a:p>
            <a:pPr marL="0" indent="0">
              <a:buNone/>
            </a:pPr>
            <a:r>
              <a:rPr lang="zh-CN" altLang="en-US" dirty="0"/>
              <a:t>  雪花模型的维度表具有较小的数据冗余，</a:t>
            </a:r>
          </a:p>
          <a:p>
            <a:pPr marL="0" indent="0">
              <a:buNone/>
            </a:pPr>
            <a:r>
              <a:rPr lang="zh-CN" altLang="en-US" dirty="0"/>
              <a:t>易于维护，节省存储空间，具有较高的灵</a:t>
            </a:r>
          </a:p>
          <a:p>
            <a:pPr marL="0" indent="0">
              <a:buNone/>
            </a:pPr>
            <a:r>
              <a:rPr lang="zh-CN" altLang="en-US" dirty="0"/>
              <a:t>活性</a:t>
            </a:r>
            <a:r>
              <a:rPr lang="zh-CN" altLang="en-US" dirty="0" smtClean="0"/>
              <a:t>。</a:t>
            </a:r>
            <a:endParaRPr lang="zh-CN" altLang="en-US" dirty="0"/>
          </a:p>
        </p:txBody>
      </p:sp>
      <p:sp>
        <p:nvSpPr>
          <p:cNvPr id="4" name="页脚占位符 3"/>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5" name="灯片编号占位符 4"/>
          <p:cNvSpPr>
            <a:spLocks noGrp="1"/>
          </p:cNvSpPr>
          <p:nvPr>
            <p:ph type="sldNum" sz="quarter" idx="12"/>
          </p:nvPr>
        </p:nvSpPr>
        <p:spPr/>
        <p:txBody>
          <a:bodyPr/>
          <a:lstStyle/>
          <a:p>
            <a:fld id="{B075C686-DB3D-442A-9DC3-A1D71AB1A417}" type="slidenum">
              <a:rPr lang="zh-CN" altLang="en-US" smtClean="0"/>
              <a:t>51</a:t>
            </a:fld>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52626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52</a:t>
            </a:fld>
            <a:endParaRPr lang="zh-CN" altLang="en-US"/>
          </a:p>
        </p:txBody>
      </p:sp>
      <p:sp>
        <p:nvSpPr>
          <p:cNvPr id="7" name="Rectangle 1028"/>
          <p:cNvSpPr>
            <a:spLocks noChangeArrowheads="1"/>
          </p:cNvSpPr>
          <p:nvPr/>
        </p:nvSpPr>
        <p:spPr bwMode="auto">
          <a:xfrm>
            <a:off x="3192587" y="2970237"/>
            <a:ext cx="2065338" cy="452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grpSp>
        <p:nvGrpSpPr>
          <p:cNvPr id="8" name="Group 1029"/>
          <p:cNvGrpSpPr>
            <a:grpSpLocks/>
          </p:cNvGrpSpPr>
          <p:nvPr/>
        </p:nvGrpSpPr>
        <p:grpSpPr bwMode="auto">
          <a:xfrm>
            <a:off x="179512" y="1160487"/>
            <a:ext cx="1819275" cy="2163763"/>
            <a:chOff x="277" y="1164"/>
            <a:chExt cx="1133" cy="1341"/>
          </a:xfrm>
        </p:grpSpPr>
        <p:sp>
          <p:nvSpPr>
            <p:cNvPr id="9" name="Rectangle 1030"/>
            <p:cNvSpPr>
              <a:spLocks noChangeArrowheads="1"/>
            </p:cNvSpPr>
            <p:nvPr/>
          </p:nvSpPr>
          <p:spPr bwMode="auto">
            <a:xfrm>
              <a:off x="277" y="1421"/>
              <a:ext cx="1133" cy="1084"/>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time_key</a:t>
              </a:r>
            </a:p>
            <a:p>
              <a:r>
                <a:rPr lang="en-US" altLang="zh-CN" sz="1800">
                  <a:latin typeface="Times New Roman" pitchFamily="18" charset="0"/>
                  <a:ea typeface="宋体" charset="-122"/>
                </a:rPr>
                <a:t>day</a:t>
              </a:r>
            </a:p>
            <a:p>
              <a:r>
                <a:rPr lang="en-US" altLang="zh-CN" sz="1800">
                  <a:latin typeface="Times New Roman" pitchFamily="18" charset="0"/>
                  <a:ea typeface="宋体" charset="-122"/>
                </a:rPr>
                <a:t>day_of_the_week</a:t>
              </a:r>
            </a:p>
            <a:p>
              <a:r>
                <a:rPr lang="en-US" altLang="zh-CN" sz="1800">
                  <a:latin typeface="Times New Roman" pitchFamily="18" charset="0"/>
                  <a:ea typeface="宋体" charset="-122"/>
                </a:rPr>
                <a:t>month</a:t>
              </a:r>
            </a:p>
            <a:p>
              <a:r>
                <a:rPr lang="en-US" altLang="zh-CN" sz="1800">
                  <a:latin typeface="Times New Roman" pitchFamily="18" charset="0"/>
                  <a:ea typeface="宋体" charset="-122"/>
                </a:rPr>
                <a:t>quarter</a:t>
              </a:r>
            </a:p>
            <a:p>
              <a:r>
                <a:rPr lang="en-US" altLang="zh-CN" sz="1800">
                  <a:latin typeface="Times New Roman" pitchFamily="18" charset="0"/>
                  <a:ea typeface="宋体" charset="-122"/>
                </a:rPr>
                <a:t>year</a:t>
              </a:r>
            </a:p>
          </p:txBody>
        </p:sp>
        <p:sp>
          <p:nvSpPr>
            <p:cNvPr id="10" name="Rectangle 1031"/>
            <p:cNvSpPr>
              <a:spLocks noChangeArrowheads="1"/>
            </p:cNvSpPr>
            <p:nvPr/>
          </p:nvSpPr>
          <p:spPr bwMode="auto">
            <a:xfrm>
              <a:off x="277" y="1164"/>
              <a:ext cx="401" cy="252"/>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time</a:t>
              </a:r>
            </a:p>
          </p:txBody>
        </p:sp>
      </p:grpSp>
      <p:grpSp>
        <p:nvGrpSpPr>
          <p:cNvPr id="11" name="Group 1032"/>
          <p:cNvGrpSpPr>
            <a:grpSpLocks/>
          </p:cNvGrpSpPr>
          <p:nvPr/>
        </p:nvGrpSpPr>
        <p:grpSpPr bwMode="auto">
          <a:xfrm>
            <a:off x="5818312" y="3675087"/>
            <a:ext cx="1374775" cy="1331913"/>
            <a:chOff x="684" y="2196"/>
            <a:chExt cx="1298" cy="834"/>
          </a:xfrm>
        </p:grpSpPr>
        <p:sp>
          <p:nvSpPr>
            <p:cNvPr id="12" name="Rectangle 1033"/>
            <p:cNvSpPr>
              <a:spLocks noChangeArrowheads="1"/>
            </p:cNvSpPr>
            <p:nvPr/>
          </p:nvSpPr>
          <p:spPr bwMode="auto">
            <a:xfrm>
              <a:off x="684" y="2450"/>
              <a:ext cx="1298" cy="58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location_key</a:t>
              </a:r>
            </a:p>
            <a:p>
              <a:r>
                <a:rPr lang="en-US" altLang="zh-CN" sz="1800">
                  <a:latin typeface="Times New Roman" pitchFamily="18" charset="0"/>
                  <a:ea typeface="宋体" charset="-122"/>
                </a:rPr>
                <a:t>street</a:t>
              </a:r>
            </a:p>
            <a:p>
              <a:r>
                <a:rPr lang="en-US" altLang="zh-CN" sz="1800">
                  <a:latin typeface="Times New Roman" pitchFamily="18" charset="0"/>
                  <a:ea typeface="宋体" charset="-122"/>
                </a:rPr>
                <a:t>city_key</a:t>
              </a:r>
            </a:p>
          </p:txBody>
        </p:sp>
        <p:sp>
          <p:nvSpPr>
            <p:cNvPr id="13" name="Rectangle 1034"/>
            <p:cNvSpPr>
              <a:spLocks noChangeArrowheads="1"/>
            </p:cNvSpPr>
            <p:nvPr/>
          </p:nvSpPr>
          <p:spPr bwMode="auto">
            <a:xfrm>
              <a:off x="684" y="2196"/>
              <a:ext cx="953" cy="25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location</a:t>
              </a:r>
            </a:p>
          </p:txBody>
        </p:sp>
      </p:grpSp>
      <p:sp>
        <p:nvSpPr>
          <p:cNvPr id="14" name="Rectangle 1035"/>
          <p:cNvSpPr>
            <a:spLocks noChangeArrowheads="1"/>
          </p:cNvSpPr>
          <p:nvPr/>
        </p:nvSpPr>
        <p:spPr bwMode="auto">
          <a:xfrm>
            <a:off x="3149725" y="2017737"/>
            <a:ext cx="186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Sales Fact Table</a:t>
            </a:r>
          </a:p>
        </p:txBody>
      </p:sp>
      <p:sp>
        <p:nvSpPr>
          <p:cNvPr id="15" name="Rectangle 1036"/>
          <p:cNvSpPr>
            <a:spLocks noChangeArrowheads="1"/>
          </p:cNvSpPr>
          <p:nvPr/>
        </p:nvSpPr>
        <p:spPr bwMode="auto">
          <a:xfrm>
            <a:off x="3192587" y="2505100"/>
            <a:ext cx="2065338" cy="4524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6" name="Rectangle 1037"/>
          <p:cNvSpPr>
            <a:spLocks noChangeArrowheads="1"/>
          </p:cNvSpPr>
          <p:nvPr/>
        </p:nvSpPr>
        <p:spPr bwMode="auto">
          <a:xfrm>
            <a:off x="3225925" y="2551137"/>
            <a:ext cx="2057400" cy="396875"/>
          </a:xfrm>
          <a:prstGeom prst="rect">
            <a:avLst/>
          </a:prstGeom>
          <a:solidFill>
            <a:srgbClr val="00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zh-CN" altLang="en-US" sz="2000">
                <a:latin typeface="Times New Roman" pitchFamily="18" charset="0"/>
                <a:ea typeface="宋体" charset="-122"/>
              </a:rPr>
              <a:t>           </a:t>
            </a:r>
            <a:r>
              <a:rPr lang="en-US" altLang="zh-CN" sz="2000">
                <a:latin typeface="Times New Roman" pitchFamily="18" charset="0"/>
                <a:ea typeface="宋体" charset="-122"/>
              </a:rPr>
              <a:t>time_key</a:t>
            </a:r>
          </a:p>
        </p:txBody>
      </p:sp>
      <p:sp>
        <p:nvSpPr>
          <p:cNvPr id="17" name="Rectangle 1038"/>
          <p:cNvSpPr>
            <a:spLocks noChangeArrowheads="1"/>
          </p:cNvSpPr>
          <p:nvPr/>
        </p:nvSpPr>
        <p:spPr bwMode="auto">
          <a:xfrm>
            <a:off x="3227512" y="3000400"/>
            <a:ext cx="2016125" cy="3968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item_key</a:t>
            </a:r>
          </a:p>
        </p:txBody>
      </p:sp>
      <p:sp>
        <p:nvSpPr>
          <p:cNvPr id="18" name="Rectangle 1039"/>
          <p:cNvSpPr>
            <a:spLocks noChangeArrowheads="1"/>
          </p:cNvSpPr>
          <p:nvPr/>
        </p:nvSpPr>
        <p:spPr bwMode="auto">
          <a:xfrm>
            <a:off x="3192587" y="3435375"/>
            <a:ext cx="2065338" cy="450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9" name="Rectangle 1040"/>
          <p:cNvSpPr>
            <a:spLocks noChangeArrowheads="1"/>
          </p:cNvSpPr>
          <p:nvPr/>
        </p:nvSpPr>
        <p:spPr bwMode="auto">
          <a:xfrm>
            <a:off x="3227512" y="3446487"/>
            <a:ext cx="2066925" cy="3968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branch_key</a:t>
            </a:r>
          </a:p>
        </p:txBody>
      </p:sp>
      <p:sp>
        <p:nvSpPr>
          <p:cNvPr id="20" name="Rectangle 1041"/>
          <p:cNvSpPr>
            <a:spLocks noChangeArrowheads="1"/>
          </p:cNvSpPr>
          <p:nvPr/>
        </p:nvSpPr>
        <p:spPr bwMode="auto">
          <a:xfrm>
            <a:off x="3192587" y="3898925"/>
            <a:ext cx="2065338" cy="4524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1" name="Rectangle 1042"/>
          <p:cNvSpPr>
            <a:spLocks noChangeArrowheads="1"/>
          </p:cNvSpPr>
          <p:nvPr/>
        </p:nvSpPr>
        <p:spPr bwMode="auto">
          <a:xfrm>
            <a:off x="3225925" y="3922737"/>
            <a:ext cx="2065337" cy="3968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location_key</a:t>
            </a:r>
          </a:p>
        </p:txBody>
      </p:sp>
      <p:sp>
        <p:nvSpPr>
          <p:cNvPr id="22" name="Rectangle 1043"/>
          <p:cNvSpPr>
            <a:spLocks noChangeArrowheads="1"/>
          </p:cNvSpPr>
          <p:nvPr/>
        </p:nvSpPr>
        <p:spPr bwMode="auto">
          <a:xfrm>
            <a:off x="3192587" y="4364062"/>
            <a:ext cx="2065338" cy="452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3" name="Rectangle 1044"/>
          <p:cNvSpPr>
            <a:spLocks noChangeArrowheads="1"/>
          </p:cNvSpPr>
          <p:nvPr/>
        </p:nvSpPr>
        <p:spPr bwMode="auto">
          <a:xfrm>
            <a:off x="3227512" y="4414862"/>
            <a:ext cx="1987550" cy="3968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units_sold</a:t>
            </a:r>
          </a:p>
        </p:txBody>
      </p:sp>
      <p:sp>
        <p:nvSpPr>
          <p:cNvPr id="24" name="Rectangle 1045"/>
          <p:cNvSpPr>
            <a:spLocks noChangeArrowheads="1"/>
          </p:cNvSpPr>
          <p:nvPr/>
        </p:nvSpPr>
        <p:spPr bwMode="auto">
          <a:xfrm>
            <a:off x="3192587" y="4829200"/>
            <a:ext cx="2065338" cy="450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5" name="Rectangle 1046"/>
          <p:cNvSpPr>
            <a:spLocks noChangeArrowheads="1"/>
          </p:cNvSpPr>
          <p:nvPr/>
        </p:nvSpPr>
        <p:spPr bwMode="auto">
          <a:xfrm>
            <a:off x="3227512" y="4859362"/>
            <a:ext cx="1993900" cy="3968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dollars_sold</a:t>
            </a:r>
          </a:p>
        </p:txBody>
      </p:sp>
      <p:sp>
        <p:nvSpPr>
          <p:cNvPr id="26" name="Rectangle 1047"/>
          <p:cNvSpPr>
            <a:spLocks noChangeArrowheads="1"/>
          </p:cNvSpPr>
          <p:nvPr/>
        </p:nvSpPr>
        <p:spPr bwMode="auto">
          <a:xfrm>
            <a:off x="3192587" y="5294337"/>
            <a:ext cx="2065338" cy="450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7" name="Rectangle 1048"/>
          <p:cNvSpPr>
            <a:spLocks noChangeArrowheads="1"/>
          </p:cNvSpPr>
          <p:nvPr/>
        </p:nvSpPr>
        <p:spPr bwMode="auto">
          <a:xfrm>
            <a:off x="3208462" y="5305450"/>
            <a:ext cx="1995488" cy="3968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2000">
                <a:latin typeface="Times New Roman" pitchFamily="18" charset="0"/>
                <a:ea typeface="宋体" charset="-122"/>
              </a:rPr>
              <a:t>             </a:t>
            </a:r>
            <a:r>
              <a:rPr lang="en-US" altLang="zh-CN" sz="2000">
                <a:latin typeface="Times New Roman" pitchFamily="18" charset="0"/>
                <a:ea typeface="宋体" charset="-122"/>
              </a:rPr>
              <a:t>avg_sales</a:t>
            </a:r>
          </a:p>
        </p:txBody>
      </p:sp>
      <p:sp>
        <p:nvSpPr>
          <p:cNvPr id="28" name="Rectangle 1049"/>
          <p:cNvSpPr>
            <a:spLocks noChangeArrowheads="1"/>
          </p:cNvSpPr>
          <p:nvPr/>
        </p:nvSpPr>
        <p:spPr bwMode="auto">
          <a:xfrm>
            <a:off x="1551112" y="5732487"/>
            <a:ext cx="1219200" cy="4064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spcBef>
                <a:spcPct val="50000"/>
              </a:spcBef>
            </a:pPr>
            <a:r>
              <a:rPr lang="en-US" altLang="zh-CN" sz="2000">
                <a:latin typeface="Times New Roman" pitchFamily="18" charset="0"/>
                <a:ea typeface="宋体" charset="-122"/>
              </a:rPr>
              <a:t>Measures</a:t>
            </a:r>
          </a:p>
        </p:txBody>
      </p:sp>
      <p:sp>
        <p:nvSpPr>
          <p:cNvPr id="29" name="Line 1050"/>
          <p:cNvSpPr>
            <a:spLocks noChangeShapeType="1"/>
          </p:cNvSpPr>
          <p:nvPr/>
        </p:nvSpPr>
        <p:spPr bwMode="auto">
          <a:xfrm flipV="1">
            <a:off x="2465512" y="4589487"/>
            <a:ext cx="769938" cy="1143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051"/>
          <p:cNvSpPr>
            <a:spLocks noChangeShapeType="1"/>
          </p:cNvSpPr>
          <p:nvPr/>
        </p:nvSpPr>
        <p:spPr bwMode="auto">
          <a:xfrm flipV="1">
            <a:off x="2446462" y="5132412"/>
            <a:ext cx="788988" cy="5619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052"/>
          <p:cNvSpPr>
            <a:spLocks noChangeShapeType="1"/>
          </p:cNvSpPr>
          <p:nvPr/>
        </p:nvSpPr>
        <p:spPr bwMode="auto">
          <a:xfrm flipV="1">
            <a:off x="2446462" y="5500712"/>
            <a:ext cx="904875" cy="193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053"/>
          <p:cNvSpPr>
            <a:spLocks noChangeShapeType="1"/>
          </p:cNvSpPr>
          <p:nvPr/>
        </p:nvSpPr>
        <p:spPr bwMode="auto">
          <a:xfrm flipH="1">
            <a:off x="1855912" y="3751287"/>
            <a:ext cx="1346200" cy="685800"/>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054"/>
          <p:cNvSpPr>
            <a:spLocks noChangeShapeType="1"/>
          </p:cNvSpPr>
          <p:nvPr/>
        </p:nvSpPr>
        <p:spPr bwMode="auto">
          <a:xfrm flipH="1" flipV="1">
            <a:off x="1855912" y="1846287"/>
            <a:ext cx="1522413" cy="866775"/>
          </a:xfrm>
          <a:prstGeom prst="line">
            <a:avLst/>
          </a:prstGeom>
          <a:noFill/>
          <a:ln w="50800">
            <a:solidFill>
              <a:schemeClr val="tx1"/>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055"/>
          <p:cNvSpPr>
            <a:spLocks noChangeShapeType="1"/>
          </p:cNvSpPr>
          <p:nvPr/>
        </p:nvSpPr>
        <p:spPr bwMode="auto">
          <a:xfrm>
            <a:off x="5208712" y="4132287"/>
            <a:ext cx="609600" cy="152400"/>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056"/>
          <p:cNvSpPr>
            <a:spLocks noChangeShapeType="1"/>
          </p:cNvSpPr>
          <p:nvPr/>
        </p:nvSpPr>
        <p:spPr bwMode="auto">
          <a:xfrm flipV="1">
            <a:off x="5208712" y="2151087"/>
            <a:ext cx="609600" cy="838200"/>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 name="Group 1057"/>
          <p:cNvGrpSpPr>
            <a:grpSpLocks/>
          </p:cNvGrpSpPr>
          <p:nvPr/>
        </p:nvGrpSpPr>
        <p:grpSpPr bwMode="auto">
          <a:xfrm>
            <a:off x="5818312" y="1389087"/>
            <a:ext cx="1374775" cy="1924050"/>
            <a:chOff x="3796" y="983"/>
            <a:chExt cx="857" cy="1193"/>
          </a:xfrm>
        </p:grpSpPr>
        <p:sp>
          <p:nvSpPr>
            <p:cNvPr id="37" name="Rectangle 1058"/>
            <p:cNvSpPr>
              <a:spLocks noChangeArrowheads="1"/>
            </p:cNvSpPr>
            <p:nvPr/>
          </p:nvSpPr>
          <p:spPr bwMode="auto">
            <a:xfrm>
              <a:off x="3796" y="1262"/>
              <a:ext cx="857" cy="914"/>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item_key</a:t>
              </a:r>
            </a:p>
            <a:p>
              <a:r>
                <a:rPr lang="en-US" altLang="zh-CN" sz="1800">
                  <a:latin typeface="Times New Roman" pitchFamily="18" charset="0"/>
                  <a:ea typeface="宋体" charset="-122"/>
                </a:rPr>
                <a:t>item_name</a:t>
              </a:r>
            </a:p>
            <a:p>
              <a:r>
                <a:rPr lang="en-US" altLang="zh-CN" sz="1800">
                  <a:latin typeface="Times New Roman" pitchFamily="18" charset="0"/>
                  <a:ea typeface="宋体" charset="-122"/>
                </a:rPr>
                <a:t>brand</a:t>
              </a:r>
            </a:p>
            <a:p>
              <a:r>
                <a:rPr lang="en-US" altLang="zh-CN" sz="1800">
                  <a:latin typeface="Times New Roman" pitchFamily="18" charset="0"/>
                  <a:ea typeface="宋体" charset="-122"/>
                </a:rPr>
                <a:t>type</a:t>
              </a:r>
            </a:p>
            <a:p>
              <a:r>
                <a:rPr lang="en-US" altLang="zh-CN" sz="1800">
                  <a:latin typeface="Times New Roman" pitchFamily="18" charset="0"/>
                  <a:ea typeface="宋体" charset="-122"/>
                </a:rPr>
                <a:t>supplier_key</a:t>
              </a:r>
            </a:p>
          </p:txBody>
        </p:sp>
        <p:sp>
          <p:nvSpPr>
            <p:cNvPr id="38" name="Text Box 1059"/>
            <p:cNvSpPr txBox="1">
              <a:spLocks noChangeArrowheads="1"/>
            </p:cNvSpPr>
            <p:nvPr/>
          </p:nvSpPr>
          <p:spPr bwMode="auto">
            <a:xfrm>
              <a:off x="3926" y="983"/>
              <a:ext cx="457" cy="289"/>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400">
                  <a:latin typeface="Times New Roman" pitchFamily="18" charset="0"/>
                  <a:ea typeface="宋体" charset="-122"/>
                </a:rPr>
                <a:t>item</a:t>
              </a:r>
            </a:p>
          </p:txBody>
        </p:sp>
      </p:grpSp>
      <p:grpSp>
        <p:nvGrpSpPr>
          <p:cNvPr id="39" name="Group 1060"/>
          <p:cNvGrpSpPr>
            <a:grpSpLocks/>
          </p:cNvGrpSpPr>
          <p:nvPr/>
        </p:nvGrpSpPr>
        <p:grpSpPr bwMode="auto">
          <a:xfrm>
            <a:off x="484312" y="3751287"/>
            <a:ext cx="1509713" cy="1393825"/>
            <a:chOff x="3844" y="2426"/>
            <a:chExt cx="939" cy="864"/>
          </a:xfrm>
        </p:grpSpPr>
        <p:sp>
          <p:nvSpPr>
            <p:cNvPr id="40" name="Rectangle 1061"/>
            <p:cNvSpPr>
              <a:spLocks noChangeArrowheads="1"/>
            </p:cNvSpPr>
            <p:nvPr/>
          </p:nvSpPr>
          <p:spPr bwMode="auto">
            <a:xfrm>
              <a:off x="3896" y="2716"/>
              <a:ext cx="887" cy="574"/>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branch_key</a:t>
              </a:r>
            </a:p>
            <a:p>
              <a:r>
                <a:rPr lang="en-US" altLang="zh-CN" sz="1800">
                  <a:latin typeface="Times New Roman" pitchFamily="18" charset="0"/>
                  <a:ea typeface="宋体" charset="-122"/>
                </a:rPr>
                <a:t>branch_name</a:t>
              </a:r>
            </a:p>
            <a:p>
              <a:r>
                <a:rPr lang="en-US" altLang="zh-CN" sz="1800">
                  <a:latin typeface="Times New Roman" pitchFamily="18" charset="0"/>
                  <a:ea typeface="宋体" charset="-122"/>
                </a:rPr>
                <a:t>branch_type</a:t>
              </a:r>
            </a:p>
          </p:txBody>
        </p:sp>
        <p:sp>
          <p:nvSpPr>
            <p:cNvPr id="41" name="Text Box 1062"/>
            <p:cNvSpPr txBox="1">
              <a:spLocks noChangeArrowheads="1"/>
            </p:cNvSpPr>
            <p:nvPr/>
          </p:nvSpPr>
          <p:spPr bwMode="auto">
            <a:xfrm>
              <a:off x="3844" y="2426"/>
              <a:ext cx="637" cy="289"/>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400">
                  <a:latin typeface="Times New Roman" pitchFamily="18" charset="0"/>
                  <a:ea typeface="宋体" charset="-122"/>
                </a:rPr>
                <a:t>branch</a:t>
              </a:r>
            </a:p>
          </p:txBody>
        </p:sp>
      </p:grpSp>
      <p:grpSp>
        <p:nvGrpSpPr>
          <p:cNvPr id="42" name="Group 1064"/>
          <p:cNvGrpSpPr>
            <a:grpSpLocks/>
          </p:cNvGrpSpPr>
          <p:nvPr/>
        </p:nvGrpSpPr>
        <p:grpSpPr bwMode="auto">
          <a:xfrm>
            <a:off x="7569325" y="1846287"/>
            <a:ext cx="1449387" cy="998538"/>
            <a:chOff x="3789" y="855"/>
            <a:chExt cx="903" cy="1172"/>
          </a:xfrm>
        </p:grpSpPr>
        <p:sp>
          <p:nvSpPr>
            <p:cNvPr id="43" name="Rectangle 1065"/>
            <p:cNvSpPr>
              <a:spLocks noChangeArrowheads="1"/>
            </p:cNvSpPr>
            <p:nvPr/>
          </p:nvSpPr>
          <p:spPr bwMode="auto">
            <a:xfrm>
              <a:off x="3796" y="1263"/>
              <a:ext cx="896" cy="764"/>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supplier_key</a:t>
              </a:r>
            </a:p>
            <a:p>
              <a:r>
                <a:rPr lang="en-US" altLang="zh-CN" sz="1800">
                  <a:latin typeface="Times New Roman" pitchFamily="18" charset="0"/>
                  <a:ea typeface="宋体" charset="-122"/>
                </a:rPr>
                <a:t>supplier_type</a:t>
              </a:r>
            </a:p>
          </p:txBody>
        </p:sp>
        <p:sp>
          <p:nvSpPr>
            <p:cNvPr id="44" name="Text Box 1066"/>
            <p:cNvSpPr txBox="1">
              <a:spLocks noChangeArrowheads="1"/>
            </p:cNvSpPr>
            <p:nvPr/>
          </p:nvSpPr>
          <p:spPr bwMode="auto">
            <a:xfrm>
              <a:off x="3789" y="855"/>
              <a:ext cx="732" cy="5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400">
                  <a:latin typeface="Times New Roman" pitchFamily="18" charset="0"/>
                  <a:ea typeface="宋体" charset="-122"/>
                </a:rPr>
                <a:t>supplier</a:t>
              </a:r>
            </a:p>
          </p:txBody>
        </p:sp>
      </p:grpSp>
      <p:sp>
        <p:nvSpPr>
          <p:cNvPr id="45" name="Line 1067"/>
          <p:cNvSpPr>
            <a:spLocks noChangeShapeType="1"/>
          </p:cNvSpPr>
          <p:nvPr/>
        </p:nvSpPr>
        <p:spPr bwMode="auto">
          <a:xfrm flipV="1">
            <a:off x="7037512" y="2532087"/>
            <a:ext cx="533400" cy="533400"/>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6" name="Group 1069"/>
          <p:cNvGrpSpPr>
            <a:grpSpLocks/>
          </p:cNvGrpSpPr>
          <p:nvPr/>
        </p:nvGrpSpPr>
        <p:grpSpPr bwMode="auto">
          <a:xfrm>
            <a:off x="7364537" y="4741887"/>
            <a:ext cx="1654175" cy="1495425"/>
            <a:chOff x="684" y="2196"/>
            <a:chExt cx="1565" cy="913"/>
          </a:xfrm>
        </p:grpSpPr>
        <p:sp>
          <p:nvSpPr>
            <p:cNvPr id="47" name="Rectangle 1070"/>
            <p:cNvSpPr>
              <a:spLocks noChangeArrowheads="1"/>
            </p:cNvSpPr>
            <p:nvPr/>
          </p:nvSpPr>
          <p:spPr bwMode="auto">
            <a:xfrm>
              <a:off x="684" y="2450"/>
              <a:ext cx="1565" cy="659"/>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a:latin typeface="Times New Roman" pitchFamily="18" charset="0"/>
                  <a:ea typeface="宋体" charset="-122"/>
                </a:rPr>
                <a:t>city_key</a:t>
              </a:r>
            </a:p>
            <a:p>
              <a:r>
                <a:rPr lang="en-US" altLang="zh-CN" sz="1600">
                  <a:latin typeface="Times New Roman" pitchFamily="18" charset="0"/>
                  <a:ea typeface="宋体" charset="-122"/>
                </a:rPr>
                <a:t>city</a:t>
              </a:r>
            </a:p>
            <a:p>
              <a:r>
                <a:rPr lang="en-US" altLang="zh-CN" sz="1600">
                  <a:latin typeface="Times New Roman" pitchFamily="18" charset="0"/>
                  <a:ea typeface="宋体" charset="-122"/>
                </a:rPr>
                <a:t>state_or_province</a:t>
              </a:r>
            </a:p>
            <a:p>
              <a:r>
                <a:rPr lang="en-US" altLang="zh-CN" sz="1600">
                  <a:latin typeface="Times New Roman" pitchFamily="18" charset="0"/>
                  <a:ea typeface="宋体" charset="-122"/>
                </a:rPr>
                <a:t>country</a:t>
              </a:r>
            </a:p>
          </p:txBody>
        </p:sp>
        <p:sp>
          <p:nvSpPr>
            <p:cNvPr id="48" name="Rectangle 1071"/>
            <p:cNvSpPr>
              <a:spLocks noChangeArrowheads="1"/>
            </p:cNvSpPr>
            <p:nvPr/>
          </p:nvSpPr>
          <p:spPr bwMode="auto">
            <a:xfrm>
              <a:off x="684" y="2196"/>
              <a:ext cx="542" cy="2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city</a:t>
              </a:r>
            </a:p>
          </p:txBody>
        </p:sp>
      </p:grpSp>
      <p:sp>
        <p:nvSpPr>
          <p:cNvPr id="49" name="Line 1072"/>
          <p:cNvSpPr>
            <a:spLocks noChangeShapeType="1"/>
          </p:cNvSpPr>
          <p:nvPr/>
        </p:nvSpPr>
        <p:spPr bwMode="auto">
          <a:xfrm>
            <a:off x="6732712" y="4894287"/>
            <a:ext cx="685800" cy="457200"/>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标题 8"/>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mtClean="0"/>
              <a:t>2.</a:t>
            </a:r>
            <a:r>
              <a:rPr lang="zh-CN" altLang="en-US" smtClean="0"/>
              <a:t>雪花模型</a:t>
            </a:r>
            <a:endParaRPr lang="zh-CN" altLang="en-US" dirty="0"/>
          </a:p>
        </p:txBody>
      </p:sp>
    </p:spTree>
    <p:extLst>
      <p:ext uri="{BB962C8B-B14F-4D97-AF65-F5344CB8AC3E}">
        <p14:creationId xmlns:p14="http://schemas.microsoft.com/office/powerpoint/2010/main" val="14498414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457200" y="188640"/>
            <a:ext cx="8229600" cy="1143000"/>
          </a:xfrm>
        </p:spPr>
        <p:txBody>
          <a:bodyPr/>
          <a:lstStyle/>
          <a:p>
            <a:r>
              <a:rPr lang="en-US" altLang="zh-CN" dirty="0" smtClean="0"/>
              <a:t>3.</a:t>
            </a:r>
            <a:r>
              <a:rPr lang="zh-CN" altLang="en-US" dirty="0" smtClean="0"/>
              <a:t>事实</a:t>
            </a:r>
            <a:r>
              <a:rPr lang="zh-CN" altLang="en-US" dirty="0"/>
              <a:t>星座模型</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53</a:t>
            </a:fld>
            <a:endParaRPr lang="zh-CN" altLang="en-US"/>
          </a:p>
        </p:txBody>
      </p:sp>
      <p:sp>
        <p:nvSpPr>
          <p:cNvPr id="9" name="Rectangle 4"/>
          <p:cNvSpPr>
            <a:spLocks noChangeArrowheads="1"/>
          </p:cNvSpPr>
          <p:nvPr/>
        </p:nvSpPr>
        <p:spPr bwMode="auto">
          <a:xfrm>
            <a:off x="2895600" y="2593504"/>
            <a:ext cx="1608138" cy="4572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grpSp>
        <p:nvGrpSpPr>
          <p:cNvPr id="10" name="Group 5"/>
          <p:cNvGrpSpPr>
            <a:grpSpLocks/>
          </p:cNvGrpSpPr>
          <p:nvPr/>
        </p:nvGrpSpPr>
        <p:grpSpPr bwMode="auto">
          <a:xfrm>
            <a:off x="228600" y="1014164"/>
            <a:ext cx="1639888" cy="1982788"/>
            <a:chOff x="277" y="1164"/>
            <a:chExt cx="1021" cy="1229"/>
          </a:xfrm>
        </p:grpSpPr>
        <p:sp>
          <p:nvSpPr>
            <p:cNvPr id="11" name="Rectangle 6"/>
            <p:cNvSpPr>
              <a:spLocks noChangeArrowheads="1"/>
            </p:cNvSpPr>
            <p:nvPr/>
          </p:nvSpPr>
          <p:spPr bwMode="auto">
            <a:xfrm>
              <a:off x="277" y="1421"/>
              <a:ext cx="1021" cy="972"/>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dirty="0" err="1">
                  <a:latin typeface="Times New Roman" pitchFamily="18" charset="0"/>
                  <a:ea typeface="宋体" charset="-122"/>
                </a:rPr>
                <a:t>time_key</a:t>
              </a:r>
              <a:endParaRPr lang="en-US" altLang="zh-CN" sz="1600" dirty="0">
                <a:latin typeface="Times New Roman" pitchFamily="18" charset="0"/>
                <a:ea typeface="宋体" charset="-122"/>
              </a:endParaRPr>
            </a:p>
            <a:p>
              <a:r>
                <a:rPr lang="en-US" altLang="zh-CN" sz="1600" dirty="0">
                  <a:latin typeface="Times New Roman" pitchFamily="18" charset="0"/>
                  <a:ea typeface="宋体" charset="-122"/>
                </a:rPr>
                <a:t>day</a:t>
              </a:r>
            </a:p>
            <a:p>
              <a:r>
                <a:rPr lang="en-US" altLang="zh-CN" sz="1600" dirty="0" err="1">
                  <a:latin typeface="Times New Roman" pitchFamily="18" charset="0"/>
                  <a:ea typeface="宋体" charset="-122"/>
                </a:rPr>
                <a:t>day_of_the_week</a:t>
              </a:r>
              <a:endParaRPr lang="en-US" altLang="zh-CN" sz="1600" dirty="0">
                <a:latin typeface="Times New Roman" pitchFamily="18" charset="0"/>
                <a:ea typeface="宋体" charset="-122"/>
              </a:endParaRPr>
            </a:p>
            <a:p>
              <a:r>
                <a:rPr lang="en-US" altLang="zh-CN" sz="1600" dirty="0">
                  <a:latin typeface="Times New Roman" pitchFamily="18" charset="0"/>
                  <a:ea typeface="宋体" charset="-122"/>
                </a:rPr>
                <a:t>month</a:t>
              </a:r>
            </a:p>
            <a:p>
              <a:r>
                <a:rPr lang="en-US" altLang="zh-CN" sz="1600" dirty="0">
                  <a:latin typeface="Times New Roman" pitchFamily="18" charset="0"/>
                  <a:ea typeface="宋体" charset="-122"/>
                </a:rPr>
                <a:t>quarter</a:t>
              </a:r>
            </a:p>
            <a:p>
              <a:r>
                <a:rPr lang="en-US" altLang="zh-CN" sz="1600" dirty="0">
                  <a:latin typeface="Times New Roman" pitchFamily="18" charset="0"/>
                  <a:ea typeface="宋体" charset="-122"/>
                </a:rPr>
                <a:t>year</a:t>
              </a:r>
            </a:p>
          </p:txBody>
        </p:sp>
        <p:sp>
          <p:nvSpPr>
            <p:cNvPr id="12" name="Rectangle 7"/>
            <p:cNvSpPr>
              <a:spLocks noChangeArrowheads="1"/>
            </p:cNvSpPr>
            <p:nvPr/>
          </p:nvSpPr>
          <p:spPr bwMode="auto">
            <a:xfrm>
              <a:off x="277" y="1164"/>
              <a:ext cx="374" cy="233"/>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time</a:t>
              </a:r>
            </a:p>
          </p:txBody>
        </p:sp>
      </p:grpSp>
      <p:grpSp>
        <p:nvGrpSpPr>
          <p:cNvPr id="13" name="Group 8"/>
          <p:cNvGrpSpPr>
            <a:grpSpLocks/>
          </p:cNvGrpSpPr>
          <p:nvPr/>
        </p:nvGrpSpPr>
        <p:grpSpPr bwMode="auto">
          <a:xfrm>
            <a:off x="5105400" y="3584104"/>
            <a:ext cx="1654175" cy="1733550"/>
            <a:chOff x="684" y="2196"/>
            <a:chExt cx="1030" cy="1075"/>
          </a:xfrm>
        </p:grpSpPr>
        <p:sp>
          <p:nvSpPr>
            <p:cNvPr id="14" name="Rectangle 9"/>
            <p:cNvSpPr>
              <a:spLocks noChangeArrowheads="1"/>
            </p:cNvSpPr>
            <p:nvPr/>
          </p:nvSpPr>
          <p:spPr bwMode="auto">
            <a:xfrm>
              <a:off x="684" y="2450"/>
              <a:ext cx="1030" cy="821"/>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a:latin typeface="Times New Roman" pitchFamily="18" charset="0"/>
                  <a:ea typeface="宋体" charset="-122"/>
                </a:rPr>
                <a:t>location_key</a:t>
              </a:r>
            </a:p>
            <a:p>
              <a:r>
                <a:rPr lang="en-US" altLang="zh-CN" sz="1600">
                  <a:latin typeface="Times New Roman" pitchFamily="18" charset="0"/>
                  <a:ea typeface="宋体" charset="-122"/>
                </a:rPr>
                <a:t>street</a:t>
              </a:r>
            </a:p>
            <a:p>
              <a:r>
                <a:rPr lang="en-US" altLang="zh-CN" sz="1600">
                  <a:latin typeface="Times New Roman" pitchFamily="18" charset="0"/>
                  <a:ea typeface="宋体" charset="-122"/>
                </a:rPr>
                <a:t>city</a:t>
              </a:r>
            </a:p>
            <a:p>
              <a:r>
                <a:rPr lang="en-US" altLang="zh-CN" sz="1600">
                  <a:latin typeface="Times New Roman" pitchFamily="18" charset="0"/>
                  <a:ea typeface="宋体" charset="-122"/>
                </a:rPr>
                <a:t>province_or_state</a:t>
              </a:r>
            </a:p>
            <a:p>
              <a:r>
                <a:rPr lang="en-US" altLang="zh-CN" sz="1600">
                  <a:latin typeface="Times New Roman" pitchFamily="18" charset="0"/>
                  <a:ea typeface="宋体" charset="-122"/>
                </a:rPr>
                <a:t>country</a:t>
              </a:r>
            </a:p>
          </p:txBody>
        </p:sp>
        <p:sp>
          <p:nvSpPr>
            <p:cNvPr id="15" name="Rectangle 10"/>
            <p:cNvSpPr>
              <a:spLocks noChangeArrowheads="1"/>
            </p:cNvSpPr>
            <p:nvPr/>
          </p:nvSpPr>
          <p:spPr bwMode="auto">
            <a:xfrm>
              <a:off x="684" y="2196"/>
              <a:ext cx="580" cy="23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location</a:t>
              </a:r>
            </a:p>
          </p:txBody>
        </p:sp>
      </p:grpSp>
      <p:sp>
        <p:nvSpPr>
          <p:cNvPr id="16" name="Rectangle 11"/>
          <p:cNvSpPr>
            <a:spLocks noChangeArrowheads="1"/>
          </p:cNvSpPr>
          <p:nvPr/>
        </p:nvSpPr>
        <p:spPr bwMode="auto">
          <a:xfrm>
            <a:off x="2743200" y="1679104"/>
            <a:ext cx="169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Sales Fact Table</a:t>
            </a:r>
          </a:p>
        </p:txBody>
      </p:sp>
      <p:sp>
        <p:nvSpPr>
          <p:cNvPr id="17" name="Rectangle 12"/>
          <p:cNvSpPr>
            <a:spLocks noChangeArrowheads="1"/>
          </p:cNvSpPr>
          <p:nvPr/>
        </p:nvSpPr>
        <p:spPr bwMode="auto">
          <a:xfrm>
            <a:off x="2895600" y="2136304"/>
            <a:ext cx="1600200" cy="452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8" name="Rectangle 13"/>
          <p:cNvSpPr>
            <a:spLocks noChangeArrowheads="1"/>
          </p:cNvSpPr>
          <p:nvPr/>
        </p:nvSpPr>
        <p:spPr bwMode="auto">
          <a:xfrm>
            <a:off x="2895600" y="2212504"/>
            <a:ext cx="1601788" cy="366713"/>
          </a:xfrm>
          <a:prstGeom prst="rect">
            <a:avLst/>
          </a:prstGeom>
          <a:solidFill>
            <a:srgbClr val="00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1800">
                <a:latin typeface="Times New Roman" pitchFamily="18" charset="0"/>
                <a:ea typeface="宋体" charset="-122"/>
              </a:rPr>
              <a:t>time_key</a:t>
            </a:r>
          </a:p>
        </p:txBody>
      </p:sp>
      <p:sp>
        <p:nvSpPr>
          <p:cNvPr id="19" name="Rectangle 14"/>
          <p:cNvSpPr>
            <a:spLocks noChangeArrowheads="1"/>
          </p:cNvSpPr>
          <p:nvPr/>
        </p:nvSpPr>
        <p:spPr bwMode="auto">
          <a:xfrm>
            <a:off x="2895600" y="2669704"/>
            <a:ext cx="1600200" cy="3667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item_key</a:t>
            </a:r>
          </a:p>
        </p:txBody>
      </p:sp>
      <p:sp>
        <p:nvSpPr>
          <p:cNvPr id="20" name="Rectangle 15"/>
          <p:cNvSpPr>
            <a:spLocks noChangeArrowheads="1"/>
          </p:cNvSpPr>
          <p:nvPr/>
        </p:nvSpPr>
        <p:spPr bwMode="auto">
          <a:xfrm>
            <a:off x="2895600" y="3050704"/>
            <a:ext cx="1600200" cy="450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1" name="Rectangle 16"/>
          <p:cNvSpPr>
            <a:spLocks noChangeArrowheads="1"/>
          </p:cNvSpPr>
          <p:nvPr/>
        </p:nvSpPr>
        <p:spPr bwMode="auto">
          <a:xfrm>
            <a:off x="2895600" y="3050704"/>
            <a:ext cx="1600200" cy="3667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branch_key</a:t>
            </a:r>
          </a:p>
        </p:txBody>
      </p:sp>
      <p:sp>
        <p:nvSpPr>
          <p:cNvPr id="22" name="Rectangle 17"/>
          <p:cNvSpPr>
            <a:spLocks noChangeArrowheads="1"/>
          </p:cNvSpPr>
          <p:nvPr/>
        </p:nvSpPr>
        <p:spPr bwMode="auto">
          <a:xfrm>
            <a:off x="2895600" y="3507904"/>
            <a:ext cx="1600200" cy="452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3" name="Rectangle 18"/>
          <p:cNvSpPr>
            <a:spLocks noChangeArrowheads="1"/>
          </p:cNvSpPr>
          <p:nvPr/>
        </p:nvSpPr>
        <p:spPr bwMode="auto">
          <a:xfrm>
            <a:off x="2894013" y="3526954"/>
            <a:ext cx="1593850" cy="3667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location_key</a:t>
            </a:r>
          </a:p>
        </p:txBody>
      </p:sp>
      <p:sp>
        <p:nvSpPr>
          <p:cNvPr id="24" name="Rectangle 19"/>
          <p:cNvSpPr>
            <a:spLocks noChangeArrowheads="1"/>
          </p:cNvSpPr>
          <p:nvPr/>
        </p:nvSpPr>
        <p:spPr bwMode="auto">
          <a:xfrm>
            <a:off x="2860675" y="3965104"/>
            <a:ext cx="1635125" cy="4556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5" name="Rectangle 20"/>
          <p:cNvSpPr>
            <a:spLocks noChangeArrowheads="1"/>
          </p:cNvSpPr>
          <p:nvPr/>
        </p:nvSpPr>
        <p:spPr bwMode="auto">
          <a:xfrm>
            <a:off x="2895600" y="4019079"/>
            <a:ext cx="1581150" cy="366713"/>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units_sold</a:t>
            </a:r>
          </a:p>
        </p:txBody>
      </p:sp>
      <p:sp>
        <p:nvSpPr>
          <p:cNvPr id="26" name="Rectangle 21"/>
          <p:cNvSpPr>
            <a:spLocks noChangeArrowheads="1"/>
          </p:cNvSpPr>
          <p:nvPr/>
        </p:nvSpPr>
        <p:spPr bwMode="auto">
          <a:xfrm>
            <a:off x="2860675" y="4422304"/>
            <a:ext cx="1635125" cy="4619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7" name="Rectangle 22"/>
          <p:cNvSpPr>
            <a:spLocks noChangeArrowheads="1"/>
          </p:cNvSpPr>
          <p:nvPr/>
        </p:nvSpPr>
        <p:spPr bwMode="auto">
          <a:xfrm>
            <a:off x="2895600" y="4463579"/>
            <a:ext cx="1587500" cy="366713"/>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dollars_sold</a:t>
            </a:r>
          </a:p>
        </p:txBody>
      </p:sp>
      <p:sp>
        <p:nvSpPr>
          <p:cNvPr id="28" name="Rectangle 23"/>
          <p:cNvSpPr>
            <a:spLocks noChangeArrowheads="1"/>
          </p:cNvSpPr>
          <p:nvPr/>
        </p:nvSpPr>
        <p:spPr bwMode="auto">
          <a:xfrm>
            <a:off x="2860675" y="4879504"/>
            <a:ext cx="1635125" cy="469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9" name="Rectangle 24"/>
          <p:cNvSpPr>
            <a:spLocks noChangeArrowheads="1"/>
          </p:cNvSpPr>
          <p:nvPr/>
        </p:nvSpPr>
        <p:spPr bwMode="auto">
          <a:xfrm>
            <a:off x="2876550" y="4909667"/>
            <a:ext cx="1587500" cy="366712"/>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avg_sales</a:t>
            </a:r>
          </a:p>
        </p:txBody>
      </p:sp>
      <p:sp>
        <p:nvSpPr>
          <p:cNvPr id="30" name="Rectangle 25"/>
          <p:cNvSpPr>
            <a:spLocks noChangeArrowheads="1"/>
          </p:cNvSpPr>
          <p:nvPr/>
        </p:nvSpPr>
        <p:spPr bwMode="auto">
          <a:xfrm>
            <a:off x="1295400" y="5357018"/>
            <a:ext cx="1219200" cy="376238"/>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spcBef>
                <a:spcPct val="50000"/>
              </a:spcBef>
            </a:pPr>
            <a:r>
              <a:rPr lang="en-US" altLang="zh-CN" sz="1800">
                <a:latin typeface="Times New Roman" pitchFamily="18" charset="0"/>
                <a:ea typeface="宋体" charset="-122"/>
              </a:rPr>
              <a:t>Measures</a:t>
            </a:r>
          </a:p>
        </p:txBody>
      </p:sp>
      <p:sp>
        <p:nvSpPr>
          <p:cNvPr id="31" name="Line 26"/>
          <p:cNvSpPr>
            <a:spLocks noChangeShapeType="1"/>
          </p:cNvSpPr>
          <p:nvPr/>
        </p:nvSpPr>
        <p:spPr bwMode="auto">
          <a:xfrm flipV="1">
            <a:off x="2084388" y="4193704"/>
            <a:ext cx="769937" cy="1143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7"/>
          <p:cNvSpPr>
            <a:spLocks noChangeShapeType="1"/>
          </p:cNvSpPr>
          <p:nvPr/>
        </p:nvSpPr>
        <p:spPr bwMode="auto">
          <a:xfrm flipV="1">
            <a:off x="2065338" y="4736629"/>
            <a:ext cx="788987" cy="5619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8"/>
          <p:cNvSpPr>
            <a:spLocks noChangeShapeType="1"/>
          </p:cNvSpPr>
          <p:nvPr/>
        </p:nvSpPr>
        <p:spPr bwMode="auto">
          <a:xfrm flipV="1">
            <a:off x="2065338" y="5104929"/>
            <a:ext cx="904875" cy="193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9"/>
          <p:cNvSpPr>
            <a:spLocks noChangeShapeType="1"/>
          </p:cNvSpPr>
          <p:nvPr/>
        </p:nvSpPr>
        <p:spPr bwMode="auto">
          <a:xfrm flipH="1">
            <a:off x="1641475" y="3361854"/>
            <a:ext cx="1193800" cy="735013"/>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0"/>
          <p:cNvSpPr>
            <a:spLocks noChangeShapeType="1"/>
          </p:cNvSpPr>
          <p:nvPr/>
        </p:nvSpPr>
        <p:spPr bwMode="auto">
          <a:xfrm flipH="1" flipV="1">
            <a:off x="1905000" y="1907704"/>
            <a:ext cx="914400" cy="381000"/>
          </a:xfrm>
          <a:prstGeom prst="line">
            <a:avLst/>
          </a:prstGeom>
          <a:noFill/>
          <a:ln w="50800">
            <a:solidFill>
              <a:schemeClr val="tx1"/>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1"/>
          <p:cNvSpPr>
            <a:spLocks noChangeShapeType="1"/>
          </p:cNvSpPr>
          <p:nvPr/>
        </p:nvSpPr>
        <p:spPr bwMode="auto">
          <a:xfrm>
            <a:off x="4572000" y="3812704"/>
            <a:ext cx="533400" cy="381000"/>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2"/>
          <p:cNvSpPr>
            <a:spLocks noChangeShapeType="1"/>
          </p:cNvSpPr>
          <p:nvPr/>
        </p:nvSpPr>
        <p:spPr bwMode="auto">
          <a:xfrm flipV="1">
            <a:off x="4495800" y="2288704"/>
            <a:ext cx="762000" cy="525463"/>
          </a:xfrm>
          <a:prstGeom prst="line">
            <a:avLst/>
          </a:prstGeom>
          <a:noFill/>
          <a:ln w="508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 name="Group 33"/>
          <p:cNvGrpSpPr>
            <a:grpSpLocks/>
          </p:cNvGrpSpPr>
          <p:nvPr/>
        </p:nvGrpSpPr>
        <p:grpSpPr bwMode="auto">
          <a:xfrm>
            <a:off x="5181600" y="1069504"/>
            <a:ext cx="1303338" cy="1744663"/>
            <a:chOff x="3796" y="1002"/>
            <a:chExt cx="812" cy="1081"/>
          </a:xfrm>
        </p:grpSpPr>
        <p:sp>
          <p:nvSpPr>
            <p:cNvPr id="39" name="Rectangle 34"/>
            <p:cNvSpPr>
              <a:spLocks noChangeArrowheads="1"/>
            </p:cNvSpPr>
            <p:nvPr/>
          </p:nvSpPr>
          <p:spPr bwMode="auto">
            <a:xfrm>
              <a:off x="3796" y="1262"/>
              <a:ext cx="812" cy="821"/>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dirty="0" err="1">
                  <a:latin typeface="Times New Roman" pitchFamily="18" charset="0"/>
                  <a:ea typeface="宋体" charset="-122"/>
                </a:rPr>
                <a:t>item_key</a:t>
              </a:r>
              <a:endParaRPr lang="en-US" altLang="zh-CN" sz="1600" dirty="0">
                <a:latin typeface="Times New Roman" pitchFamily="18" charset="0"/>
                <a:ea typeface="宋体" charset="-122"/>
              </a:endParaRPr>
            </a:p>
            <a:p>
              <a:r>
                <a:rPr lang="en-US" altLang="zh-CN" sz="1600" dirty="0" err="1">
                  <a:latin typeface="Times New Roman" pitchFamily="18" charset="0"/>
                  <a:ea typeface="宋体" charset="-122"/>
                </a:rPr>
                <a:t>item_name</a:t>
              </a:r>
              <a:endParaRPr lang="en-US" altLang="zh-CN" sz="1600" dirty="0">
                <a:latin typeface="Times New Roman" pitchFamily="18" charset="0"/>
                <a:ea typeface="宋体" charset="-122"/>
              </a:endParaRPr>
            </a:p>
            <a:p>
              <a:r>
                <a:rPr lang="en-US" altLang="zh-CN" sz="1600" dirty="0">
                  <a:latin typeface="Times New Roman" pitchFamily="18" charset="0"/>
                  <a:ea typeface="宋体" charset="-122"/>
                </a:rPr>
                <a:t>brand</a:t>
              </a:r>
            </a:p>
            <a:p>
              <a:r>
                <a:rPr lang="en-US" altLang="zh-CN" sz="1600" dirty="0">
                  <a:latin typeface="Times New Roman" pitchFamily="18" charset="0"/>
                  <a:ea typeface="宋体" charset="-122"/>
                </a:rPr>
                <a:t>type</a:t>
              </a:r>
            </a:p>
            <a:p>
              <a:r>
                <a:rPr lang="en-US" altLang="zh-CN" sz="1600" dirty="0" err="1">
                  <a:latin typeface="Times New Roman" pitchFamily="18" charset="0"/>
                  <a:ea typeface="宋体" charset="-122"/>
                </a:rPr>
                <a:t>supplier_type</a:t>
              </a:r>
              <a:endParaRPr lang="en-US" altLang="zh-CN" sz="1600" dirty="0">
                <a:latin typeface="Times New Roman" pitchFamily="18" charset="0"/>
                <a:ea typeface="宋体" charset="-122"/>
              </a:endParaRPr>
            </a:p>
          </p:txBody>
        </p:sp>
        <p:sp>
          <p:nvSpPr>
            <p:cNvPr id="40" name="Text Box 35"/>
            <p:cNvSpPr txBox="1">
              <a:spLocks noChangeArrowheads="1"/>
            </p:cNvSpPr>
            <p:nvPr/>
          </p:nvSpPr>
          <p:spPr bwMode="auto">
            <a:xfrm>
              <a:off x="3953" y="1002"/>
              <a:ext cx="401" cy="252"/>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item</a:t>
              </a:r>
            </a:p>
          </p:txBody>
        </p:sp>
      </p:grpSp>
      <p:grpSp>
        <p:nvGrpSpPr>
          <p:cNvPr id="41" name="Group 36"/>
          <p:cNvGrpSpPr>
            <a:grpSpLocks/>
          </p:cNvGrpSpPr>
          <p:nvPr/>
        </p:nvGrpSpPr>
        <p:grpSpPr bwMode="auto">
          <a:xfrm>
            <a:off x="304800" y="3507904"/>
            <a:ext cx="1290638" cy="1230313"/>
            <a:chOff x="3896" y="2472"/>
            <a:chExt cx="803" cy="762"/>
          </a:xfrm>
        </p:grpSpPr>
        <p:sp>
          <p:nvSpPr>
            <p:cNvPr id="42" name="Rectangle 37"/>
            <p:cNvSpPr>
              <a:spLocks noChangeArrowheads="1"/>
            </p:cNvSpPr>
            <p:nvPr/>
          </p:nvSpPr>
          <p:spPr bwMode="auto">
            <a:xfrm>
              <a:off x="3896" y="2716"/>
              <a:ext cx="803" cy="51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a:latin typeface="Times New Roman" pitchFamily="18" charset="0"/>
                  <a:ea typeface="宋体" charset="-122"/>
                </a:rPr>
                <a:t>branch_key</a:t>
              </a:r>
            </a:p>
            <a:p>
              <a:r>
                <a:rPr lang="en-US" altLang="zh-CN" sz="1600">
                  <a:latin typeface="Times New Roman" pitchFamily="18" charset="0"/>
                  <a:ea typeface="宋体" charset="-122"/>
                </a:rPr>
                <a:t>branch_name</a:t>
              </a:r>
            </a:p>
            <a:p>
              <a:r>
                <a:rPr lang="en-US" altLang="zh-CN" sz="1600">
                  <a:latin typeface="Times New Roman" pitchFamily="18" charset="0"/>
                  <a:ea typeface="宋体" charset="-122"/>
                </a:rPr>
                <a:t>branch_type</a:t>
              </a:r>
            </a:p>
          </p:txBody>
        </p:sp>
        <p:sp>
          <p:nvSpPr>
            <p:cNvPr id="43" name="Text Box 38"/>
            <p:cNvSpPr txBox="1">
              <a:spLocks noChangeArrowheads="1"/>
            </p:cNvSpPr>
            <p:nvPr/>
          </p:nvSpPr>
          <p:spPr bwMode="auto">
            <a:xfrm>
              <a:off x="3907" y="2472"/>
              <a:ext cx="507" cy="23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1800">
                  <a:latin typeface="Times New Roman" pitchFamily="18" charset="0"/>
                  <a:ea typeface="宋体" charset="-122"/>
                </a:rPr>
                <a:t>branch</a:t>
              </a:r>
            </a:p>
          </p:txBody>
        </p:sp>
      </p:grpSp>
      <p:sp>
        <p:nvSpPr>
          <p:cNvPr id="44" name="Rectangle 39"/>
          <p:cNvSpPr>
            <a:spLocks noChangeArrowheads="1"/>
          </p:cNvSpPr>
          <p:nvPr/>
        </p:nvSpPr>
        <p:spPr bwMode="auto">
          <a:xfrm>
            <a:off x="7011988" y="2041054"/>
            <a:ext cx="1608137" cy="4572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45" name="Rectangle 40"/>
          <p:cNvSpPr>
            <a:spLocks noChangeArrowheads="1"/>
          </p:cNvSpPr>
          <p:nvPr/>
        </p:nvSpPr>
        <p:spPr bwMode="auto">
          <a:xfrm>
            <a:off x="6859588" y="1126654"/>
            <a:ext cx="203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Shipping Fact Table</a:t>
            </a:r>
          </a:p>
        </p:txBody>
      </p:sp>
      <p:sp>
        <p:nvSpPr>
          <p:cNvPr id="46" name="Rectangle 41"/>
          <p:cNvSpPr>
            <a:spLocks noChangeArrowheads="1"/>
          </p:cNvSpPr>
          <p:nvPr/>
        </p:nvSpPr>
        <p:spPr bwMode="auto">
          <a:xfrm>
            <a:off x="7011988" y="1583854"/>
            <a:ext cx="1600200" cy="452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47" name="Rectangle 42"/>
          <p:cNvSpPr>
            <a:spLocks noChangeArrowheads="1"/>
          </p:cNvSpPr>
          <p:nvPr/>
        </p:nvSpPr>
        <p:spPr bwMode="auto">
          <a:xfrm>
            <a:off x="7011988" y="1660054"/>
            <a:ext cx="1601787" cy="366713"/>
          </a:xfrm>
          <a:prstGeom prst="rect">
            <a:avLst/>
          </a:prstGeom>
          <a:solidFill>
            <a:srgbClr val="00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1800">
                <a:latin typeface="Times New Roman" pitchFamily="18" charset="0"/>
                <a:ea typeface="宋体" charset="-122"/>
              </a:rPr>
              <a:t>time_key</a:t>
            </a:r>
          </a:p>
        </p:txBody>
      </p:sp>
      <p:sp>
        <p:nvSpPr>
          <p:cNvPr id="48" name="Rectangle 43"/>
          <p:cNvSpPr>
            <a:spLocks noChangeArrowheads="1"/>
          </p:cNvSpPr>
          <p:nvPr/>
        </p:nvSpPr>
        <p:spPr bwMode="auto">
          <a:xfrm>
            <a:off x="7011988" y="2117254"/>
            <a:ext cx="1600200" cy="3667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item_key</a:t>
            </a:r>
          </a:p>
        </p:txBody>
      </p:sp>
      <p:sp>
        <p:nvSpPr>
          <p:cNvPr id="49" name="Rectangle 44"/>
          <p:cNvSpPr>
            <a:spLocks noChangeArrowheads="1"/>
          </p:cNvSpPr>
          <p:nvPr/>
        </p:nvSpPr>
        <p:spPr bwMode="auto">
          <a:xfrm>
            <a:off x="7011988" y="2498254"/>
            <a:ext cx="1600200" cy="450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0" name="Rectangle 45"/>
          <p:cNvSpPr>
            <a:spLocks noChangeArrowheads="1"/>
          </p:cNvSpPr>
          <p:nvPr/>
        </p:nvSpPr>
        <p:spPr bwMode="auto">
          <a:xfrm>
            <a:off x="7011988" y="2498254"/>
            <a:ext cx="1600200" cy="3667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shipper_key</a:t>
            </a:r>
          </a:p>
        </p:txBody>
      </p:sp>
      <p:sp>
        <p:nvSpPr>
          <p:cNvPr id="51" name="Rectangle 46"/>
          <p:cNvSpPr>
            <a:spLocks noChangeArrowheads="1"/>
          </p:cNvSpPr>
          <p:nvPr/>
        </p:nvSpPr>
        <p:spPr bwMode="auto">
          <a:xfrm>
            <a:off x="7011988" y="2955454"/>
            <a:ext cx="1600200" cy="452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2" name="Rectangle 47"/>
          <p:cNvSpPr>
            <a:spLocks noChangeArrowheads="1"/>
          </p:cNvSpPr>
          <p:nvPr/>
        </p:nvSpPr>
        <p:spPr bwMode="auto">
          <a:xfrm>
            <a:off x="7010400" y="2974504"/>
            <a:ext cx="1593850" cy="3667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from_location</a:t>
            </a:r>
          </a:p>
        </p:txBody>
      </p:sp>
      <p:sp>
        <p:nvSpPr>
          <p:cNvPr id="53" name="Rectangle 48"/>
          <p:cNvSpPr>
            <a:spLocks noChangeArrowheads="1"/>
          </p:cNvSpPr>
          <p:nvPr/>
        </p:nvSpPr>
        <p:spPr bwMode="auto">
          <a:xfrm>
            <a:off x="6977063" y="3412654"/>
            <a:ext cx="1635125" cy="4556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4" name="Rectangle 49"/>
          <p:cNvSpPr>
            <a:spLocks noChangeArrowheads="1"/>
          </p:cNvSpPr>
          <p:nvPr/>
        </p:nvSpPr>
        <p:spPr bwMode="auto">
          <a:xfrm>
            <a:off x="7011988" y="3488854"/>
            <a:ext cx="1555750" cy="3667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to_location</a:t>
            </a:r>
          </a:p>
        </p:txBody>
      </p:sp>
      <p:sp>
        <p:nvSpPr>
          <p:cNvPr id="55" name="Rectangle 50"/>
          <p:cNvSpPr>
            <a:spLocks noChangeArrowheads="1"/>
          </p:cNvSpPr>
          <p:nvPr/>
        </p:nvSpPr>
        <p:spPr bwMode="auto">
          <a:xfrm>
            <a:off x="6977063" y="3869854"/>
            <a:ext cx="1635125" cy="4619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6" name="Rectangle 51"/>
          <p:cNvSpPr>
            <a:spLocks noChangeArrowheads="1"/>
          </p:cNvSpPr>
          <p:nvPr/>
        </p:nvSpPr>
        <p:spPr bwMode="auto">
          <a:xfrm>
            <a:off x="7011988" y="3911129"/>
            <a:ext cx="1574800" cy="366713"/>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dollars_cost</a:t>
            </a:r>
          </a:p>
        </p:txBody>
      </p:sp>
      <p:sp>
        <p:nvSpPr>
          <p:cNvPr id="57" name="Rectangle 52"/>
          <p:cNvSpPr>
            <a:spLocks noChangeArrowheads="1"/>
          </p:cNvSpPr>
          <p:nvPr/>
        </p:nvSpPr>
        <p:spPr bwMode="auto">
          <a:xfrm>
            <a:off x="6977063" y="4327054"/>
            <a:ext cx="1635125" cy="469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848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8" name="Rectangle 53"/>
          <p:cNvSpPr>
            <a:spLocks noChangeArrowheads="1"/>
          </p:cNvSpPr>
          <p:nvPr/>
        </p:nvSpPr>
        <p:spPr bwMode="auto">
          <a:xfrm>
            <a:off x="6992938" y="4357217"/>
            <a:ext cx="1625600" cy="366712"/>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zh-CN" altLang="en-US" sz="1800">
                <a:latin typeface="Times New Roman" pitchFamily="18" charset="0"/>
                <a:ea typeface="宋体" charset="-122"/>
              </a:rPr>
              <a:t>   </a:t>
            </a:r>
            <a:r>
              <a:rPr lang="en-US" altLang="zh-CN" sz="1800">
                <a:latin typeface="Times New Roman" pitchFamily="18" charset="0"/>
                <a:ea typeface="宋体" charset="-122"/>
              </a:rPr>
              <a:t>units_shipped</a:t>
            </a:r>
          </a:p>
        </p:txBody>
      </p:sp>
      <p:sp>
        <p:nvSpPr>
          <p:cNvPr id="59" name="Line 55"/>
          <p:cNvSpPr>
            <a:spLocks noChangeShapeType="1"/>
          </p:cNvSpPr>
          <p:nvPr/>
        </p:nvSpPr>
        <p:spPr bwMode="auto">
          <a:xfrm flipH="1" flipV="1">
            <a:off x="6629400" y="1069504"/>
            <a:ext cx="381000" cy="68580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 name="Line 56"/>
          <p:cNvSpPr>
            <a:spLocks noChangeShapeType="1"/>
          </p:cNvSpPr>
          <p:nvPr/>
        </p:nvSpPr>
        <p:spPr bwMode="auto">
          <a:xfrm flipH="1">
            <a:off x="2743200" y="1069504"/>
            <a:ext cx="3886200" cy="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 name="Line 57"/>
          <p:cNvSpPr>
            <a:spLocks noChangeShapeType="1"/>
          </p:cNvSpPr>
          <p:nvPr/>
        </p:nvSpPr>
        <p:spPr bwMode="auto">
          <a:xfrm flipH="1">
            <a:off x="1905000" y="1069504"/>
            <a:ext cx="914400" cy="4572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 name="Line 58"/>
          <p:cNvSpPr>
            <a:spLocks noChangeShapeType="1"/>
          </p:cNvSpPr>
          <p:nvPr/>
        </p:nvSpPr>
        <p:spPr bwMode="auto">
          <a:xfrm flipH="1" flipV="1">
            <a:off x="6477000" y="1831504"/>
            <a:ext cx="533400" cy="4572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 name="Line 59"/>
          <p:cNvSpPr>
            <a:spLocks noChangeShapeType="1"/>
          </p:cNvSpPr>
          <p:nvPr/>
        </p:nvSpPr>
        <p:spPr bwMode="auto">
          <a:xfrm flipH="1">
            <a:off x="6248400" y="3203104"/>
            <a:ext cx="685800" cy="7620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60"/>
          <p:cNvSpPr>
            <a:spLocks noChangeShapeType="1"/>
          </p:cNvSpPr>
          <p:nvPr/>
        </p:nvSpPr>
        <p:spPr bwMode="auto">
          <a:xfrm flipH="1">
            <a:off x="6477000" y="3736504"/>
            <a:ext cx="457200" cy="2286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1"/>
          <p:cNvSpPr>
            <a:spLocks noChangeShapeType="1"/>
          </p:cNvSpPr>
          <p:nvPr/>
        </p:nvSpPr>
        <p:spPr bwMode="auto">
          <a:xfrm>
            <a:off x="8991600" y="2745904"/>
            <a:ext cx="0" cy="167640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6" name="Group 63"/>
          <p:cNvGrpSpPr>
            <a:grpSpLocks/>
          </p:cNvGrpSpPr>
          <p:nvPr/>
        </p:nvGrpSpPr>
        <p:grpSpPr bwMode="auto">
          <a:xfrm>
            <a:off x="7612063" y="4955704"/>
            <a:ext cx="1344612" cy="1473200"/>
            <a:chOff x="3891" y="2472"/>
            <a:chExt cx="836" cy="911"/>
          </a:xfrm>
        </p:grpSpPr>
        <p:sp>
          <p:nvSpPr>
            <p:cNvPr id="67" name="Rectangle 64"/>
            <p:cNvSpPr>
              <a:spLocks noChangeArrowheads="1"/>
            </p:cNvSpPr>
            <p:nvPr/>
          </p:nvSpPr>
          <p:spPr bwMode="auto">
            <a:xfrm>
              <a:off x="3896" y="2715"/>
              <a:ext cx="831" cy="66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600">
                  <a:latin typeface="Times New Roman" pitchFamily="18" charset="0"/>
                  <a:ea typeface="宋体" charset="-122"/>
                </a:rPr>
                <a:t>shipper_key</a:t>
              </a:r>
            </a:p>
            <a:p>
              <a:r>
                <a:rPr lang="en-US" altLang="zh-CN" sz="1600">
                  <a:latin typeface="Times New Roman" pitchFamily="18" charset="0"/>
                  <a:ea typeface="宋体" charset="-122"/>
                </a:rPr>
                <a:t>shipper_name</a:t>
              </a:r>
            </a:p>
            <a:p>
              <a:r>
                <a:rPr lang="en-US" altLang="zh-CN" sz="1600">
                  <a:latin typeface="Times New Roman" pitchFamily="18" charset="0"/>
                  <a:ea typeface="宋体" charset="-122"/>
                </a:rPr>
                <a:t>location_key</a:t>
              </a:r>
            </a:p>
            <a:p>
              <a:r>
                <a:rPr lang="en-US" altLang="zh-CN" sz="1600">
                  <a:latin typeface="Times New Roman" pitchFamily="18" charset="0"/>
                  <a:ea typeface="宋体" charset="-122"/>
                </a:rPr>
                <a:t>shipper_type</a:t>
              </a:r>
            </a:p>
          </p:txBody>
        </p:sp>
        <p:sp>
          <p:nvSpPr>
            <p:cNvPr id="68" name="Text Box 65"/>
            <p:cNvSpPr txBox="1">
              <a:spLocks noChangeArrowheads="1"/>
            </p:cNvSpPr>
            <p:nvPr/>
          </p:nvSpPr>
          <p:spPr bwMode="auto">
            <a:xfrm>
              <a:off x="3891" y="2472"/>
              <a:ext cx="539" cy="23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1800">
                  <a:latin typeface="Times New Roman" pitchFamily="18" charset="0"/>
                  <a:ea typeface="宋体" charset="-122"/>
                </a:rPr>
                <a:t>shipper</a:t>
              </a:r>
            </a:p>
          </p:txBody>
        </p:sp>
      </p:grpSp>
      <p:sp>
        <p:nvSpPr>
          <p:cNvPr id="69" name="Line 66"/>
          <p:cNvSpPr>
            <a:spLocks noChangeShapeType="1"/>
          </p:cNvSpPr>
          <p:nvPr/>
        </p:nvSpPr>
        <p:spPr bwMode="auto">
          <a:xfrm flipH="1">
            <a:off x="8610600" y="4346104"/>
            <a:ext cx="381000" cy="10668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 name="Line 67"/>
          <p:cNvSpPr>
            <a:spLocks noChangeShapeType="1"/>
          </p:cNvSpPr>
          <p:nvPr/>
        </p:nvSpPr>
        <p:spPr bwMode="auto">
          <a:xfrm>
            <a:off x="8610600" y="2745904"/>
            <a:ext cx="381000" cy="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Line 68"/>
          <p:cNvSpPr>
            <a:spLocks noChangeShapeType="1"/>
          </p:cNvSpPr>
          <p:nvPr/>
        </p:nvSpPr>
        <p:spPr bwMode="auto">
          <a:xfrm flipH="1" flipV="1">
            <a:off x="5867400" y="5336704"/>
            <a:ext cx="1752600" cy="6858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3497937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数据仓库的框架设计分析</a:t>
            </a:r>
            <a:endParaRPr lang="zh-CN" altLang="en-US" dirty="0"/>
          </a:p>
        </p:txBody>
      </p:sp>
      <p:sp>
        <p:nvSpPr>
          <p:cNvPr id="3" name="内容占位符 2"/>
          <p:cNvSpPr>
            <a:spLocks noGrp="1"/>
          </p:cNvSpPr>
          <p:nvPr>
            <p:ph idx="1"/>
          </p:nvPr>
        </p:nvSpPr>
        <p:spPr/>
        <p:txBody>
          <a:bodyPr>
            <a:normAutofit fontScale="77500" lnSpcReduction="20000"/>
          </a:bodyPr>
          <a:lstStyle/>
          <a:p>
            <a:pPr marL="0" indent="0">
              <a:buNone/>
            </a:pPr>
            <a:r>
              <a:rPr lang="en-US" altLang="zh-CN" sz="3600" dirty="0"/>
              <a:t>Four views regarding the design of a data warehouse </a:t>
            </a:r>
          </a:p>
          <a:p>
            <a:r>
              <a:rPr lang="en-US" altLang="zh-CN" dirty="0">
                <a:solidFill>
                  <a:srgbClr val="C00000"/>
                </a:solidFill>
              </a:rPr>
              <a:t>Top-down view</a:t>
            </a:r>
            <a:r>
              <a:rPr lang="zh-CN" altLang="en-US" dirty="0"/>
              <a:t>（自顶向下视图）</a:t>
            </a:r>
          </a:p>
          <a:p>
            <a:pPr marL="0" indent="0">
              <a:buNone/>
            </a:pPr>
            <a:r>
              <a:rPr lang="zh-CN" altLang="en-US" dirty="0" smtClean="0"/>
              <a:t>    选择</a:t>
            </a:r>
            <a:r>
              <a:rPr lang="zh-CN" altLang="en-US" dirty="0"/>
              <a:t>数据仓库所需的相关信息，这些信息可以满足当前和未来的商务需求</a:t>
            </a:r>
          </a:p>
          <a:p>
            <a:r>
              <a:rPr lang="en-US" altLang="zh-CN" dirty="0">
                <a:solidFill>
                  <a:srgbClr val="C00000"/>
                </a:solidFill>
              </a:rPr>
              <a:t>Data source view</a:t>
            </a:r>
            <a:r>
              <a:rPr lang="zh-CN" altLang="en-US" dirty="0"/>
              <a:t>（数据源视图）</a:t>
            </a:r>
          </a:p>
          <a:p>
            <a:pPr marL="0" indent="0">
              <a:buNone/>
            </a:pPr>
            <a:r>
              <a:rPr lang="zh-CN" altLang="en-US" dirty="0" smtClean="0"/>
              <a:t>     揭示</a:t>
            </a:r>
            <a:r>
              <a:rPr lang="zh-CN" altLang="en-US" dirty="0"/>
              <a:t>操作数据库收集、存储、和管理的信息。通常用传统数据库技术建模</a:t>
            </a:r>
          </a:p>
          <a:p>
            <a:r>
              <a:rPr lang="en-US" altLang="zh-CN" dirty="0">
                <a:solidFill>
                  <a:srgbClr val="C00000"/>
                </a:solidFill>
              </a:rPr>
              <a:t>Data warehouse view </a:t>
            </a:r>
            <a:r>
              <a:rPr lang="zh-CN" altLang="en-US" dirty="0"/>
              <a:t>数据仓库视图</a:t>
            </a:r>
          </a:p>
          <a:p>
            <a:pPr marL="0" indent="0">
              <a:buNone/>
            </a:pPr>
            <a:r>
              <a:rPr lang="zh-CN" altLang="en-US" dirty="0" smtClean="0"/>
              <a:t>     包括</a:t>
            </a:r>
            <a:r>
              <a:rPr lang="zh-CN" altLang="en-US" dirty="0"/>
              <a:t>事实表和维表，提供存放在数据仓库内部的信息</a:t>
            </a:r>
          </a:p>
          <a:p>
            <a:r>
              <a:rPr lang="en-US" altLang="zh-CN" dirty="0">
                <a:solidFill>
                  <a:srgbClr val="C00000"/>
                </a:solidFill>
              </a:rPr>
              <a:t>Business query view  </a:t>
            </a:r>
            <a:r>
              <a:rPr lang="zh-CN" altLang="en-US" dirty="0"/>
              <a:t>商业查询视图</a:t>
            </a:r>
          </a:p>
          <a:p>
            <a:pPr marL="0" indent="0">
              <a:buNone/>
            </a:pPr>
            <a:r>
              <a:rPr lang="zh-CN" altLang="en-US" dirty="0" smtClean="0"/>
              <a:t>     从</a:t>
            </a:r>
            <a:r>
              <a:rPr lang="zh-CN" altLang="en-US" dirty="0"/>
              <a:t>最终用户的角度去透视数据仓库中的数据</a:t>
            </a:r>
          </a:p>
          <a:p>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54</a:t>
            </a:fld>
            <a:endParaRPr lang="zh-CN" altLang="en-US"/>
          </a:p>
        </p:txBody>
      </p:sp>
    </p:spTree>
    <p:extLst>
      <p:ext uri="{BB962C8B-B14F-4D97-AF65-F5344CB8AC3E}">
        <p14:creationId xmlns:p14="http://schemas.microsoft.com/office/powerpoint/2010/main" val="39384671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数据仓库</a:t>
            </a:r>
            <a:r>
              <a:rPr lang="zh-CN" altLang="en-US" dirty="0" smtClean="0"/>
              <a:t>的设计步骤</a:t>
            </a:r>
            <a:endParaRPr lang="zh-CN" altLang="en-US" dirty="0"/>
          </a:p>
        </p:txBody>
      </p:sp>
      <p:sp>
        <p:nvSpPr>
          <p:cNvPr id="3" name="内容占位符 2"/>
          <p:cNvSpPr>
            <a:spLocks noGrp="1"/>
          </p:cNvSpPr>
          <p:nvPr>
            <p:ph idx="1"/>
          </p:nvPr>
        </p:nvSpPr>
        <p:spPr>
          <a:xfrm>
            <a:off x="430181" y="1196752"/>
            <a:ext cx="8282706" cy="4968552"/>
          </a:xfrm>
        </p:spPr>
        <p:txBody>
          <a:bodyPr>
            <a:normAutofit/>
          </a:bodyPr>
          <a:lstStyle/>
          <a:p>
            <a:pPr>
              <a:lnSpc>
                <a:spcPct val="110000"/>
              </a:lnSpc>
            </a:pPr>
            <a:r>
              <a:rPr lang="zh-CN" altLang="en-US" sz="1800" dirty="0">
                <a:solidFill>
                  <a:srgbClr val="C00000"/>
                </a:solidFill>
                <a:ea typeface="宋体" charset="-122"/>
              </a:rPr>
              <a:t>自顶向下、自底向上和二者结合 三种方式</a:t>
            </a:r>
          </a:p>
          <a:p>
            <a:pPr lvl="1">
              <a:lnSpc>
                <a:spcPct val="110000"/>
              </a:lnSpc>
            </a:pPr>
            <a:r>
              <a:rPr lang="en-US" altLang="zh-CN" sz="1800" u="sng" dirty="0">
                <a:ea typeface="宋体" charset="-122"/>
              </a:rPr>
              <a:t>Top-down</a:t>
            </a:r>
            <a:r>
              <a:rPr lang="en-US" altLang="zh-CN" sz="1800" dirty="0">
                <a:ea typeface="宋体" charset="-122"/>
              </a:rPr>
              <a:t>: </a:t>
            </a:r>
            <a:r>
              <a:rPr lang="zh-CN" altLang="en-US" sz="1800" dirty="0">
                <a:ea typeface="宋体" charset="-122"/>
              </a:rPr>
              <a:t>总体设计和规划开始，适用于必须解决的商务问题 清楚时候</a:t>
            </a:r>
            <a:r>
              <a:rPr lang="en-US" altLang="zh-CN" sz="1800" dirty="0">
                <a:ea typeface="宋体" charset="-122"/>
              </a:rPr>
              <a:t>(mature)</a:t>
            </a:r>
          </a:p>
          <a:p>
            <a:pPr lvl="1">
              <a:lnSpc>
                <a:spcPct val="110000"/>
              </a:lnSpc>
            </a:pPr>
            <a:r>
              <a:rPr lang="en-US" altLang="zh-CN" sz="1800" u="sng" dirty="0">
                <a:ea typeface="宋体" charset="-122"/>
              </a:rPr>
              <a:t>Bottom-up</a:t>
            </a:r>
            <a:r>
              <a:rPr lang="en-US" altLang="zh-CN" sz="1800" dirty="0">
                <a:ea typeface="宋体" charset="-122"/>
              </a:rPr>
              <a:t>: </a:t>
            </a:r>
            <a:r>
              <a:rPr lang="zh-CN" altLang="en-US" sz="1800" dirty="0">
                <a:ea typeface="宋体" charset="-122"/>
              </a:rPr>
              <a:t>以实验和原型开始，适用于商务建模和技术开发的早期 </a:t>
            </a:r>
            <a:r>
              <a:rPr lang="en-US" altLang="zh-CN" sz="1800" dirty="0">
                <a:ea typeface="宋体" charset="-122"/>
              </a:rPr>
              <a:t>(rapid)</a:t>
            </a:r>
          </a:p>
          <a:p>
            <a:pPr>
              <a:lnSpc>
                <a:spcPct val="110000"/>
              </a:lnSpc>
            </a:pPr>
            <a:r>
              <a:rPr lang="en-US" altLang="zh-CN" sz="1800" dirty="0">
                <a:solidFill>
                  <a:srgbClr val="C00000"/>
                </a:solidFill>
                <a:ea typeface="宋体" charset="-122"/>
              </a:rPr>
              <a:t>From software engineering point of view</a:t>
            </a:r>
          </a:p>
          <a:p>
            <a:pPr lvl="1">
              <a:lnSpc>
                <a:spcPct val="110000"/>
              </a:lnSpc>
            </a:pPr>
            <a:r>
              <a:rPr lang="en-US" altLang="zh-CN" sz="1800" u="sng" dirty="0">
                <a:ea typeface="宋体" charset="-122"/>
              </a:rPr>
              <a:t>Waterfal</a:t>
            </a:r>
            <a:r>
              <a:rPr lang="en-US" altLang="zh-CN" sz="1800" dirty="0">
                <a:ea typeface="宋体" charset="-122"/>
              </a:rPr>
              <a:t>l: structured and systematic analysis at each step before proceeding to the next</a:t>
            </a:r>
          </a:p>
          <a:p>
            <a:pPr lvl="1">
              <a:lnSpc>
                <a:spcPct val="110000"/>
              </a:lnSpc>
            </a:pPr>
            <a:r>
              <a:rPr lang="en-US" altLang="zh-CN" sz="1800" u="sng" dirty="0">
                <a:ea typeface="宋体" charset="-122"/>
              </a:rPr>
              <a:t>Spiral</a:t>
            </a:r>
            <a:r>
              <a:rPr lang="en-US" altLang="zh-CN" sz="1800" dirty="0">
                <a:ea typeface="宋体" charset="-122"/>
              </a:rPr>
              <a:t>:  rapid generation of increasingly functional systems, short turn around time, quick turn around</a:t>
            </a:r>
          </a:p>
          <a:p>
            <a:pPr>
              <a:lnSpc>
                <a:spcPct val="110000"/>
              </a:lnSpc>
            </a:pPr>
            <a:r>
              <a:rPr lang="en-US" altLang="zh-CN" sz="1800" dirty="0">
                <a:solidFill>
                  <a:srgbClr val="C00000"/>
                </a:solidFill>
                <a:ea typeface="宋体" charset="-122"/>
              </a:rPr>
              <a:t>Typical data warehouse design process</a:t>
            </a:r>
          </a:p>
          <a:p>
            <a:pPr lvl="1">
              <a:lnSpc>
                <a:spcPct val="110000"/>
              </a:lnSpc>
            </a:pPr>
            <a:r>
              <a:rPr lang="en-US" altLang="zh-CN" sz="1800" dirty="0">
                <a:ea typeface="宋体" charset="-122"/>
              </a:rPr>
              <a:t>Choose a </a:t>
            </a:r>
            <a:r>
              <a:rPr lang="en-US" altLang="zh-CN" sz="1800" dirty="0">
                <a:solidFill>
                  <a:srgbClr val="0070C0"/>
                </a:solidFill>
                <a:ea typeface="宋体" charset="-122"/>
              </a:rPr>
              <a:t>business process </a:t>
            </a:r>
            <a:r>
              <a:rPr lang="en-US" altLang="zh-CN" sz="1800" dirty="0">
                <a:ea typeface="宋体" charset="-122"/>
              </a:rPr>
              <a:t>to model, e.g., orders, invoices, etc.</a:t>
            </a:r>
          </a:p>
          <a:p>
            <a:pPr lvl="1">
              <a:lnSpc>
                <a:spcPct val="110000"/>
              </a:lnSpc>
            </a:pPr>
            <a:r>
              <a:rPr lang="en-US" altLang="zh-CN" sz="1800" dirty="0">
                <a:ea typeface="宋体" charset="-122"/>
              </a:rPr>
              <a:t>Choose the </a:t>
            </a:r>
            <a:r>
              <a:rPr lang="en-US" altLang="zh-CN" sz="1800" i="1" u="sng" dirty="0">
                <a:solidFill>
                  <a:srgbClr val="0070C0"/>
                </a:solidFill>
                <a:ea typeface="宋体" charset="-122"/>
              </a:rPr>
              <a:t>grain</a:t>
            </a:r>
            <a:r>
              <a:rPr lang="en-US" altLang="zh-CN" sz="1800" dirty="0">
                <a:solidFill>
                  <a:srgbClr val="0070C0"/>
                </a:solidFill>
                <a:ea typeface="宋体" charset="-122"/>
              </a:rPr>
              <a:t> (</a:t>
            </a:r>
            <a:r>
              <a:rPr lang="en-US" altLang="zh-CN" sz="1800" i="1" dirty="0">
                <a:solidFill>
                  <a:srgbClr val="0070C0"/>
                </a:solidFill>
                <a:ea typeface="宋体" charset="-122"/>
              </a:rPr>
              <a:t>atomic level of data</a:t>
            </a:r>
            <a:r>
              <a:rPr lang="en-US" altLang="zh-CN" sz="1800" dirty="0">
                <a:solidFill>
                  <a:srgbClr val="0070C0"/>
                </a:solidFill>
                <a:ea typeface="宋体" charset="-122"/>
              </a:rPr>
              <a:t>) </a:t>
            </a:r>
            <a:r>
              <a:rPr lang="en-US" altLang="zh-CN" sz="1800" dirty="0">
                <a:ea typeface="宋体" charset="-122"/>
              </a:rPr>
              <a:t>of the business process</a:t>
            </a:r>
          </a:p>
          <a:p>
            <a:pPr lvl="1">
              <a:lnSpc>
                <a:spcPct val="110000"/>
              </a:lnSpc>
            </a:pPr>
            <a:r>
              <a:rPr lang="en-US" altLang="zh-CN" sz="1800" dirty="0">
                <a:ea typeface="宋体" charset="-122"/>
              </a:rPr>
              <a:t>Choose the </a:t>
            </a:r>
            <a:r>
              <a:rPr lang="en-US" altLang="zh-CN" sz="1800" dirty="0">
                <a:solidFill>
                  <a:srgbClr val="0070C0"/>
                </a:solidFill>
                <a:ea typeface="宋体" charset="-122"/>
              </a:rPr>
              <a:t>dimensions </a:t>
            </a:r>
            <a:r>
              <a:rPr lang="en-US" altLang="zh-CN" sz="1800" dirty="0">
                <a:ea typeface="宋体" charset="-122"/>
              </a:rPr>
              <a:t>that will apply to each fact table record</a:t>
            </a:r>
          </a:p>
          <a:p>
            <a:pPr lvl="1">
              <a:lnSpc>
                <a:spcPct val="110000"/>
              </a:lnSpc>
            </a:pPr>
            <a:r>
              <a:rPr lang="en-US" altLang="zh-CN" sz="1800" dirty="0">
                <a:ea typeface="宋体" charset="-122"/>
              </a:rPr>
              <a:t>Choose the </a:t>
            </a:r>
            <a:r>
              <a:rPr lang="en-US" altLang="zh-CN" sz="1800" dirty="0">
                <a:solidFill>
                  <a:srgbClr val="0070C0"/>
                </a:solidFill>
                <a:ea typeface="宋体" charset="-122"/>
              </a:rPr>
              <a:t>measure</a:t>
            </a:r>
            <a:r>
              <a:rPr lang="en-US" altLang="zh-CN" sz="1800" dirty="0">
                <a:ea typeface="宋体" charset="-122"/>
              </a:rPr>
              <a:t> that will populate each fact table </a:t>
            </a:r>
            <a:r>
              <a:rPr lang="en-US" altLang="zh-CN" sz="1800" dirty="0" smtClean="0">
                <a:ea typeface="宋体" charset="-122"/>
              </a:rPr>
              <a:t>record</a:t>
            </a:r>
            <a:endParaRPr lang="en-US" altLang="zh-CN" sz="1800" dirty="0">
              <a:ea typeface="宋体" charset="-122"/>
            </a:endParaRP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55</a:t>
            </a:fld>
            <a:endParaRPr lang="zh-CN" altLang="en-US"/>
          </a:p>
        </p:txBody>
      </p:sp>
    </p:spTree>
    <p:extLst>
      <p:ext uri="{BB962C8B-B14F-4D97-AF65-F5344CB8AC3E}">
        <p14:creationId xmlns:p14="http://schemas.microsoft.com/office/powerpoint/2010/main" val="42733921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数据仓库的多级框架</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56</a:t>
            </a:fld>
            <a:endParaRPr lang="zh-CN" altLang="en-US"/>
          </a:p>
        </p:txBody>
      </p:sp>
      <p:sp>
        <p:nvSpPr>
          <p:cNvPr id="9" name="AutoShape 2"/>
          <p:cNvSpPr>
            <a:spLocks noChangeArrowheads="1"/>
          </p:cNvSpPr>
          <p:nvPr/>
        </p:nvSpPr>
        <p:spPr bwMode="auto">
          <a:xfrm>
            <a:off x="3124200" y="2712368"/>
            <a:ext cx="2011363" cy="1600200"/>
          </a:xfrm>
          <a:prstGeom prst="flowChartMagneticDisk">
            <a:avLst/>
          </a:prstGeom>
          <a:solidFill>
            <a:srgbClr val="6666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0" name="Rectangle 5"/>
          <p:cNvSpPr>
            <a:spLocks noChangeArrowheads="1"/>
          </p:cNvSpPr>
          <p:nvPr/>
        </p:nvSpPr>
        <p:spPr bwMode="auto">
          <a:xfrm>
            <a:off x="3352800" y="3245768"/>
            <a:ext cx="15541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400">
                <a:latin typeface="Times New Roman" pitchFamily="18" charset="0"/>
                <a:ea typeface="宋体" charset="-122"/>
              </a:rPr>
              <a:t>Data</a:t>
            </a:r>
          </a:p>
          <a:p>
            <a:pPr algn="ctr"/>
            <a:r>
              <a:rPr lang="en-US" altLang="zh-CN" sz="2400">
                <a:latin typeface="Times New Roman" pitchFamily="18" charset="0"/>
                <a:ea typeface="宋体" charset="-122"/>
              </a:rPr>
              <a:t>Warehouse</a:t>
            </a:r>
          </a:p>
        </p:txBody>
      </p:sp>
      <p:sp>
        <p:nvSpPr>
          <p:cNvPr id="11" name="Oval 6"/>
          <p:cNvSpPr>
            <a:spLocks noChangeArrowheads="1"/>
          </p:cNvSpPr>
          <p:nvPr/>
        </p:nvSpPr>
        <p:spPr bwMode="auto">
          <a:xfrm>
            <a:off x="6781800" y="1874168"/>
            <a:ext cx="1968500" cy="35687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2" name="AutoShape 7"/>
          <p:cNvSpPr>
            <a:spLocks noChangeArrowheads="1"/>
          </p:cNvSpPr>
          <p:nvPr/>
        </p:nvSpPr>
        <p:spPr bwMode="auto">
          <a:xfrm>
            <a:off x="5492750" y="3023518"/>
            <a:ext cx="901700" cy="749300"/>
          </a:xfrm>
          <a:prstGeom prst="rightArrow">
            <a:avLst>
              <a:gd name="adj1" fmla="val 75009"/>
              <a:gd name="adj2" fmla="val 60175"/>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grpSp>
        <p:nvGrpSpPr>
          <p:cNvPr id="13" name="Group 8"/>
          <p:cNvGrpSpPr>
            <a:grpSpLocks/>
          </p:cNvGrpSpPr>
          <p:nvPr/>
        </p:nvGrpSpPr>
        <p:grpSpPr bwMode="auto">
          <a:xfrm>
            <a:off x="1905000" y="2483768"/>
            <a:ext cx="1228725" cy="2197100"/>
            <a:chOff x="1238" y="1876"/>
            <a:chExt cx="774" cy="1384"/>
          </a:xfrm>
        </p:grpSpPr>
        <p:sp>
          <p:nvSpPr>
            <p:cNvPr id="14" name="AutoShape 9"/>
            <p:cNvSpPr>
              <a:spLocks noChangeArrowheads="1"/>
            </p:cNvSpPr>
            <p:nvPr/>
          </p:nvSpPr>
          <p:spPr bwMode="auto">
            <a:xfrm>
              <a:off x="1252" y="1876"/>
              <a:ext cx="760" cy="1384"/>
            </a:xfrm>
            <a:prstGeom prst="rightArrow">
              <a:avLst>
                <a:gd name="adj1" fmla="val 75009"/>
                <a:gd name="adj2" fmla="val 50005"/>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15" name="Rectangle 10"/>
            <p:cNvSpPr>
              <a:spLocks noChangeArrowheads="1"/>
            </p:cNvSpPr>
            <p:nvPr/>
          </p:nvSpPr>
          <p:spPr bwMode="auto">
            <a:xfrm>
              <a:off x="1238" y="2193"/>
              <a:ext cx="724"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Extract</a:t>
              </a:r>
            </a:p>
            <a:p>
              <a:r>
                <a:rPr lang="en-US" altLang="zh-CN" sz="1800">
                  <a:latin typeface="Times New Roman" pitchFamily="18" charset="0"/>
                  <a:ea typeface="宋体" charset="-122"/>
                </a:rPr>
                <a:t>Transform</a:t>
              </a:r>
            </a:p>
            <a:p>
              <a:r>
                <a:rPr lang="en-US" altLang="zh-CN" sz="1800">
                  <a:latin typeface="Times New Roman" pitchFamily="18" charset="0"/>
                  <a:ea typeface="宋体" charset="-122"/>
                </a:rPr>
                <a:t>Load</a:t>
              </a:r>
            </a:p>
            <a:p>
              <a:r>
                <a:rPr lang="en-US" altLang="zh-CN" sz="1800">
                  <a:latin typeface="Times New Roman" pitchFamily="18" charset="0"/>
                  <a:ea typeface="宋体" charset="-122"/>
                </a:rPr>
                <a:t>Refresh</a:t>
              </a:r>
            </a:p>
          </p:txBody>
        </p:sp>
      </p:grpSp>
      <p:sp>
        <p:nvSpPr>
          <p:cNvPr id="16" name="Rectangle 11"/>
          <p:cNvSpPr>
            <a:spLocks noChangeArrowheads="1"/>
          </p:cNvSpPr>
          <p:nvPr/>
        </p:nvSpPr>
        <p:spPr bwMode="auto">
          <a:xfrm>
            <a:off x="4953000" y="5988968"/>
            <a:ext cx="1905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400">
                <a:latin typeface="Times New Roman" pitchFamily="18" charset="0"/>
                <a:ea typeface="宋体" charset="-122"/>
              </a:rPr>
              <a:t>OLAP Engine</a:t>
            </a:r>
          </a:p>
        </p:txBody>
      </p:sp>
      <p:sp>
        <p:nvSpPr>
          <p:cNvPr id="17" name="Rectangle 12"/>
          <p:cNvSpPr>
            <a:spLocks noChangeArrowheads="1"/>
          </p:cNvSpPr>
          <p:nvPr/>
        </p:nvSpPr>
        <p:spPr bwMode="auto">
          <a:xfrm>
            <a:off x="7086600" y="2559968"/>
            <a:ext cx="169703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400">
                <a:latin typeface="Times New Roman" pitchFamily="18" charset="0"/>
                <a:ea typeface="宋体" charset="-122"/>
              </a:rPr>
              <a:t>Analysis</a:t>
            </a:r>
          </a:p>
          <a:p>
            <a:r>
              <a:rPr lang="en-US" altLang="zh-CN" sz="2400">
                <a:latin typeface="Times New Roman" pitchFamily="18" charset="0"/>
                <a:ea typeface="宋体" charset="-122"/>
              </a:rPr>
              <a:t>Query</a:t>
            </a:r>
          </a:p>
          <a:p>
            <a:r>
              <a:rPr lang="en-US" altLang="zh-CN" sz="2400">
                <a:latin typeface="Times New Roman" pitchFamily="18" charset="0"/>
                <a:ea typeface="宋体" charset="-122"/>
              </a:rPr>
              <a:t>Reports</a:t>
            </a:r>
          </a:p>
          <a:p>
            <a:r>
              <a:rPr lang="en-US" altLang="zh-CN" sz="2400">
                <a:latin typeface="Times New Roman" pitchFamily="18" charset="0"/>
                <a:ea typeface="宋体" charset="-122"/>
              </a:rPr>
              <a:t>Data mining</a:t>
            </a:r>
          </a:p>
        </p:txBody>
      </p:sp>
      <p:sp>
        <p:nvSpPr>
          <p:cNvPr id="18" name="Rectangle 13"/>
          <p:cNvSpPr>
            <a:spLocks noChangeArrowheads="1"/>
          </p:cNvSpPr>
          <p:nvPr/>
        </p:nvSpPr>
        <p:spPr bwMode="auto">
          <a:xfrm>
            <a:off x="3733800" y="1493168"/>
            <a:ext cx="1143000" cy="990600"/>
          </a:xfrm>
          <a:prstGeom prst="rect">
            <a:avLst/>
          </a:prstGeom>
          <a:solidFill>
            <a:srgbClr val="FCFEB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Monitor</a:t>
            </a:r>
          </a:p>
          <a:p>
            <a:pPr algn="ctr"/>
            <a:r>
              <a:rPr lang="en-US" altLang="zh-CN" sz="2000">
                <a:latin typeface="Times New Roman" pitchFamily="18" charset="0"/>
                <a:ea typeface="宋体" charset="-122"/>
              </a:rPr>
              <a:t>&amp;</a:t>
            </a:r>
          </a:p>
          <a:p>
            <a:pPr algn="ctr"/>
            <a:r>
              <a:rPr lang="en-US" altLang="zh-CN" sz="2000">
                <a:latin typeface="Times New Roman" pitchFamily="18" charset="0"/>
                <a:ea typeface="宋体" charset="-122"/>
              </a:rPr>
              <a:t>Integrator</a:t>
            </a:r>
            <a:endParaRPr lang="en-US" altLang="zh-CN" sz="2400">
              <a:latin typeface="Times New Roman" pitchFamily="18" charset="0"/>
              <a:ea typeface="宋体" charset="-122"/>
            </a:endParaRPr>
          </a:p>
        </p:txBody>
      </p:sp>
      <p:grpSp>
        <p:nvGrpSpPr>
          <p:cNvPr id="19" name="Group 14"/>
          <p:cNvGrpSpPr>
            <a:grpSpLocks/>
          </p:cNvGrpSpPr>
          <p:nvPr/>
        </p:nvGrpSpPr>
        <p:grpSpPr bwMode="auto">
          <a:xfrm>
            <a:off x="2209800" y="1493168"/>
            <a:ext cx="931863" cy="914400"/>
            <a:chOff x="288" y="1012"/>
            <a:chExt cx="769" cy="664"/>
          </a:xfrm>
        </p:grpSpPr>
        <p:sp>
          <p:nvSpPr>
            <p:cNvPr id="20" name="Oval 15"/>
            <p:cNvSpPr>
              <a:spLocks noChangeArrowheads="1"/>
            </p:cNvSpPr>
            <p:nvPr/>
          </p:nvSpPr>
          <p:spPr bwMode="auto">
            <a:xfrm>
              <a:off x="292" y="1437"/>
              <a:ext cx="760" cy="239"/>
            </a:xfrm>
            <a:prstGeom prst="ellipse">
              <a:avLst/>
            </a:prstGeom>
            <a:solidFill>
              <a:srgbClr val="FCFEB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1" name="Freeform 16"/>
            <p:cNvSpPr>
              <a:spLocks/>
            </p:cNvSpPr>
            <p:nvPr/>
          </p:nvSpPr>
          <p:spPr bwMode="auto">
            <a:xfrm>
              <a:off x="288" y="1159"/>
              <a:ext cx="769" cy="413"/>
            </a:xfrm>
            <a:custGeom>
              <a:avLst/>
              <a:gdLst>
                <a:gd name="T0" fmla="*/ 12 w 769"/>
                <a:gd name="T1" fmla="*/ 412 h 413"/>
                <a:gd name="T2" fmla="*/ 0 w 769"/>
                <a:gd name="T3" fmla="*/ 318 h 413"/>
                <a:gd name="T4" fmla="*/ 0 w 769"/>
                <a:gd name="T5" fmla="*/ 244 h 413"/>
                <a:gd name="T6" fmla="*/ 0 w 769"/>
                <a:gd name="T7" fmla="*/ 147 h 413"/>
                <a:gd name="T8" fmla="*/ 0 w 769"/>
                <a:gd name="T9" fmla="*/ 73 h 413"/>
                <a:gd name="T10" fmla="*/ 0 w 769"/>
                <a:gd name="T11" fmla="*/ 0 h 413"/>
                <a:gd name="T12" fmla="*/ 768 w 769"/>
                <a:gd name="T13" fmla="*/ 10 h 413"/>
                <a:gd name="T14" fmla="*/ 768 w 769"/>
                <a:gd name="T15" fmla="*/ 412 h 413"/>
                <a:gd name="T16" fmla="*/ 768 w 769"/>
                <a:gd name="T17" fmla="*/ 412 h 4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9" h="413">
                  <a:moveTo>
                    <a:pt x="12" y="412"/>
                  </a:moveTo>
                  <a:lnTo>
                    <a:pt x="0" y="318"/>
                  </a:lnTo>
                  <a:lnTo>
                    <a:pt x="0" y="244"/>
                  </a:lnTo>
                  <a:lnTo>
                    <a:pt x="0" y="147"/>
                  </a:lnTo>
                  <a:lnTo>
                    <a:pt x="0" y="73"/>
                  </a:lnTo>
                  <a:lnTo>
                    <a:pt x="0" y="0"/>
                  </a:lnTo>
                  <a:lnTo>
                    <a:pt x="768" y="10"/>
                  </a:lnTo>
                  <a:lnTo>
                    <a:pt x="768" y="412"/>
                  </a:lnTo>
                </a:path>
              </a:pathLst>
            </a:custGeom>
            <a:solidFill>
              <a:srgbClr val="FCFEB9"/>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Oval 17"/>
            <p:cNvSpPr>
              <a:spLocks noChangeArrowheads="1"/>
            </p:cNvSpPr>
            <p:nvPr/>
          </p:nvSpPr>
          <p:spPr bwMode="auto">
            <a:xfrm>
              <a:off x="292" y="1012"/>
              <a:ext cx="760" cy="259"/>
            </a:xfrm>
            <a:prstGeom prst="ellipse">
              <a:avLst/>
            </a:prstGeom>
            <a:solidFill>
              <a:srgbClr val="FCFEB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grpSp>
      <p:sp>
        <p:nvSpPr>
          <p:cNvPr id="23" name="Rectangle 18"/>
          <p:cNvSpPr>
            <a:spLocks noChangeArrowheads="1"/>
          </p:cNvSpPr>
          <p:nvPr/>
        </p:nvSpPr>
        <p:spPr bwMode="auto">
          <a:xfrm>
            <a:off x="2286000" y="1874168"/>
            <a:ext cx="850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1800">
                <a:latin typeface="Times New Roman" pitchFamily="18" charset="0"/>
                <a:ea typeface="宋体" charset="-122"/>
              </a:rPr>
              <a:t>Metadata</a:t>
            </a:r>
            <a:endParaRPr lang="en-US" altLang="zh-CN" sz="2400">
              <a:latin typeface="Times New Roman" pitchFamily="18" charset="0"/>
              <a:ea typeface="宋体" charset="-122"/>
            </a:endParaRPr>
          </a:p>
        </p:txBody>
      </p:sp>
      <p:sp>
        <p:nvSpPr>
          <p:cNvPr id="24" name="Line 19"/>
          <p:cNvSpPr>
            <a:spLocks noChangeShapeType="1"/>
          </p:cNvSpPr>
          <p:nvPr/>
        </p:nvSpPr>
        <p:spPr bwMode="auto">
          <a:xfrm>
            <a:off x="3124200" y="1950368"/>
            <a:ext cx="609600" cy="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Rectangle 20"/>
          <p:cNvSpPr>
            <a:spLocks noChangeArrowheads="1"/>
          </p:cNvSpPr>
          <p:nvPr/>
        </p:nvSpPr>
        <p:spPr bwMode="auto">
          <a:xfrm>
            <a:off x="180975" y="5912768"/>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400">
                <a:latin typeface="Times New Roman" pitchFamily="18" charset="0"/>
                <a:ea typeface="宋体" charset="-122"/>
              </a:rPr>
              <a:t>Data Sources</a:t>
            </a:r>
          </a:p>
        </p:txBody>
      </p:sp>
      <p:sp>
        <p:nvSpPr>
          <p:cNvPr id="26" name="Rectangle 21"/>
          <p:cNvSpPr>
            <a:spLocks noChangeArrowheads="1"/>
          </p:cNvSpPr>
          <p:nvPr/>
        </p:nvSpPr>
        <p:spPr bwMode="auto">
          <a:xfrm>
            <a:off x="6934200" y="5988968"/>
            <a:ext cx="20224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400">
                <a:latin typeface="Times New Roman" pitchFamily="18" charset="0"/>
                <a:ea typeface="宋体" charset="-122"/>
              </a:rPr>
              <a:t>Front-End Tools</a:t>
            </a:r>
          </a:p>
        </p:txBody>
      </p:sp>
      <p:sp>
        <p:nvSpPr>
          <p:cNvPr id="27" name="Rectangle 22"/>
          <p:cNvSpPr>
            <a:spLocks noChangeArrowheads="1"/>
          </p:cNvSpPr>
          <p:nvPr/>
        </p:nvSpPr>
        <p:spPr bwMode="auto">
          <a:xfrm>
            <a:off x="5470525" y="3153693"/>
            <a:ext cx="87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400">
                <a:latin typeface="Times New Roman" pitchFamily="18" charset="0"/>
                <a:ea typeface="宋体" charset="-122"/>
              </a:rPr>
              <a:t>Serve</a:t>
            </a:r>
          </a:p>
        </p:txBody>
      </p:sp>
      <p:sp>
        <p:nvSpPr>
          <p:cNvPr id="28" name="AutoShape 23"/>
          <p:cNvSpPr>
            <a:spLocks noChangeArrowheads="1"/>
          </p:cNvSpPr>
          <p:nvPr/>
        </p:nvSpPr>
        <p:spPr bwMode="auto">
          <a:xfrm>
            <a:off x="5791200" y="2178968"/>
            <a:ext cx="755650" cy="679450"/>
          </a:xfrm>
          <a:prstGeom prst="cube">
            <a:avLst>
              <a:gd name="adj" fmla="val 24995"/>
            </a:avLst>
          </a:prstGeom>
          <a:solidFill>
            <a:srgbClr val="FCFEB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29" name="AutoShape 24"/>
          <p:cNvSpPr>
            <a:spLocks noChangeArrowheads="1"/>
          </p:cNvSpPr>
          <p:nvPr/>
        </p:nvSpPr>
        <p:spPr bwMode="auto">
          <a:xfrm>
            <a:off x="5867400" y="4160168"/>
            <a:ext cx="679450" cy="679450"/>
          </a:xfrm>
          <a:prstGeom prst="cube">
            <a:avLst>
              <a:gd name="adj" fmla="val 24995"/>
            </a:avLst>
          </a:prstGeom>
          <a:solidFill>
            <a:srgbClr val="FCFEB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0" name="AutoShape 25"/>
          <p:cNvSpPr>
            <a:spLocks noChangeArrowheads="1"/>
          </p:cNvSpPr>
          <p:nvPr/>
        </p:nvSpPr>
        <p:spPr bwMode="auto">
          <a:xfrm>
            <a:off x="3276600" y="4388768"/>
            <a:ext cx="292100" cy="292100"/>
          </a:xfrm>
          <a:prstGeom prst="downArrow">
            <a:avLst>
              <a:gd name="adj1" fmla="val 50000"/>
              <a:gd name="adj2" fmla="val 50005"/>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1" name="AutoShape 26"/>
          <p:cNvSpPr>
            <a:spLocks noChangeArrowheads="1"/>
          </p:cNvSpPr>
          <p:nvPr/>
        </p:nvSpPr>
        <p:spPr bwMode="auto">
          <a:xfrm>
            <a:off x="4648200" y="4388768"/>
            <a:ext cx="292100" cy="292100"/>
          </a:xfrm>
          <a:prstGeom prst="downArrow">
            <a:avLst>
              <a:gd name="adj1" fmla="val 50000"/>
              <a:gd name="adj2" fmla="val 50005"/>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2" name="AutoShape 27"/>
          <p:cNvSpPr>
            <a:spLocks noChangeArrowheads="1"/>
          </p:cNvSpPr>
          <p:nvPr/>
        </p:nvSpPr>
        <p:spPr bwMode="auto">
          <a:xfrm>
            <a:off x="3962400" y="4388768"/>
            <a:ext cx="292100" cy="292100"/>
          </a:xfrm>
          <a:prstGeom prst="downArrow">
            <a:avLst>
              <a:gd name="adj1" fmla="val 50000"/>
              <a:gd name="adj2" fmla="val 50005"/>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3" name="Rectangle 28"/>
          <p:cNvSpPr>
            <a:spLocks noChangeArrowheads="1"/>
          </p:cNvSpPr>
          <p:nvPr/>
        </p:nvSpPr>
        <p:spPr bwMode="auto">
          <a:xfrm>
            <a:off x="3657600" y="5379368"/>
            <a:ext cx="1022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1800">
                <a:latin typeface="Times New Roman" pitchFamily="18" charset="0"/>
                <a:ea typeface="宋体" charset="-122"/>
              </a:rPr>
              <a:t>Data Marts</a:t>
            </a:r>
            <a:endParaRPr lang="en-US" altLang="zh-CN" sz="2400">
              <a:latin typeface="Times New Roman" pitchFamily="18" charset="0"/>
              <a:ea typeface="宋体" charset="-122"/>
            </a:endParaRPr>
          </a:p>
        </p:txBody>
      </p:sp>
      <p:sp>
        <p:nvSpPr>
          <p:cNvPr id="34" name="Line 29"/>
          <p:cNvSpPr>
            <a:spLocks noChangeShapeType="1"/>
          </p:cNvSpPr>
          <p:nvPr/>
        </p:nvSpPr>
        <p:spPr bwMode="auto">
          <a:xfrm flipV="1">
            <a:off x="5029200" y="2559968"/>
            <a:ext cx="685800" cy="304800"/>
          </a:xfrm>
          <a:prstGeom prst="line">
            <a:avLst/>
          </a:prstGeom>
          <a:noFill/>
          <a:ln w="254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0"/>
          <p:cNvSpPr>
            <a:spLocks noChangeShapeType="1"/>
          </p:cNvSpPr>
          <p:nvPr/>
        </p:nvSpPr>
        <p:spPr bwMode="auto">
          <a:xfrm flipV="1">
            <a:off x="5334000" y="4693568"/>
            <a:ext cx="457200" cy="457200"/>
          </a:xfrm>
          <a:prstGeom prst="line">
            <a:avLst/>
          </a:prstGeom>
          <a:noFill/>
          <a:ln w="254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31"/>
          <p:cNvSpPr>
            <a:spLocks noChangeArrowheads="1"/>
          </p:cNvSpPr>
          <p:nvPr/>
        </p:nvSpPr>
        <p:spPr bwMode="auto">
          <a:xfrm>
            <a:off x="3048000" y="4769768"/>
            <a:ext cx="671513" cy="609600"/>
          </a:xfrm>
          <a:prstGeom prst="flowChartMagneticDisk">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7" name="AutoShape 32"/>
          <p:cNvSpPr>
            <a:spLocks noChangeArrowheads="1"/>
          </p:cNvSpPr>
          <p:nvPr/>
        </p:nvSpPr>
        <p:spPr bwMode="auto">
          <a:xfrm>
            <a:off x="3810000" y="4769768"/>
            <a:ext cx="671513" cy="609600"/>
          </a:xfrm>
          <a:prstGeom prst="flowChartMagneticDisk">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38" name="AutoShape 33"/>
          <p:cNvSpPr>
            <a:spLocks noChangeArrowheads="1"/>
          </p:cNvSpPr>
          <p:nvPr/>
        </p:nvSpPr>
        <p:spPr bwMode="auto">
          <a:xfrm>
            <a:off x="4572000" y="4769768"/>
            <a:ext cx="671513" cy="609600"/>
          </a:xfrm>
          <a:prstGeom prst="flowChartMagneticDisk">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grpSp>
        <p:nvGrpSpPr>
          <p:cNvPr id="39" name="Group 34"/>
          <p:cNvGrpSpPr>
            <a:grpSpLocks/>
          </p:cNvGrpSpPr>
          <p:nvPr/>
        </p:nvGrpSpPr>
        <p:grpSpPr bwMode="auto">
          <a:xfrm>
            <a:off x="228600" y="1340768"/>
            <a:ext cx="1590675" cy="3879850"/>
            <a:chOff x="148" y="1440"/>
            <a:chExt cx="1002" cy="2444"/>
          </a:xfrm>
        </p:grpSpPr>
        <p:sp>
          <p:nvSpPr>
            <p:cNvPr id="40" name="Oval 35"/>
            <p:cNvSpPr>
              <a:spLocks noChangeArrowheads="1"/>
            </p:cNvSpPr>
            <p:nvPr/>
          </p:nvSpPr>
          <p:spPr bwMode="auto">
            <a:xfrm>
              <a:off x="576" y="2256"/>
              <a:ext cx="472" cy="172"/>
            </a:xfrm>
            <a:prstGeom prst="ellipse">
              <a:avLst/>
            </a:prstGeom>
            <a:solidFill>
              <a:srgbClr val="FCFEB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41" name="Oval 36"/>
            <p:cNvSpPr>
              <a:spLocks noChangeArrowheads="1"/>
            </p:cNvSpPr>
            <p:nvPr/>
          </p:nvSpPr>
          <p:spPr bwMode="auto">
            <a:xfrm>
              <a:off x="148" y="1440"/>
              <a:ext cx="1000" cy="244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42" name="Oval 37"/>
            <p:cNvSpPr>
              <a:spLocks noChangeArrowheads="1"/>
            </p:cNvSpPr>
            <p:nvPr/>
          </p:nvSpPr>
          <p:spPr bwMode="auto">
            <a:xfrm>
              <a:off x="240" y="2256"/>
              <a:ext cx="472" cy="172"/>
            </a:xfrm>
            <a:prstGeom prst="ellipse">
              <a:avLst/>
            </a:prstGeom>
            <a:solidFill>
              <a:srgbClr val="FCFEB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43" name="Rectangle 38"/>
            <p:cNvSpPr>
              <a:spLocks noChangeArrowheads="1"/>
            </p:cNvSpPr>
            <p:nvPr/>
          </p:nvSpPr>
          <p:spPr bwMode="auto">
            <a:xfrm>
              <a:off x="240" y="2448"/>
              <a:ext cx="9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Operational </a:t>
              </a:r>
            </a:p>
            <a:p>
              <a:r>
                <a:rPr lang="en-US" altLang="zh-CN" sz="2000">
                  <a:latin typeface="Times New Roman" pitchFamily="18" charset="0"/>
                  <a:ea typeface="宋体" charset="-122"/>
                </a:rPr>
                <a:t>DBs</a:t>
              </a:r>
            </a:p>
          </p:txBody>
        </p:sp>
        <p:sp>
          <p:nvSpPr>
            <p:cNvPr id="44" name="Rectangle 39"/>
            <p:cNvSpPr>
              <a:spLocks noChangeArrowheads="1"/>
            </p:cNvSpPr>
            <p:nvPr/>
          </p:nvSpPr>
          <p:spPr bwMode="auto">
            <a:xfrm>
              <a:off x="288" y="1776"/>
              <a:ext cx="6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000">
                  <a:latin typeface="Times New Roman" pitchFamily="18" charset="0"/>
                  <a:ea typeface="宋体" charset="-122"/>
                </a:rPr>
                <a:t>Other</a:t>
              </a:r>
            </a:p>
            <a:p>
              <a:r>
                <a:rPr lang="en-US" altLang="zh-CN" sz="2000">
                  <a:latin typeface="Times New Roman" pitchFamily="18" charset="0"/>
                  <a:ea typeface="宋体" charset="-122"/>
                </a:rPr>
                <a:t>sources</a:t>
              </a:r>
            </a:p>
          </p:txBody>
        </p:sp>
        <p:sp>
          <p:nvSpPr>
            <p:cNvPr id="45" name="AutoShape 40"/>
            <p:cNvSpPr>
              <a:spLocks noChangeArrowheads="1"/>
            </p:cNvSpPr>
            <p:nvPr/>
          </p:nvSpPr>
          <p:spPr bwMode="auto">
            <a:xfrm>
              <a:off x="365" y="3398"/>
              <a:ext cx="441" cy="288"/>
            </a:xfrm>
            <a:prstGeom prst="flowChartMagneticDisk">
              <a:avLst/>
            </a:prstGeom>
            <a:solidFill>
              <a:srgbClr val="9A87F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46" name="AutoShape 41"/>
            <p:cNvSpPr>
              <a:spLocks noChangeArrowheads="1"/>
            </p:cNvSpPr>
            <p:nvPr/>
          </p:nvSpPr>
          <p:spPr bwMode="auto">
            <a:xfrm>
              <a:off x="461" y="3129"/>
              <a:ext cx="441" cy="288"/>
            </a:xfrm>
            <a:prstGeom prst="flowChartMagneticDisk">
              <a:avLst/>
            </a:prstGeom>
            <a:solidFill>
              <a:srgbClr val="9A87F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47" name="AutoShape 42"/>
            <p:cNvSpPr>
              <a:spLocks noChangeArrowheads="1"/>
            </p:cNvSpPr>
            <p:nvPr/>
          </p:nvSpPr>
          <p:spPr bwMode="auto">
            <a:xfrm>
              <a:off x="615" y="2851"/>
              <a:ext cx="441" cy="288"/>
            </a:xfrm>
            <a:prstGeom prst="flowChartMagneticDisk">
              <a:avLst/>
            </a:prstGeom>
            <a:solidFill>
              <a:srgbClr val="9A87F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grpSp>
      <p:sp>
        <p:nvSpPr>
          <p:cNvPr id="48" name="Line 43"/>
          <p:cNvSpPr>
            <a:spLocks noChangeShapeType="1"/>
          </p:cNvSpPr>
          <p:nvPr/>
        </p:nvSpPr>
        <p:spPr bwMode="auto">
          <a:xfrm>
            <a:off x="1905000" y="1340768"/>
            <a:ext cx="0" cy="4191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4"/>
          <p:cNvSpPr>
            <a:spLocks noChangeShapeType="1"/>
          </p:cNvSpPr>
          <p:nvPr/>
        </p:nvSpPr>
        <p:spPr bwMode="auto">
          <a:xfrm>
            <a:off x="5410200" y="1416968"/>
            <a:ext cx="0" cy="4114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5"/>
          <p:cNvSpPr>
            <a:spLocks noChangeShapeType="1"/>
          </p:cNvSpPr>
          <p:nvPr/>
        </p:nvSpPr>
        <p:spPr bwMode="auto">
          <a:xfrm>
            <a:off x="6629400" y="1416968"/>
            <a:ext cx="0" cy="4114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Text Box 46"/>
          <p:cNvSpPr txBox="1">
            <a:spLocks noChangeArrowheads="1"/>
          </p:cNvSpPr>
          <p:nvPr/>
        </p:nvSpPr>
        <p:spPr bwMode="auto">
          <a:xfrm>
            <a:off x="2838450" y="5988968"/>
            <a:ext cx="15811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r>
              <a:rPr lang="en-US" altLang="zh-CN" sz="2400">
                <a:latin typeface="Times New Roman" pitchFamily="18" charset="0"/>
                <a:ea typeface="宋体" charset="-122"/>
              </a:rPr>
              <a:t>Data Storage</a:t>
            </a:r>
          </a:p>
        </p:txBody>
      </p:sp>
      <p:sp>
        <p:nvSpPr>
          <p:cNvPr id="52" name="AutoShape 47"/>
          <p:cNvSpPr>
            <a:spLocks/>
          </p:cNvSpPr>
          <p:nvPr/>
        </p:nvSpPr>
        <p:spPr bwMode="auto">
          <a:xfrm rot="5400000">
            <a:off x="952500" y="5036468"/>
            <a:ext cx="152400" cy="1600200"/>
          </a:xfrm>
          <a:prstGeom prst="rightBrace">
            <a:avLst>
              <a:gd name="adj1" fmla="val 875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3" name="AutoShape 48"/>
          <p:cNvSpPr>
            <a:spLocks/>
          </p:cNvSpPr>
          <p:nvPr/>
        </p:nvSpPr>
        <p:spPr bwMode="auto">
          <a:xfrm rot="5400000">
            <a:off x="3505200" y="4236368"/>
            <a:ext cx="152400" cy="3200400"/>
          </a:xfrm>
          <a:prstGeom prst="rightBrace">
            <a:avLst>
              <a:gd name="adj1" fmla="val 1750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4" name="AutoShape 49"/>
          <p:cNvSpPr>
            <a:spLocks/>
          </p:cNvSpPr>
          <p:nvPr/>
        </p:nvSpPr>
        <p:spPr bwMode="auto">
          <a:xfrm rot="5400000">
            <a:off x="5981700" y="5265068"/>
            <a:ext cx="152400" cy="1143000"/>
          </a:xfrm>
          <a:prstGeom prst="rightBrace">
            <a:avLst>
              <a:gd name="adj1" fmla="val 625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5" name="AutoShape 50"/>
          <p:cNvSpPr>
            <a:spLocks/>
          </p:cNvSpPr>
          <p:nvPr/>
        </p:nvSpPr>
        <p:spPr bwMode="auto">
          <a:xfrm rot="5400000">
            <a:off x="7734300" y="4807868"/>
            <a:ext cx="152400" cy="2057400"/>
          </a:xfrm>
          <a:prstGeom prst="rightBrace">
            <a:avLst>
              <a:gd name="adj1" fmla="val 1125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endParaRPr lang="zh-CN" altLang="en-US">
              <a:ea typeface="宋体" charset="-122"/>
            </a:endParaRPr>
          </a:p>
        </p:txBody>
      </p:sp>
      <p:sp>
        <p:nvSpPr>
          <p:cNvPr id="56" name="Rectangle 51"/>
          <p:cNvSpPr>
            <a:spLocks noChangeArrowheads="1"/>
          </p:cNvSpPr>
          <p:nvPr/>
        </p:nvSpPr>
        <p:spPr bwMode="auto">
          <a:xfrm>
            <a:off x="5334000" y="1721768"/>
            <a:ext cx="152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a:r>
              <a:rPr lang="en-US" altLang="zh-CN" sz="2000">
                <a:latin typeface="Times New Roman" pitchFamily="18" charset="0"/>
                <a:ea typeface="宋体" charset="-122"/>
              </a:rPr>
              <a:t>OLAP Server</a:t>
            </a:r>
            <a:endParaRPr lang="en-US" altLang="zh-CN" sz="2400">
              <a:latin typeface="Times New Roman" pitchFamily="18" charset="0"/>
              <a:ea typeface="宋体" charset="-122"/>
            </a:endParaRPr>
          </a:p>
        </p:txBody>
      </p:sp>
      <p:sp>
        <p:nvSpPr>
          <p:cNvPr id="57" name="Line 52"/>
          <p:cNvSpPr>
            <a:spLocks noChangeShapeType="1"/>
          </p:cNvSpPr>
          <p:nvPr/>
        </p:nvSpPr>
        <p:spPr bwMode="auto">
          <a:xfrm>
            <a:off x="3048000" y="2407568"/>
            <a:ext cx="304800" cy="38100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5877534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数据</a:t>
            </a:r>
            <a:r>
              <a:rPr lang="zh-CN" altLang="en-US" dirty="0" smtClean="0"/>
              <a:t>仓库系统</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solidFill>
                  <a:srgbClr val="C00000"/>
                </a:solidFill>
              </a:rPr>
              <a:t>数据仓库</a:t>
            </a:r>
          </a:p>
          <a:p>
            <a:pPr marL="0" indent="0">
              <a:buNone/>
            </a:pPr>
            <a:r>
              <a:rPr lang="zh-CN" altLang="en-US" dirty="0" smtClean="0"/>
              <a:t>   </a:t>
            </a:r>
            <a:r>
              <a:rPr lang="en-US" altLang="zh-CN" dirty="0" smtClean="0"/>
              <a:t>- </a:t>
            </a:r>
            <a:r>
              <a:rPr lang="zh-CN" altLang="en-US" dirty="0" smtClean="0"/>
              <a:t>居</a:t>
            </a:r>
            <a:r>
              <a:rPr lang="zh-CN" altLang="en-US" dirty="0"/>
              <a:t>系统的核心地位</a:t>
            </a:r>
          </a:p>
          <a:p>
            <a:pPr marL="0" indent="0">
              <a:buNone/>
            </a:pPr>
            <a:r>
              <a:rPr lang="zh-CN" altLang="en-US" dirty="0" smtClean="0"/>
              <a:t>   </a:t>
            </a:r>
            <a:r>
              <a:rPr lang="en-US" altLang="zh-CN" dirty="0" smtClean="0"/>
              <a:t>- </a:t>
            </a:r>
            <a:r>
              <a:rPr lang="zh-CN" altLang="en-US" dirty="0" smtClean="0"/>
              <a:t>是</a:t>
            </a:r>
            <a:r>
              <a:rPr lang="zh-CN" altLang="en-US" dirty="0"/>
              <a:t>信息挖掘的基础</a:t>
            </a:r>
          </a:p>
          <a:p>
            <a:r>
              <a:rPr lang="zh-CN" altLang="en-US" dirty="0">
                <a:solidFill>
                  <a:srgbClr val="C00000"/>
                </a:solidFill>
              </a:rPr>
              <a:t>数据仓库管理系统</a:t>
            </a:r>
          </a:p>
          <a:p>
            <a:pPr marL="0" indent="0">
              <a:buNone/>
            </a:pPr>
            <a:r>
              <a:rPr lang="zh-CN" altLang="en-US" dirty="0" smtClean="0"/>
              <a:t>   </a:t>
            </a:r>
            <a:r>
              <a:rPr lang="en-US" altLang="zh-CN" dirty="0" smtClean="0"/>
              <a:t>- </a:t>
            </a:r>
            <a:r>
              <a:rPr lang="zh-CN" altLang="en-US" dirty="0" smtClean="0"/>
              <a:t>是</a:t>
            </a:r>
            <a:r>
              <a:rPr lang="zh-CN" altLang="en-US" dirty="0"/>
              <a:t>整个系统的引擎</a:t>
            </a:r>
          </a:p>
          <a:p>
            <a:pPr marL="0" indent="0">
              <a:buNone/>
            </a:pPr>
            <a:r>
              <a:rPr lang="zh-CN" altLang="en-US" dirty="0" smtClean="0"/>
              <a:t>   </a:t>
            </a:r>
            <a:r>
              <a:rPr lang="en-US" altLang="zh-CN" dirty="0" smtClean="0"/>
              <a:t>- </a:t>
            </a:r>
            <a:r>
              <a:rPr lang="zh-CN" altLang="en-US" dirty="0" smtClean="0"/>
              <a:t>负责</a:t>
            </a:r>
            <a:r>
              <a:rPr lang="zh-CN" altLang="en-US" dirty="0"/>
              <a:t>管理整个系统的运转</a:t>
            </a:r>
          </a:p>
          <a:p>
            <a:r>
              <a:rPr lang="zh-CN" altLang="en-US" dirty="0">
                <a:solidFill>
                  <a:srgbClr val="C00000"/>
                </a:solidFill>
              </a:rPr>
              <a:t>数据仓库工具</a:t>
            </a:r>
          </a:p>
          <a:p>
            <a:pPr marL="0" indent="0">
              <a:buNone/>
            </a:pPr>
            <a:r>
              <a:rPr lang="zh-CN" altLang="en-US" dirty="0" smtClean="0"/>
              <a:t>   </a:t>
            </a:r>
            <a:r>
              <a:rPr lang="en-US" altLang="zh-CN" dirty="0" smtClean="0"/>
              <a:t>- </a:t>
            </a:r>
            <a:r>
              <a:rPr lang="zh-CN" altLang="en-US" dirty="0" smtClean="0"/>
              <a:t>一般</a:t>
            </a:r>
            <a:r>
              <a:rPr lang="zh-CN" altLang="en-US" dirty="0"/>
              <a:t>的查询工具、功能强大的分析工具</a:t>
            </a:r>
          </a:p>
          <a:p>
            <a:pPr marL="0" indent="0">
              <a:buNone/>
            </a:pPr>
            <a:r>
              <a:rPr lang="zh-CN" altLang="en-US" dirty="0" smtClean="0"/>
              <a:t>   </a:t>
            </a:r>
            <a:r>
              <a:rPr lang="en-US" altLang="zh-CN" dirty="0" smtClean="0"/>
              <a:t>- </a:t>
            </a:r>
            <a:r>
              <a:rPr lang="zh-CN" altLang="en-US" dirty="0" smtClean="0"/>
              <a:t>是</a:t>
            </a:r>
            <a:r>
              <a:rPr lang="zh-CN" altLang="en-US" dirty="0"/>
              <a:t>整个系统发挥作用的关键</a:t>
            </a:r>
          </a:p>
          <a:p>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57</a:t>
            </a:fld>
            <a:endParaRPr lang="zh-CN" altLang="en-US"/>
          </a:p>
        </p:txBody>
      </p:sp>
    </p:spTree>
    <p:extLst>
      <p:ext uri="{BB962C8B-B14F-4D97-AF65-F5344CB8AC3E}">
        <p14:creationId xmlns:p14="http://schemas.microsoft.com/office/powerpoint/2010/main" val="4944002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数据</a:t>
            </a:r>
            <a:r>
              <a:rPr lang="zh-CN" altLang="en-US" dirty="0" smtClean="0"/>
              <a:t>仓库系统</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58</a:t>
            </a:fld>
            <a:endParaRPr lang="zh-CN" altLang="en-US"/>
          </a:p>
        </p:txBody>
      </p:sp>
      <p:pic>
        <p:nvPicPr>
          <p:cNvPr id="9" name="Picture 55" descr="C:\Stage\assets\images\SYB_D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117303"/>
            <a:ext cx="7391400" cy="36972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6"/>
          <p:cNvSpPr txBox="1">
            <a:spLocks noChangeArrowheads="1"/>
          </p:cNvSpPr>
          <p:nvPr/>
        </p:nvSpPr>
        <p:spPr bwMode="auto">
          <a:xfrm>
            <a:off x="2627313" y="5801891"/>
            <a:ext cx="3870325" cy="579437"/>
          </a:xfrm>
          <a:prstGeom prst="rect">
            <a:avLst/>
          </a:prstGeom>
          <a:gradFill rotWithShape="0">
            <a:gsLst>
              <a:gs pos="0">
                <a:srgbClr val="9FB8FD"/>
              </a:gs>
              <a:gs pos="100000">
                <a:srgbClr val="9FB8FD">
                  <a:gamma/>
                  <a:tint val="33725"/>
                  <a:invGamma/>
                </a:srgbClr>
              </a:gs>
            </a:gsLst>
            <a:lin ang="5400000" scaled="1"/>
          </a:gradFill>
          <a:ln>
            <a:noFill/>
          </a:ln>
          <a:effectLst>
            <a:prstShdw prst="shdw17" dist="17961" dir="2700000">
              <a:srgbClr val="9FB8FD">
                <a:gamma/>
                <a:shade val="60000"/>
                <a:invGamma/>
              </a:srgbClr>
            </a:prst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spAutoFit/>
          </a:bodyPr>
          <a:lstStyle/>
          <a:p>
            <a:pPr algn="ctr"/>
            <a:r>
              <a:rPr lang="zh-CN" altLang="en-US" sz="3200" b="1">
                <a:effectLst>
                  <a:outerShdw blurRad="38100" dist="38100" dir="2700000" algn="tl">
                    <a:srgbClr val="000000"/>
                  </a:outerShdw>
                </a:effectLst>
                <a:latin typeface="Arial" charset="0"/>
              </a:rPr>
              <a:t>一个集成化的产品集</a:t>
            </a:r>
          </a:p>
        </p:txBody>
      </p:sp>
      <p:graphicFrame>
        <p:nvGraphicFramePr>
          <p:cNvPr id="11" name="Object 57"/>
          <p:cNvGraphicFramePr>
            <a:graphicFrameLocks noChangeAspect="1"/>
          </p:cNvGraphicFramePr>
          <p:nvPr>
            <p:extLst>
              <p:ext uri="{D42A27DB-BD31-4B8C-83A1-F6EECF244321}">
                <p14:modId xmlns:p14="http://schemas.microsoft.com/office/powerpoint/2010/main" val="1950679102"/>
              </p:ext>
            </p:extLst>
          </p:nvPr>
        </p:nvGraphicFramePr>
        <p:xfrm>
          <a:off x="2514600" y="1326728"/>
          <a:ext cx="4133850" cy="790575"/>
        </p:xfrm>
        <a:graphic>
          <a:graphicData uri="http://schemas.openxmlformats.org/presentationml/2006/ole">
            <mc:AlternateContent xmlns:mc="http://schemas.openxmlformats.org/markup-compatibility/2006">
              <mc:Choice xmlns:v="urn:schemas-microsoft-com:vml" Requires="v">
                <p:oleObj spid="_x0000_s4231" name="位图图象" r:id="rId7" imgW="4133369" imgH="790523" progId="Paint.Picture">
                  <p:embed/>
                </p:oleObj>
              </mc:Choice>
              <mc:Fallback>
                <p:oleObj name="位图图象" r:id="rId7" imgW="4133369" imgH="790523"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1326728"/>
                        <a:ext cx="41338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89060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数据</a:t>
            </a:r>
            <a:r>
              <a:rPr lang="zh-CN" altLang="en-US" dirty="0" smtClean="0"/>
              <a:t>仓库系统</a:t>
            </a:r>
            <a:endParaRPr lang="zh-CN" altLang="en-US" dirty="0"/>
          </a:p>
        </p:txBody>
      </p:sp>
      <p:sp>
        <p:nvSpPr>
          <p:cNvPr id="6" name="灯片编号占位符 5"/>
          <p:cNvSpPr>
            <a:spLocks noGrp="1"/>
          </p:cNvSpPr>
          <p:nvPr>
            <p:ph type="sldNum" sz="quarter" idx="12"/>
          </p:nvPr>
        </p:nvSpPr>
        <p:spPr/>
        <p:txBody>
          <a:bodyPr/>
          <a:lstStyle/>
          <a:p>
            <a:fld id="{B075C686-DB3D-442A-9DC3-A1D71AB1A417}" type="slidenum">
              <a:rPr lang="zh-CN" altLang="en-US" smtClean="0"/>
              <a:t>59</a:t>
            </a:fld>
            <a:endParaRPr lang="zh-CN" altLang="en-US"/>
          </a:p>
        </p:txBody>
      </p:sp>
      <p:pic>
        <p:nvPicPr>
          <p:cNvPr id="8" name="Picture 3" descr="C:\Stage\assets\images\SYB_D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2078881"/>
            <a:ext cx="3203575" cy="15255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4"/>
          <p:cNvGraphicFramePr>
            <a:graphicFrameLocks noChangeAspect="1"/>
          </p:cNvGraphicFramePr>
          <p:nvPr>
            <p:extLst>
              <p:ext uri="{D42A27DB-BD31-4B8C-83A1-F6EECF244321}">
                <p14:modId xmlns:p14="http://schemas.microsoft.com/office/powerpoint/2010/main" val="2739856352"/>
              </p:ext>
            </p:extLst>
          </p:nvPr>
        </p:nvGraphicFramePr>
        <p:xfrm>
          <a:off x="978595" y="1753443"/>
          <a:ext cx="1790700" cy="325438"/>
        </p:xfrm>
        <a:graphic>
          <a:graphicData uri="http://schemas.openxmlformats.org/presentationml/2006/ole">
            <mc:AlternateContent xmlns:mc="http://schemas.openxmlformats.org/markup-compatibility/2006">
              <mc:Choice xmlns:v="urn:schemas-microsoft-com:vml" Requires="v">
                <p:oleObj spid="_x0000_s5521" name="位图图象" r:id="rId7" imgW="4067743" imgH="724001" progId="Paint.Picture">
                  <p:embed/>
                </p:oleObj>
              </mc:Choice>
              <mc:Fallback>
                <p:oleObj name="位图图象" r:id="rId7" imgW="4067743" imgH="724001"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595" y="1753443"/>
                        <a:ext cx="1790700"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5"/>
          <p:cNvGrpSpPr>
            <a:grpSpLocks/>
          </p:cNvGrpSpPr>
          <p:nvPr/>
        </p:nvGrpSpPr>
        <p:grpSpPr bwMode="auto">
          <a:xfrm>
            <a:off x="3693220" y="1102568"/>
            <a:ext cx="4913313" cy="1295400"/>
            <a:chOff x="2496" y="768"/>
            <a:chExt cx="3095" cy="816"/>
          </a:xfrm>
        </p:grpSpPr>
        <p:sp>
          <p:nvSpPr>
            <p:cNvPr id="11" name="AutoShape 6"/>
            <p:cNvSpPr>
              <a:spLocks/>
            </p:cNvSpPr>
            <p:nvPr/>
          </p:nvSpPr>
          <p:spPr bwMode="auto">
            <a:xfrm>
              <a:off x="2496" y="873"/>
              <a:ext cx="2154" cy="485"/>
            </a:xfrm>
            <a:prstGeom prst="accentCallout2">
              <a:avLst>
                <a:gd name="adj1" fmla="val 13954"/>
                <a:gd name="adj2" fmla="val -2227"/>
                <a:gd name="adj3" fmla="val 13954"/>
                <a:gd name="adj4" fmla="val -22981"/>
                <a:gd name="adj5" fmla="val 124417"/>
                <a:gd name="adj6" fmla="val -44431"/>
              </a:avLst>
            </a:prstGeom>
            <a:noFill/>
            <a:ln w="57150">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195263">
                <a:defRPr kumimoji="1" sz="2400">
                  <a:solidFill>
                    <a:schemeClr val="tx1"/>
                  </a:solidFill>
                  <a:latin typeface="Times New Roman" pitchFamily="18" charset="0"/>
                  <a:ea typeface="宋体" charset="-122"/>
                </a:defRPr>
              </a:lvl1pPr>
              <a:lvl2pPr indent="207963">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buClr>
                  <a:srgbClr val="CC1010"/>
                </a:buClr>
                <a:buSzPct val="70000"/>
                <a:buFont typeface="Monotype Sorts" pitchFamily="2" charset="2"/>
                <a:buChar char="l"/>
              </a:pPr>
              <a:r>
                <a:rPr lang="en-AU" altLang="zh-CN" dirty="0">
                  <a:latin typeface="Arial" charset="0"/>
                </a:rPr>
                <a:t>Design</a:t>
              </a:r>
              <a:endParaRPr lang="en-AU" altLang="zh-CN" sz="2000" dirty="0">
                <a:latin typeface="Arial" charset="0"/>
              </a:endParaRPr>
            </a:p>
            <a:p>
              <a:pPr lvl="1">
                <a:buClr>
                  <a:srgbClr val="00CC00"/>
                </a:buClr>
                <a:buSzPct val="70000"/>
                <a:buFont typeface="Monotype Sorts" pitchFamily="2" charset="2"/>
                <a:buChar char="l"/>
              </a:pPr>
              <a:r>
                <a:rPr lang="en-AU" altLang="zh-CN" sz="2000" dirty="0">
                  <a:latin typeface="Arial" charset="0"/>
                </a:rPr>
                <a:t>Warehouse Architect</a:t>
              </a:r>
              <a:endParaRPr lang="en-AU" altLang="zh-CN" sz="1600" dirty="0"/>
            </a:p>
          </p:txBody>
        </p:sp>
        <p:pic>
          <p:nvPicPr>
            <p:cNvPr id="12"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6" y="768"/>
              <a:ext cx="695"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8"/>
          <p:cNvGrpSpPr>
            <a:grpSpLocks/>
          </p:cNvGrpSpPr>
          <p:nvPr/>
        </p:nvGrpSpPr>
        <p:grpSpPr bwMode="auto">
          <a:xfrm>
            <a:off x="2931220" y="3312368"/>
            <a:ext cx="3733800" cy="1371600"/>
            <a:chOff x="2016" y="2160"/>
            <a:chExt cx="2352" cy="864"/>
          </a:xfrm>
        </p:grpSpPr>
        <p:sp>
          <p:nvSpPr>
            <p:cNvPr id="14" name="AutoShape 9"/>
            <p:cNvSpPr>
              <a:spLocks/>
            </p:cNvSpPr>
            <p:nvPr/>
          </p:nvSpPr>
          <p:spPr bwMode="auto">
            <a:xfrm>
              <a:off x="2016" y="2160"/>
              <a:ext cx="2154" cy="485"/>
            </a:xfrm>
            <a:prstGeom prst="accentCallout2">
              <a:avLst>
                <a:gd name="adj1" fmla="val 13954"/>
                <a:gd name="adj2" fmla="val -2227"/>
                <a:gd name="adj3" fmla="val 13954"/>
                <a:gd name="adj4" fmla="val -13139"/>
                <a:gd name="adj5" fmla="val -59495"/>
                <a:gd name="adj6" fmla="val -24514"/>
              </a:avLst>
            </a:prstGeom>
            <a:noFill/>
            <a:ln w="57150">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195263">
                <a:defRPr kumimoji="1" sz="2400">
                  <a:solidFill>
                    <a:schemeClr val="tx1"/>
                  </a:solidFill>
                  <a:latin typeface="Times New Roman" pitchFamily="18" charset="0"/>
                  <a:ea typeface="宋体" charset="-122"/>
                </a:defRPr>
              </a:lvl1pPr>
              <a:lvl2pPr indent="207963">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buClr>
                  <a:srgbClr val="CC1010"/>
                </a:buClr>
                <a:buSzPct val="70000"/>
                <a:buFont typeface="Monotype Sorts" pitchFamily="2" charset="2"/>
                <a:buChar char="l"/>
              </a:pPr>
              <a:r>
                <a:rPr lang="en-AU" altLang="zh-CN" dirty="0">
                  <a:latin typeface="Arial" charset="0"/>
                </a:rPr>
                <a:t>Manage</a:t>
              </a:r>
              <a:endParaRPr lang="en-AU" altLang="zh-CN" sz="2000" dirty="0">
                <a:latin typeface="Arial" charset="0"/>
              </a:endParaRPr>
            </a:p>
            <a:p>
              <a:pPr lvl="1">
                <a:buClr>
                  <a:srgbClr val="00CC00"/>
                </a:buClr>
                <a:buSzPct val="70000"/>
                <a:buFont typeface="Monotype Sorts" pitchFamily="2" charset="2"/>
                <a:buChar char="l"/>
              </a:pPr>
              <a:r>
                <a:rPr lang="en-AU" altLang="zh-CN" sz="2000" dirty="0">
                  <a:latin typeface="Arial" charset="0"/>
                </a:rPr>
                <a:t>Sybase ASIQ</a:t>
              </a:r>
              <a:endParaRPr lang="en-AU" altLang="zh-CN" sz="1600" dirty="0"/>
            </a:p>
          </p:txBody>
        </p:sp>
        <p:pic>
          <p:nvPicPr>
            <p:cNvPr id="15" name="Picture 1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48" y="2448"/>
              <a:ext cx="720"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1"/>
          <p:cNvGrpSpPr>
            <a:grpSpLocks/>
          </p:cNvGrpSpPr>
          <p:nvPr/>
        </p:nvGrpSpPr>
        <p:grpSpPr bwMode="auto">
          <a:xfrm>
            <a:off x="1864420" y="5325318"/>
            <a:ext cx="3976688" cy="1419225"/>
            <a:chOff x="1344" y="3428"/>
            <a:chExt cx="2505" cy="894"/>
          </a:xfrm>
        </p:grpSpPr>
        <p:sp>
          <p:nvSpPr>
            <p:cNvPr id="17" name="AutoShape 12"/>
            <p:cNvSpPr>
              <a:spLocks/>
            </p:cNvSpPr>
            <p:nvPr/>
          </p:nvSpPr>
          <p:spPr bwMode="auto">
            <a:xfrm>
              <a:off x="1344" y="3428"/>
              <a:ext cx="2400" cy="862"/>
            </a:xfrm>
            <a:prstGeom prst="accentCallout2">
              <a:avLst>
                <a:gd name="adj1" fmla="val 8000"/>
                <a:gd name="adj2" fmla="val -2000"/>
                <a:gd name="adj3" fmla="val 8000"/>
                <a:gd name="adj4" fmla="val -19625"/>
                <a:gd name="adj5" fmla="val -161778"/>
                <a:gd name="adj6" fmla="val -37917"/>
              </a:avLst>
            </a:prstGeom>
            <a:noFill/>
            <a:ln w="57150">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195263">
                <a:defRPr kumimoji="1" sz="2400">
                  <a:solidFill>
                    <a:schemeClr val="tx1"/>
                  </a:solidFill>
                  <a:latin typeface="Times New Roman" pitchFamily="18" charset="0"/>
                  <a:ea typeface="宋体" charset="-122"/>
                </a:defRPr>
              </a:lvl1pPr>
              <a:lvl2pPr indent="207963">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buClr>
                  <a:srgbClr val="CC1010"/>
                </a:buClr>
                <a:buSzPct val="70000"/>
                <a:buFont typeface="Monotype Sorts" pitchFamily="2" charset="2"/>
                <a:buChar char="l"/>
              </a:pPr>
              <a:r>
                <a:rPr lang="en-AU" altLang="zh-CN" dirty="0">
                  <a:latin typeface="Arial" charset="0"/>
                </a:rPr>
                <a:t>Integrate</a:t>
              </a:r>
              <a:endParaRPr lang="en-AU" altLang="zh-CN" sz="2000" dirty="0">
                <a:latin typeface="Arial" charset="0"/>
              </a:endParaRPr>
            </a:p>
            <a:p>
              <a:pPr lvl="1">
                <a:buClr>
                  <a:srgbClr val="00CC00"/>
                </a:buClr>
                <a:buSzPct val="70000"/>
                <a:buFont typeface="Monotype Sorts" pitchFamily="2" charset="2"/>
                <a:buChar char="l"/>
              </a:pPr>
              <a:r>
                <a:rPr lang="en-AU" altLang="zh-CN" sz="2000" dirty="0" err="1">
                  <a:latin typeface="Arial" charset="0"/>
                </a:rPr>
                <a:t>Informatica</a:t>
              </a:r>
              <a:r>
                <a:rPr lang="en-AU" altLang="zh-CN" sz="2000" dirty="0">
                  <a:latin typeface="Arial" charset="0"/>
                </a:rPr>
                <a:t> </a:t>
              </a:r>
            </a:p>
            <a:p>
              <a:pPr lvl="1">
                <a:buClr>
                  <a:srgbClr val="00CC00"/>
                </a:buClr>
                <a:buSzPct val="70000"/>
                <a:buFont typeface="Monotype Sorts" pitchFamily="2" charset="2"/>
                <a:buChar char="l"/>
              </a:pPr>
              <a:r>
                <a:rPr lang="en-AU" altLang="zh-CN" sz="1800" dirty="0">
                  <a:latin typeface="Arial" charset="0"/>
                </a:rPr>
                <a:t>Enterprise Connect</a:t>
              </a:r>
            </a:p>
            <a:p>
              <a:pPr lvl="1">
                <a:buClr>
                  <a:srgbClr val="00CC00"/>
                </a:buClr>
                <a:buSzPct val="70000"/>
                <a:buFont typeface="Monotype Sorts" pitchFamily="2" charset="2"/>
                <a:buChar char="l"/>
              </a:pPr>
              <a:r>
                <a:rPr lang="en-AU" altLang="zh-CN" sz="1800" dirty="0">
                  <a:latin typeface="Arial" charset="0"/>
                </a:rPr>
                <a:t>Replication Server</a:t>
              </a:r>
              <a:endParaRPr lang="en-AU" altLang="zh-CN" sz="2000" dirty="0">
                <a:latin typeface="Arial" charset="0"/>
              </a:endParaRPr>
            </a:p>
          </p:txBody>
        </p:sp>
        <p:grpSp>
          <p:nvGrpSpPr>
            <p:cNvPr id="18" name="Group 13"/>
            <p:cNvGrpSpPr>
              <a:grpSpLocks/>
            </p:cNvGrpSpPr>
            <p:nvPr/>
          </p:nvGrpSpPr>
          <p:grpSpPr bwMode="auto">
            <a:xfrm>
              <a:off x="3213" y="3613"/>
              <a:ext cx="636" cy="709"/>
              <a:chOff x="3127" y="1722"/>
              <a:chExt cx="847" cy="710"/>
            </a:xfrm>
          </p:grpSpPr>
          <p:grpSp>
            <p:nvGrpSpPr>
              <p:cNvPr id="19" name="Group 14"/>
              <p:cNvGrpSpPr>
                <a:grpSpLocks/>
              </p:cNvGrpSpPr>
              <p:nvPr/>
            </p:nvGrpSpPr>
            <p:grpSpPr bwMode="auto">
              <a:xfrm>
                <a:off x="3127" y="1722"/>
                <a:ext cx="847" cy="710"/>
                <a:chOff x="3127" y="2183"/>
                <a:chExt cx="847" cy="710"/>
              </a:xfrm>
            </p:grpSpPr>
            <p:sp>
              <p:nvSpPr>
                <p:cNvPr id="21" name="Text Box 15"/>
                <p:cNvSpPr txBox="1">
                  <a:spLocks noChangeArrowheads="1"/>
                </p:cNvSpPr>
                <p:nvPr/>
              </p:nvSpPr>
              <p:spPr bwMode="auto">
                <a:xfrm>
                  <a:off x="3127" y="2706"/>
                  <a:ext cx="847" cy="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p>
                  <a:pPr algn="ctr">
                    <a:lnSpc>
                      <a:spcPct val="95000"/>
                    </a:lnSpc>
                  </a:pPr>
                  <a:r>
                    <a:rPr lang="en-US" altLang="zh-CN" sz="1400" b="1" dirty="0" err="1">
                      <a:solidFill>
                        <a:schemeClr val="tx2">
                          <a:lumMod val="75000"/>
                        </a:schemeClr>
                      </a:solidFill>
                      <a:effectLst>
                        <a:outerShdw blurRad="38100" dist="38100" dir="2700000" algn="tl">
                          <a:srgbClr val="C0C0C0"/>
                        </a:outerShdw>
                      </a:effectLst>
                      <a:latin typeface="Arial" charset="0"/>
                    </a:rPr>
                    <a:t>PowerMart</a:t>
                  </a:r>
                  <a:endParaRPr lang="en-US" altLang="zh-CN" sz="1200" b="1" baseline="40000" dirty="0">
                    <a:solidFill>
                      <a:schemeClr val="tx2">
                        <a:lumMod val="75000"/>
                      </a:schemeClr>
                    </a:solidFill>
                    <a:effectLst>
                      <a:outerShdw blurRad="38100" dist="38100" dir="2700000" algn="tl">
                        <a:srgbClr val="C0C0C0"/>
                      </a:outerShdw>
                    </a:effectLst>
                    <a:latin typeface="Arial" charset="0"/>
                  </a:endParaRPr>
                </a:p>
              </p:txBody>
            </p:sp>
            <p:pic>
              <p:nvPicPr>
                <p:cNvPr id="22" name="Picture 16" descr="C:\WINDOWS\DESKTOP\98-0609 Informatica\mart.t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65" y="2183"/>
                  <a:ext cx="562" cy="515"/>
                </a:xfrm>
                <a:prstGeom prst="rect">
                  <a:avLst/>
                </a:prstGeom>
                <a:solidFill>
                  <a:schemeClr val="bg1"/>
                </a:solidFill>
                <a:ln>
                  <a:noFill/>
                </a:ln>
                <a:effectLst>
                  <a:outerShdw dist="53882" dir="2700000" algn="ctr" rotWithShape="0">
                    <a:schemeClr val="bg2"/>
                  </a:outerShdw>
                </a:effectLst>
                <a:extLst>
                  <a:ext uri="{91240B29-F687-4F45-9708-019B960494DF}">
                    <a14:hiddenLine xmlns:a14="http://schemas.microsoft.com/office/drawing/2010/main" w="6350">
                      <a:solidFill>
                        <a:srgbClr val="8069FC"/>
                      </a:solidFill>
                      <a:miter lim="800000"/>
                      <a:headEnd/>
                      <a:tailEnd/>
                    </a14:hiddenLine>
                  </a:ext>
                </a:extLst>
              </p:spPr>
            </p:pic>
          </p:grpSp>
          <p:sp>
            <p:nvSpPr>
              <p:cNvPr id="20" name="Rectangle 17"/>
              <p:cNvSpPr>
                <a:spLocks noChangeArrowheads="1"/>
              </p:cNvSpPr>
              <p:nvPr/>
            </p:nvSpPr>
            <p:spPr bwMode="auto">
              <a:xfrm>
                <a:off x="3268" y="1728"/>
                <a:ext cx="560" cy="520"/>
              </a:xfrm>
              <a:prstGeom prst="rect">
                <a:avLst/>
              </a:prstGeom>
              <a:noFill/>
              <a:ln w="19050">
                <a:solidFill>
                  <a:srgbClr val="8069F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endParaRPr lang="zh-CN" altLang="en-US"/>
              </a:p>
            </p:txBody>
          </p:sp>
        </p:grpSp>
      </p:grpSp>
      <p:grpSp>
        <p:nvGrpSpPr>
          <p:cNvPr id="23" name="Group 18"/>
          <p:cNvGrpSpPr>
            <a:grpSpLocks/>
          </p:cNvGrpSpPr>
          <p:nvPr/>
        </p:nvGrpSpPr>
        <p:grpSpPr bwMode="auto">
          <a:xfrm>
            <a:off x="3693220" y="2261443"/>
            <a:ext cx="3962400" cy="1184275"/>
            <a:chOff x="2496" y="1498"/>
            <a:chExt cx="2496" cy="746"/>
          </a:xfrm>
        </p:grpSpPr>
        <p:sp>
          <p:nvSpPr>
            <p:cNvPr id="24" name="AutoShape 19"/>
            <p:cNvSpPr>
              <a:spLocks/>
            </p:cNvSpPr>
            <p:nvPr/>
          </p:nvSpPr>
          <p:spPr bwMode="auto">
            <a:xfrm>
              <a:off x="2496" y="1498"/>
              <a:ext cx="2154" cy="679"/>
            </a:xfrm>
            <a:prstGeom prst="accentCallout2">
              <a:avLst>
                <a:gd name="adj1" fmla="val 10171"/>
                <a:gd name="adj2" fmla="val -2227"/>
                <a:gd name="adj3" fmla="val 10171"/>
                <a:gd name="adj4" fmla="val -10167"/>
                <a:gd name="adj5" fmla="val 37713"/>
                <a:gd name="adj6" fmla="val -18384"/>
              </a:avLst>
            </a:prstGeom>
            <a:noFill/>
            <a:ln w="57150">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195263">
                <a:defRPr kumimoji="1" sz="2400">
                  <a:solidFill>
                    <a:schemeClr val="tx1"/>
                  </a:solidFill>
                  <a:latin typeface="Times New Roman" pitchFamily="18" charset="0"/>
                  <a:ea typeface="宋体" charset="-122"/>
                </a:defRPr>
              </a:lvl1pPr>
              <a:lvl2pPr indent="207963">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buClr>
                  <a:srgbClr val="CC1010"/>
                </a:buClr>
                <a:buSzPct val="70000"/>
                <a:buFont typeface="Monotype Sorts" pitchFamily="2" charset="2"/>
                <a:buChar char="l"/>
              </a:pPr>
              <a:r>
                <a:rPr lang="en-AU" altLang="zh-CN" dirty="0">
                  <a:latin typeface="Arial" charset="0"/>
                </a:rPr>
                <a:t>Visualize</a:t>
              </a:r>
              <a:endParaRPr lang="en-AU" altLang="zh-CN" sz="2000" dirty="0">
                <a:latin typeface="Arial" charset="0"/>
              </a:endParaRPr>
            </a:p>
            <a:p>
              <a:pPr lvl="1">
                <a:buClr>
                  <a:srgbClr val="00CC00"/>
                </a:buClr>
                <a:buSzPct val="70000"/>
                <a:buFont typeface="Monotype Sorts" pitchFamily="2" charset="2"/>
                <a:buChar char="l"/>
              </a:pPr>
              <a:r>
                <a:rPr lang="en-AU" altLang="zh-CN" sz="2000" dirty="0">
                  <a:latin typeface="Arial" charset="0"/>
                </a:rPr>
                <a:t>Brio</a:t>
              </a:r>
            </a:p>
            <a:p>
              <a:pPr lvl="1">
                <a:buClr>
                  <a:srgbClr val="00CC00"/>
                </a:buClr>
                <a:buSzPct val="70000"/>
                <a:buFont typeface="Monotype Sorts" pitchFamily="2" charset="2"/>
                <a:buChar char="l"/>
              </a:pPr>
              <a:r>
                <a:rPr lang="en-AU" altLang="zh-CN" sz="2000" dirty="0" err="1">
                  <a:latin typeface="Arial" charset="0"/>
                </a:rPr>
                <a:t>Cognos</a:t>
              </a:r>
              <a:endParaRPr lang="en-AU" altLang="zh-CN" sz="1600" dirty="0"/>
            </a:p>
          </p:txBody>
        </p:sp>
        <p:graphicFrame>
          <p:nvGraphicFramePr>
            <p:cNvPr id="25" name="Object 20"/>
            <p:cNvGraphicFramePr>
              <a:graphicFrameLocks noChangeAspect="1"/>
            </p:cNvGraphicFramePr>
            <p:nvPr/>
          </p:nvGraphicFramePr>
          <p:xfrm>
            <a:off x="3888" y="1584"/>
            <a:ext cx="912" cy="288"/>
          </p:xfrm>
          <a:graphic>
            <a:graphicData uri="http://schemas.openxmlformats.org/presentationml/2006/ole">
              <mc:AlternateContent xmlns:mc="http://schemas.openxmlformats.org/markup-compatibility/2006">
                <mc:Choice xmlns:v="urn:schemas-microsoft-com:vml" Requires="v">
                  <p:oleObj spid="_x0000_s5522" name="位图图象" r:id="rId12" imgW="1085714" imgH="400000" progId="Paint.Picture">
                    <p:embed/>
                  </p:oleObj>
                </mc:Choice>
                <mc:Fallback>
                  <p:oleObj name="位图图象" r:id="rId12" imgW="1085714" imgH="400000"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8" y="1584"/>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1"/>
            <p:cNvGraphicFramePr>
              <a:graphicFrameLocks noChangeAspect="1"/>
            </p:cNvGraphicFramePr>
            <p:nvPr/>
          </p:nvGraphicFramePr>
          <p:xfrm>
            <a:off x="3888" y="1968"/>
            <a:ext cx="1104" cy="276"/>
          </p:xfrm>
          <a:graphic>
            <a:graphicData uri="http://schemas.openxmlformats.org/presentationml/2006/ole">
              <mc:AlternateContent xmlns:mc="http://schemas.openxmlformats.org/markup-compatibility/2006">
                <mc:Choice xmlns:v="urn:schemas-microsoft-com:vml" Requires="v">
                  <p:oleObj spid="_x0000_s5523" name="位图图象" r:id="rId14" imgW="1571844" imgH="400000" progId="Paint.Picture">
                    <p:embed/>
                  </p:oleObj>
                </mc:Choice>
                <mc:Fallback>
                  <p:oleObj name="位图图象" r:id="rId14" imgW="1571844" imgH="400000" progId="Paint.Picture">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8" y="1968"/>
                          <a:ext cx="1104"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7" name="Group 22"/>
          <p:cNvGrpSpPr>
            <a:grpSpLocks/>
          </p:cNvGrpSpPr>
          <p:nvPr/>
        </p:nvGrpSpPr>
        <p:grpSpPr bwMode="auto">
          <a:xfrm>
            <a:off x="2931220" y="4379168"/>
            <a:ext cx="5141913" cy="1074738"/>
            <a:chOff x="2016" y="2832"/>
            <a:chExt cx="3239" cy="677"/>
          </a:xfrm>
        </p:grpSpPr>
        <p:sp>
          <p:nvSpPr>
            <p:cNvPr id="28" name="AutoShape 23"/>
            <p:cNvSpPr>
              <a:spLocks/>
            </p:cNvSpPr>
            <p:nvPr/>
          </p:nvSpPr>
          <p:spPr bwMode="auto">
            <a:xfrm>
              <a:off x="2016" y="2908"/>
              <a:ext cx="2640" cy="485"/>
            </a:xfrm>
            <a:prstGeom prst="accentCallout2">
              <a:avLst>
                <a:gd name="adj1" fmla="val 13954"/>
                <a:gd name="adj2" fmla="val -1819"/>
                <a:gd name="adj3" fmla="val 13954"/>
                <a:gd name="adj4" fmla="val -13940"/>
                <a:gd name="adj5" fmla="val -115310"/>
                <a:gd name="adj6" fmla="val -26741"/>
              </a:avLst>
            </a:prstGeom>
            <a:noFill/>
            <a:ln w="57150">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195263">
                <a:defRPr kumimoji="1" sz="2400">
                  <a:solidFill>
                    <a:schemeClr val="tx1"/>
                  </a:solidFill>
                  <a:latin typeface="Times New Roman" pitchFamily="18" charset="0"/>
                  <a:ea typeface="宋体" charset="-122"/>
                </a:defRPr>
              </a:lvl1pPr>
              <a:lvl2pPr indent="207963">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buClr>
                  <a:srgbClr val="CC1010"/>
                </a:buClr>
                <a:buSzPct val="70000"/>
                <a:buFont typeface="Monotype Sorts" pitchFamily="2" charset="2"/>
                <a:buChar char="l"/>
              </a:pPr>
              <a:r>
                <a:rPr lang="en-AU" altLang="zh-CN" dirty="0">
                  <a:latin typeface="Arial" charset="0"/>
                </a:rPr>
                <a:t>Administer</a:t>
              </a:r>
              <a:endParaRPr lang="en-AU" altLang="zh-CN" sz="2000" dirty="0">
                <a:latin typeface="Arial" charset="0"/>
              </a:endParaRPr>
            </a:p>
            <a:p>
              <a:pPr lvl="1">
                <a:buClr>
                  <a:srgbClr val="00CC00"/>
                </a:buClr>
                <a:buSzPct val="70000"/>
                <a:buFont typeface="Monotype Sorts" pitchFamily="2" charset="2"/>
                <a:buChar char="l"/>
              </a:pPr>
              <a:r>
                <a:rPr lang="en-AU" altLang="zh-CN" sz="2000" dirty="0">
                  <a:latin typeface="Arial" charset="0"/>
                </a:rPr>
                <a:t>Warehouse Control </a:t>
              </a:r>
              <a:r>
                <a:rPr lang="en-AU" altLang="zh-CN" sz="2000" dirty="0" err="1">
                  <a:latin typeface="Arial" charset="0"/>
                </a:rPr>
                <a:t>Center</a:t>
              </a:r>
              <a:endParaRPr lang="en-AU" altLang="zh-CN" sz="1600" dirty="0"/>
            </a:p>
          </p:txBody>
        </p:sp>
        <p:grpSp>
          <p:nvGrpSpPr>
            <p:cNvPr id="29" name="Group 24"/>
            <p:cNvGrpSpPr>
              <a:grpSpLocks/>
            </p:cNvGrpSpPr>
            <p:nvPr/>
          </p:nvGrpSpPr>
          <p:grpSpPr bwMode="auto">
            <a:xfrm>
              <a:off x="4752" y="2832"/>
              <a:ext cx="503" cy="677"/>
              <a:chOff x="4752" y="2880"/>
              <a:chExt cx="816" cy="963"/>
            </a:xfrm>
          </p:grpSpPr>
          <p:grpSp>
            <p:nvGrpSpPr>
              <p:cNvPr id="30" name="Group 25"/>
              <p:cNvGrpSpPr>
                <a:grpSpLocks/>
              </p:cNvGrpSpPr>
              <p:nvPr/>
            </p:nvGrpSpPr>
            <p:grpSpPr bwMode="auto">
              <a:xfrm>
                <a:off x="4752" y="2880"/>
                <a:ext cx="816" cy="963"/>
                <a:chOff x="4752" y="2880"/>
                <a:chExt cx="816" cy="963"/>
              </a:xfrm>
            </p:grpSpPr>
            <p:sp>
              <p:nvSpPr>
                <p:cNvPr id="32" name="Rectangle 26"/>
                <p:cNvSpPr>
                  <a:spLocks noChangeArrowheads="1"/>
                </p:cNvSpPr>
                <p:nvPr/>
              </p:nvSpPr>
              <p:spPr bwMode="auto">
                <a:xfrm>
                  <a:off x="4752" y="2880"/>
                  <a:ext cx="816" cy="963"/>
                </a:xfrm>
                <a:prstGeom prst="rect">
                  <a:avLst/>
                </a:prstGeom>
                <a:gradFill rotWithShape="0">
                  <a:gsLst>
                    <a:gs pos="0">
                      <a:srgbClr val="9FB8FD"/>
                    </a:gs>
                    <a:gs pos="50000">
                      <a:schemeClr val="accent2"/>
                    </a:gs>
                    <a:gs pos="100000">
                      <a:srgbClr val="9FB8FD"/>
                    </a:gs>
                  </a:gsLst>
                  <a:lin ang="27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33" name="Rectangle 27"/>
                <p:cNvSpPr>
                  <a:spLocks noChangeArrowheads="1"/>
                </p:cNvSpPr>
                <p:nvPr/>
              </p:nvSpPr>
              <p:spPr bwMode="auto">
                <a:xfrm>
                  <a:off x="4794" y="3411"/>
                  <a:ext cx="698" cy="40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kumimoji="1" sz="2400">
                      <a:solidFill>
                        <a:schemeClr val="tx1"/>
                      </a:solidFill>
                      <a:latin typeface="Times New Roman" pitchFamily="18" charset="0"/>
                      <a:ea typeface="宋体" charset="-122"/>
                    </a:defRPr>
                  </a:lvl1pPr>
                  <a:lvl2pPr marL="382588">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r>
                    <a:rPr lang="en-AU" altLang="zh-CN" sz="1000" b="1">
                      <a:solidFill>
                        <a:schemeClr val="bg2"/>
                      </a:solidFill>
                      <a:effectLst>
                        <a:outerShdw blurRad="38100" dist="38100" dir="2700000" algn="tl">
                          <a:srgbClr val="C0C0C0"/>
                        </a:outerShdw>
                      </a:effectLst>
                      <a:latin typeface="Arial" charset="0"/>
                    </a:rPr>
                    <a:t>Warehouse</a:t>
                  </a:r>
                </a:p>
                <a:p>
                  <a:pPr algn="ctr"/>
                  <a:r>
                    <a:rPr lang="en-AU" altLang="zh-CN" sz="1000" b="1">
                      <a:solidFill>
                        <a:schemeClr val="bg2"/>
                      </a:solidFill>
                      <a:effectLst>
                        <a:outerShdw blurRad="38100" dist="38100" dir="2700000" algn="tl">
                          <a:srgbClr val="C0C0C0"/>
                        </a:outerShdw>
                      </a:effectLst>
                      <a:latin typeface="Arial" charset="0"/>
                    </a:rPr>
                    <a:t>Control</a:t>
                  </a:r>
                </a:p>
                <a:p>
                  <a:pPr algn="ctr"/>
                  <a:r>
                    <a:rPr lang="en-AU" altLang="zh-CN" sz="1000" b="1">
                      <a:solidFill>
                        <a:schemeClr val="bg2"/>
                      </a:solidFill>
                      <a:effectLst>
                        <a:outerShdw blurRad="38100" dist="38100" dir="2700000" algn="tl">
                          <a:srgbClr val="C0C0C0"/>
                        </a:outerShdw>
                      </a:effectLst>
                      <a:latin typeface="Arial" charset="0"/>
                    </a:rPr>
                    <a:t>Centre</a:t>
                  </a:r>
                  <a:endParaRPr lang="en-AU" altLang="zh-CN" sz="1600" b="1">
                    <a:solidFill>
                      <a:schemeClr val="bg2"/>
                    </a:solidFill>
                    <a:latin typeface="Arial" charset="0"/>
                  </a:endParaRPr>
                </a:p>
              </p:txBody>
            </p:sp>
          </p:grpSp>
          <p:pic>
            <p:nvPicPr>
              <p:cNvPr id="31" name="Picture 28" descr="C:\My Documents\GRAPHICS\Warehouse Studio.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48" y="2928"/>
                <a:ext cx="624" cy="432"/>
              </a:xfrm>
              <a:prstGeom prst="rect">
                <a:avLst/>
              </a:prstGeom>
              <a:noFill/>
              <a:extLst>
                <a:ext uri="{909E8E84-426E-40DD-AFC4-6F175D3DCCD1}">
                  <a14:hiddenFill xmlns:a14="http://schemas.microsoft.com/office/drawing/2010/main">
                    <a:solidFill>
                      <a:schemeClr val="accent2"/>
                    </a:solidFill>
                  </a14:hiddenFill>
                </a:ext>
              </a:extLst>
            </p:spPr>
          </p:pic>
        </p:grpSp>
      </p:grpSp>
      <p:sp>
        <p:nvSpPr>
          <p:cNvPr id="3" name="页脚占位符 2"/>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Tree>
    <p:extLst>
      <p:ext uri="{BB962C8B-B14F-4D97-AF65-F5344CB8AC3E}">
        <p14:creationId xmlns:p14="http://schemas.microsoft.com/office/powerpoint/2010/main" val="153367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0-#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1295400" y="2209800"/>
            <a:ext cx="57975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solidFill>
                  <a:srgbClr val="C00000"/>
                </a:solidFill>
                <a:latin typeface="Arial Black" pitchFamily="34" charset="0"/>
              </a:rPr>
              <a:t>商业智能</a:t>
            </a:r>
            <a:endParaRPr kumimoji="1" lang="en-US" altLang="zh-CN" sz="2400" dirty="0" smtClean="0">
              <a:solidFill>
                <a:srgbClr val="C00000"/>
              </a:solidFill>
              <a:latin typeface="Arial Black" pitchFamily="34" charset="0"/>
            </a:endParaRPr>
          </a:p>
          <a:p>
            <a:r>
              <a:rPr kumimoji="1" lang="en-US" altLang="zh-CN" sz="2400" dirty="0">
                <a:solidFill>
                  <a:srgbClr val="C00000"/>
                </a:solidFill>
                <a:latin typeface="Arial Black" pitchFamily="34" charset="0"/>
              </a:rPr>
              <a:t>Business Intelligence</a:t>
            </a:r>
            <a:endParaRPr kumimoji="1" lang="en-US" altLang="zh-CN" sz="2400" b="1" dirty="0">
              <a:solidFill>
                <a:schemeClr val="tx2"/>
              </a:solidFill>
              <a:latin typeface="Arial Black" pitchFamily="34" charset="0"/>
            </a:endParaRPr>
          </a:p>
        </p:txBody>
      </p:sp>
      <p:sp>
        <p:nvSpPr>
          <p:cNvPr id="154627" name="Rectangle 3"/>
          <p:cNvSpPr>
            <a:spLocks noChangeArrowheads="1"/>
          </p:cNvSpPr>
          <p:nvPr/>
        </p:nvSpPr>
        <p:spPr bwMode="auto">
          <a:xfrm>
            <a:off x="0" y="2898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6</a:t>
            </a:fld>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788024" y="5280104"/>
            <a:ext cx="3750835" cy="369332"/>
          </a:xfrm>
          <a:prstGeom prst="rect">
            <a:avLst/>
          </a:prstGeom>
          <a:noFill/>
        </p:spPr>
        <p:txBody>
          <a:bodyPr wrap="none" rtlCol="0">
            <a:spAutoFit/>
          </a:bodyPr>
          <a:lstStyle/>
          <a:p>
            <a:r>
              <a:rPr lang="en-US" altLang="zh-CN" dirty="0"/>
              <a:t>1996, </a:t>
            </a:r>
            <a:r>
              <a:rPr lang="zh-CN" altLang="en-US" dirty="0"/>
              <a:t>加特纳集团（</a:t>
            </a:r>
            <a:r>
              <a:rPr lang="en-US" altLang="zh-CN" dirty="0"/>
              <a:t>Gartner Group</a:t>
            </a:r>
            <a:r>
              <a:rPr lang="zh-CN" altLang="en-US" dirty="0"/>
              <a:t>）</a:t>
            </a:r>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011" y="4149080"/>
            <a:ext cx="2317877" cy="1096534"/>
          </a:xfrm>
          <a:prstGeom prst="rect">
            <a:avLst/>
          </a:prstGeom>
        </p:spPr>
      </p:pic>
      <p:sp>
        <p:nvSpPr>
          <p:cNvPr id="7" name="TextBox 6"/>
          <p:cNvSpPr txBox="1"/>
          <p:nvPr/>
        </p:nvSpPr>
        <p:spPr>
          <a:xfrm>
            <a:off x="1331640" y="3068960"/>
            <a:ext cx="4265343"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bg1">
                    <a:lumMod val="50000"/>
                  </a:schemeClr>
                </a:solidFill>
              </a:rPr>
              <a:t>1865, </a:t>
            </a:r>
            <a:r>
              <a:rPr lang="en-US" altLang="zh-CN" dirty="0" err="1" smtClean="0">
                <a:solidFill>
                  <a:schemeClr val="bg1">
                    <a:lumMod val="50000"/>
                  </a:schemeClr>
                </a:solidFill>
              </a:rPr>
              <a:t>Devens</a:t>
            </a:r>
            <a:endParaRPr lang="en-US" altLang="zh-CN" dirty="0" smtClean="0">
              <a:solidFill>
                <a:schemeClr val="bg1">
                  <a:lumMod val="50000"/>
                </a:schemeClr>
              </a:solidFill>
            </a:endParaRPr>
          </a:p>
          <a:p>
            <a:pPr marL="285750" indent="-285750">
              <a:buFont typeface="Arial" panose="020B0604020202020204" pitchFamily="34" charset="0"/>
              <a:buChar char="•"/>
            </a:pPr>
            <a:r>
              <a:rPr lang="en-US" altLang="zh-CN" dirty="0">
                <a:solidFill>
                  <a:schemeClr val="bg1">
                    <a:lumMod val="50000"/>
                  </a:schemeClr>
                </a:solidFill>
              </a:rPr>
              <a:t>1985, Hans Peter </a:t>
            </a:r>
            <a:r>
              <a:rPr lang="en-US" altLang="zh-CN" dirty="0" err="1" smtClean="0">
                <a:solidFill>
                  <a:schemeClr val="bg1">
                    <a:lumMod val="50000"/>
                  </a:schemeClr>
                </a:solidFill>
              </a:rPr>
              <a:t>Luhn</a:t>
            </a:r>
            <a:r>
              <a:rPr lang="en-US" altLang="zh-CN" dirty="0" smtClean="0">
                <a:solidFill>
                  <a:schemeClr val="bg1">
                    <a:lumMod val="50000"/>
                  </a:schemeClr>
                </a:solidFill>
              </a:rPr>
              <a:t> (IBM researcher)</a:t>
            </a:r>
          </a:p>
          <a:p>
            <a:pPr marL="285750" indent="-285750">
              <a:buFont typeface="Arial" panose="020B0604020202020204" pitchFamily="34" charset="0"/>
              <a:buChar char="•"/>
            </a:pPr>
            <a:r>
              <a:rPr lang="en-US" altLang="zh-CN" dirty="0">
                <a:solidFill>
                  <a:schemeClr val="bg1">
                    <a:lumMod val="50000"/>
                  </a:schemeClr>
                </a:solidFill>
              </a:rPr>
              <a:t>1989, Howard </a:t>
            </a:r>
            <a:r>
              <a:rPr lang="en-US" altLang="zh-CN" dirty="0" err="1">
                <a:solidFill>
                  <a:schemeClr val="bg1">
                    <a:lumMod val="50000"/>
                  </a:schemeClr>
                </a:solidFill>
              </a:rPr>
              <a:t>Dresner</a:t>
            </a:r>
            <a:r>
              <a:rPr lang="en-US" altLang="zh-CN" dirty="0">
                <a:solidFill>
                  <a:schemeClr val="bg1">
                    <a:lumMod val="50000"/>
                  </a:schemeClr>
                </a:solidFill>
              </a:rPr>
              <a:t> </a:t>
            </a:r>
            <a:r>
              <a:rPr lang="en-US" altLang="zh-CN" dirty="0" smtClean="0">
                <a:solidFill>
                  <a:schemeClr val="bg1">
                    <a:lumMod val="50000"/>
                  </a:schemeClr>
                </a:solidFill>
              </a:rPr>
              <a:t>(Gartner)</a:t>
            </a:r>
          </a:p>
          <a:p>
            <a:pPr marL="285750" indent="-285750">
              <a:buFont typeface="Arial" panose="020B0604020202020204" pitchFamily="34" charset="0"/>
              <a:buChar char="•"/>
            </a:pPr>
            <a:endParaRPr lang="zh-CN" altLang="en-US" dirty="0">
              <a:solidFill>
                <a:schemeClr val="bg1">
                  <a:lumMod val="50000"/>
                </a:schemeClr>
              </a:solidFill>
            </a:endParaRPr>
          </a:p>
        </p:txBody>
      </p:sp>
    </p:spTree>
    <p:extLst>
      <p:ext uri="{BB962C8B-B14F-4D97-AF65-F5344CB8AC3E}">
        <p14:creationId xmlns:p14="http://schemas.microsoft.com/office/powerpoint/2010/main" val="8634184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6"/>
          <p:cNvSpPr>
            <a:spLocks noGrp="1"/>
          </p:cNvSpPr>
          <p:nvPr>
            <p:ph type="title"/>
          </p:nvPr>
        </p:nvSpPr>
        <p:spPr/>
        <p:txBody>
          <a:bodyPr/>
          <a:lstStyle/>
          <a:p>
            <a:r>
              <a:rPr lang="zh-CN" altLang="en-US" dirty="0" smtClean="0"/>
              <a:t>数据仓库产品</a:t>
            </a:r>
            <a:endParaRPr lang="zh-CN" altLang="en-US" dirty="0"/>
          </a:p>
        </p:txBody>
      </p:sp>
      <p:sp>
        <p:nvSpPr>
          <p:cNvPr id="8" name="内容占位符 7"/>
          <p:cNvSpPr>
            <a:spLocks noGrp="1"/>
          </p:cNvSpPr>
          <p:nvPr>
            <p:ph idx="1"/>
          </p:nvPr>
        </p:nvSpPr>
        <p:spPr/>
        <p:txBody>
          <a:bodyPr>
            <a:normAutofit fontScale="92500" lnSpcReduction="20000"/>
          </a:bodyPr>
          <a:lstStyle/>
          <a:p>
            <a:r>
              <a:rPr lang="en-US" altLang="zh-CN" dirty="0"/>
              <a:t>Business </a:t>
            </a:r>
            <a:r>
              <a:rPr lang="en-US" altLang="zh-CN" dirty="0" smtClean="0"/>
              <a:t>Objects</a:t>
            </a:r>
          </a:p>
          <a:p>
            <a:r>
              <a:rPr lang="en-US" altLang="zh-CN" dirty="0" smtClean="0"/>
              <a:t>Oracle</a:t>
            </a:r>
          </a:p>
          <a:p>
            <a:r>
              <a:rPr lang="en-US" altLang="zh-CN" dirty="0" smtClean="0"/>
              <a:t>IBM</a:t>
            </a:r>
          </a:p>
          <a:p>
            <a:r>
              <a:rPr lang="en-US" altLang="zh-CN" dirty="0" smtClean="0"/>
              <a:t>Sybase</a:t>
            </a:r>
          </a:p>
          <a:p>
            <a:r>
              <a:rPr lang="en-US" altLang="zh-CN" dirty="0" smtClean="0"/>
              <a:t>Informix</a:t>
            </a:r>
            <a:endParaRPr lang="en-US" altLang="zh-CN" dirty="0"/>
          </a:p>
          <a:p>
            <a:r>
              <a:rPr lang="en-US" altLang="zh-CN" dirty="0" smtClean="0"/>
              <a:t>NCR</a:t>
            </a:r>
          </a:p>
          <a:p>
            <a:r>
              <a:rPr lang="en-US" altLang="zh-CN" dirty="0" smtClean="0"/>
              <a:t>Microsoft</a:t>
            </a:r>
          </a:p>
          <a:p>
            <a:r>
              <a:rPr lang="en-US" altLang="zh-CN" dirty="0" smtClean="0"/>
              <a:t>SAS</a:t>
            </a:r>
          </a:p>
          <a:p>
            <a:r>
              <a:rPr lang="en-US" altLang="zh-CN" dirty="0" smtClean="0"/>
              <a:t>CA</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pPr/>
              <a:t>60</a:t>
            </a:fld>
            <a:endParaRPr lang="zh-CN" altLang="en-US"/>
          </a:p>
        </p:txBody>
      </p:sp>
    </p:spTree>
    <p:extLst>
      <p:ext uri="{BB962C8B-B14F-4D97-AF65-F5344CB8AC3E}">
        <p14:creationId xmlns:p14="http://schemas.microsoft.com/office/powerpoint/2010/main" val="1249848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809" y="610123"/>
            <a:ext cx="2613252" cy="1633283"/>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a:t>Business </a:t>
            </a:r>
            <a:r>
              <a:rPr lang="en-US" altLang="zh-CN" dirty="0" smtClean="0"/>
              <a:t>Objects</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en-US" sz="4500" dirty="0" smtClean="0">
                <a:solidFill>
                  <a:srgbClr val="C00000"/>
                </a:solidFill>
              </a:rPr>
              <a:t>单点产品</a:t>
            </a:r>
            <a:r>
              <a:rPr lang="en-US" altLang="zh-CN" sz="4500" dirty="0">
                <a:solidFill>
                  <a:srgbClr val="C00000"/>
                </a:solidFill>
              </a:rPr>
              <a:t/>
            </a:r>
            <a:br>
              <a:rPr lang="en-US" altLang="zh-CN" sz="4500" dirty="0">
                <a:solidFill>
                  <a:srgbClr val="C00000"/>
                </a:solidFill>
              </a:rPr>
            </a:br>
            <a:r>
              <a:rPr lang="zh-CN" altLang="en-US" dirty="0" smtClean="0"/>
              <a:t>仅</a:t>
            </a:r>
            <a:r>
              <a:rPr lang="zh-CN" altLang="en-US" dirty="0"/>
              <a:t>局限于数据仓库方案实施中的一部分或某一特定功能，主要是作为第三方产品或者和其它公司的产品结合起来进行使用。    </a:t>
            </a:r>
            <a:endParaRPr lang="en-US" altLang="zh-CN" dirty="0" smtClean="0"/>
          </a:p>
          <a:p>
            <a:r>
              <a:rPr lang="zh-CN" altLang="en-US" sz="4600" dirty="0" smtClean="0">
                <a:solidFill>
                  <a:srgbClr val="C00000"/>
                </a:solidFill>
              </a:rPr>
              <a:t>产品特点</a:t>
            </a:r>
            <a:r>
              <a:rPr lang="zh-CN" altLang="en-US" sz="4600" dirty="0">
                <a:solidFill>
                  <a:srgbClr val="C00000"/>
                </a:solidFill>
              </a:rPr>
              <a:t> </a:t>
            </a:r>
            <a:r>
              <a:rPr lang="zh-CN" altLang="en-US" sz="4000" dirty="0">
                <a:solidFill>
                  <a:srgbClr val="C00000"/>
                </a:solidFill>
              </a:rPr>
              <a:t> </a:t>
            </a:r>
            <a:r>
              <a:rPr lang="zh-CN" altLang="en-US" dirty="0"/>
              <a:t> </a:t>
            </a:r>
            <a:r>
              <a:rPr lang="en-US" altLang="zh-CN" dirty="0" smtClean="0"/>
              <a:t/>
            </a:r>
            <a:br>
              <a:rPr lang="en-US" altLang="zh-CN" dirty="0" smtClean="0"/>
            </a:br>
            <a:r>
              <a:rPr lang="zh-CN" altLang="en-US" dirty="0" smtClean="0"/>
              <a:t>一</a:t>
            </a:r>
            <a:r>
              <a:rPr lang="zh-CN" altLang="en-US" dirty="0"/>
              <a:t>个集查询、报表和</a:t>
            </a:r>
            <a:r>
              <a:rPr lang="en-US" altLang="zh-CN" dirty="0"/>
              <a:t>OLAP</a:t>
            </a:r>
            <a:r>
              <a:rPr lang="zh-CN" altLang="en-US" dirty="0"/>
              <a:t>技术为一身的智能决策支持系统。它使用独特的“语义层”技术和“动态微立方”技术来表示数据库中的多维数据，具有较好的查询和报表功能，提供钻取</a:t>
            </a:r>
            <a:r>
              <a:rPr lang="en-US" altLang="zh-CN" dirty="0"/>
              <a:t>(Drill)</a:t>
            </a:r>
            <a:r>
              <a:rPr lang="zh-CN" altLang="en-US" dirty="0"/>
              <a:t>等多维分析技术，支持多种平台（所有</a:t>
            </a:r>
            <a:r>
              <a:rPr lang="en-US" altLang="zh-CN" dirty="0"/>
              <a:t>Windows</a:t>
            </a:r>
            <a:r>
              <a:rPr lang="zh-CN" altLang="en-US" dirty="0"/>
              <a:t>平台及</a:t>
            </a:r>
            <a:r>
              <a:rPr lang="en-US" altLang="zh-CN" dirty="0"/>
              <a:t>Unix</a:t>
            </a:r>
            <a:r>
              <a:rPr lang="zh-CN" altLang="en-US" dirty="0"/>
              <a:t>平台）和多种数据库（如</a:t>
            </a:r>
            <a:r>
              <a:rPr lang="en-US" altLang="zh-CN" dirty="0"/>
              <a:t>Oracle</a:t>
            </a:r>
            <a:r>
              <a:rPr lang="zh-CN" altLang="en-US" dirty="0"/>
              <a:t>、</a:t>
            </a:r>
            <a:r>
              <a:rPr lang="en-US" altLang="zh-CN" dirty="0" err="1"/>
              <a:t>informix</a:t>
            </a:r>
            <a:r>
              <a:rPr lang="zh-CN" altLang="en-US" dirty="0"/>
              <a:t>、</a:t>
            </a:r>
            <a:r>
              <a:rPr lang="en-US" altLang="zh-CN" dirty="0"/>
              <a:t>Sybase</a:t>
            </a:r>
            <a:r>
              <a:rPr lang="zh-CN" altLang="en-US" dirty="0"/>
              <a:t>、 </a:t>
            </a:r>
            <a:r>
              <a:rPr lang="en-US" altLang="zh-CN" dirty="0"/>
              <a:t>Microsoft SQL Server</a:t>
            </a:r>
            <a:r>
              <a:rPr lang="zh-CN" altLang="en-US" dirty="0"/>
              <a:t>、</a:t>
            </a:r>
            <a:r>
              <a:rPr lang="en-US" altLang="zh-CN" dirty="0"/>
              <a:t>DB2</a:t>
            </a:r>
            <a:r>
              <a:rPr lang="zh-CN" altLang="en-US" dirty="0"/>
              <a:t>、</a:t>
            </a:r>
            <a:r>
              <a:rPr lang="en-US" altLang="zh-CN" dirty="0"/>
              <a:t>CA-Ingres</a:t>
            </a:r>
            <a:r>
              <a:rPr lang="zh-CN" altLang="en-US" dirty="0"/>
              <a:t>、</a:t>
            </a:r>
            <a:r>
              <a:rPr lang="en-US" altLang="zh-CN" dirty="0"/>
              <a:t>Teradata</a:t>
            </a:r>
            <a:r>
              <a:rPr lang="zh-CN" altLang="en-US" dirty="0"/>
              <a:t>、</a:t>
            </a:r>
            <a:r>
              <a:rPr lang="en-US" altLang="zh-CN" dirty="0"/>
              <a:t>Red Brick</a:t>
            </a:r>
            <a:r>
              <a:rPr lang="zh-CN" altLang="en-US" dirty="0"/>
              <a:t>、</a:t>
            </a:r>
            <a:r>
              <a:rPr lang="en-US" altLang="zh-CN" dirty="0" err="1"/>
              <a:t>FoxFro</a:t>
            </a:r>
            <a:r>
              <a:rPr lang="zh-CN" altLang="en-US" dirty="0"/>
              <a:t>、</a:t>
            </a:r>
            <a:r>
              <a:rPr lang="en-US" altLang="zh-CN" dirty="0"/>
              <a:t>dBase</a:t>
            </a:r>
            <a:r>
              <a:rPr lang="zh-CN" altLang="en-US" dirty="0"/>
              <a:t>、</a:t>
            </a:r>
            <a:r>
              <a:rPr lang="en-US" altLang="zh-CN" dirty="0"/>
              <a:t>Access</a:t>
            </a:r>
            <a:r>
              <a:rPr lang="zh-CN" altLang="en-US" dirty="0"/>
              <a:t>等），同时它还支持</a:t>
            </a:r>
            <a:r>
              <a:rPr lang="en-US" altLang="zh-CN" dirty="0"/>
              <a:t>Internet/Intranet</a:t>
            </a:r>
            <a:r>
              <a:rPr lang="zh-CN" altLang="en-US" dirty="0"/>
              <a:t>，可以通过</a:t>
            </a:r>
            <a:r>
              <a:rPr lang="en-US" altLang="zh-CN" dirty="0"/>
              <a:t>WWW</a:t>
            </a:r>
            <a:r>
              <a:rPr lang="zh-CN" altLang="en-US" dirty="0"/>
              <a:t>进行查询、报表和分析决策。  </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61</a:t>
            </a:fld>
            <a:endParaRPr lang="zh-CN" altLang="en-US"/>
          </a:p>
        </p:txBody>
      </p:sp>
    </p:spTree>
    <p:extLst>
      <p:ext uri="{BB962C8B-B14F-4D97-AF65-F5344CB8AC3E}">
        <p14:creationId xmlns:p14="http://schemas.microsoft.com/office/powerpoint/2010/main" val="9366998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a:t>Oracle </a:t>
            </a:r>
            <a:endParaRPr lang="zh-CN" altLang="en-US" dirty="0"/>
          </a:p>
        </p:txBody>
      </p:sp>
      <p:sp>
        <p:nvSpPr>
          <p:cNvPr id="3" name="内容占位符 2"/>
          <p:cNvSpPr>
            <a:spLocks noGrp="1"/>
          </p:cNvSpPr>
          <p:nvPr>
            <p:ph idx="1"/>
          </p:nvPr>
        </p:nvSpPr>
        <p:spPr/>
        <p:txBody>
          <a:bodyPr>
            <a:normAutofit/>
          </a:bodyPr>
          <a:lstStyle/>
          <a:p>
            <a:endParaRPr lang="zh-CN" altLang="en-US" dirty="0"/>
          </a:p>
          <a:p>
            <a:r>
              <a:rPr lang="zh-CN" altLang="en-US" dirty="0">
                <a:solidFill>
                  <a:srgbClr val="C00000"/>
                </a:solidFill>
              </a:rPr>
              <a:t>提供部分解决方案的</a:t>
            </a:r>
            <a:r>
              <a:rPr lang="zh-CN" altLang="en-US" dirty="0" smtClean="0">
                <a:solidFill>
                  <a:srgbClr val="C00000"/>
                </a:solidFill>
              </a:rPr>
              <a:t>产品</a:t>
            </a:r>
            <a:r>
              <a:rPr lang="en-US" altLang="zh-CN" dirty="0">
                <a:solidFill>
                  <a:srgbClr val="C00000"/>
                </a:solidFill>
              </a:rPr>
              <a:t/>
            </a:r>
            <a:br>
              <a:rPr lang="en-US" altLang="zh-CN" dirty="0">
                <a:solidFill>
                  <a:srgbClr val="C00000"/>
                </a:solidFill>
              </a:rPr>
            </a:br>
            <a:r>
              <a:rPr lang="zh-CN" altLang="en-US" sz="2400" dirty="0" smtClean="0"/>
              <a:t>并不</a:t>
            </a:r>
            <a:r>
              <a:rPr lang="zh-CN" altLang="en-US" sz="2400" dirty="0"/>
              <a:t>能提供构建数据仓库的全部工具，它们还要结合第三方供应商提供的工具才能完成整个数据仓库的构建。</a:t>
            </a:r>
            <a:endParaRPr lang="en-US" altLang="zh-CN" sz="2400" dirty="0" smtClean="0"/>
          </a:p>
          <a:p>
            <a:r>
              <a:rPr lang="zh-CN" altLang="en-US" dirty="0" smtClean="0">
                <a:solidFill>
                  <a:srgbClr val="C00000"/>
                </a:solidFill>
              </a:rPr>
              <a:t>产品特点</a:t>
            </a:r>
            <a:r>
              <a:rPr lang="en-US" altLang="zh-CN" dirty="0">
                <a:solidFill>
                  <a:srgbClr val="C00000"/>
                </a:solidFill>
              </a:rPr>
              <a:t/>
            </a:r>
            <a:br>
              <a:rPr lang="en-US" altLang="zh-CN" dirty="0">
                <a:solidFill>
                  <a:srgbClr val="C00000"/>
                </a:solidFill>
              </a:rPr>
            </a:br>
            <a:r>
              <a:rPr lang="en-US" altLang="zh-CN" sz="2400" dirty="0" smtClean="0"/>
              <a:t>Oracle</a:t>
            </a:r>
            <a:r>
              <a:rPr lang="zh-CN" altLang="en-US" sz="2400" dirty="0"/>
              <a:t>公司的数据仓库解决方案包含了业界领先的数据库平台、开发工具和应用系统，它能够提供一系列的数据仓库工具集和服务。它具有多用户数据仓库管理能力，多种分区方式，较强的与</a:t>
            </a:r>
            <a:r>
              <a:rPr lang="en-US" altLang="zh-CN" sz="2400" dirty="0"/>
              <a:t>OLAP</a:t>
            </a:r>
            <a:r>
              <a:rPr lang="zh-CN" altLang="en-US" sz="2400" dirty="0"/>
              <a:t>工具的交互能力，及快速和便捷的数据移动机制等特性。</a:t>
            </a:r>
          </a:p>
        </p:txBody>
      </p:sp>
      <p:sp>
        <p:nvSpPr>
          <p:cNvPr id="5" name="页脚占位符 4"/>
          <p:cNvSpPr>
            <a:spLocks noGrp="1"/>
          </p:cNvSpPr>
          <p:nvPr>
            <p:ph type="ftr" sz="quarter" idx="11"/>
          </p:nvPr>
        </p:nvSpPr>
        <p:spPr/>
        <p:txBody>
          <a:bodyPr/>
          <a:lstStyle/>
          <a:p>
            <a:r>
              <a:rPr lang="zh-CN" altLang="en-US" dirty="0" smtClean="0"/>
              <a:t>张小旺</a:t>
            </a:r>
            <a:r>
              <a:rPr lang="en-US" altLang="zh-CN" dirty="0" smtClean="0"/>
              <a:t>:</a:t>
            </a:r>
            <a:r>
              <a:rPr lang="zh-CN" altLang="en-US" dirty="0" smtClean="0"/>
              <a:t>商业智能概论</a:t>
            </a:r>
            <a:endParaRPr lang="zh-CN" altLang="en-US" dirty="0"/>
          </a:p>
        </p:txBody>
      </p:sp>
      <p:sp>
        <p:nvSpPr>
          <p:cNvPr id="6" name="灯片编号占位符 5"/>
          <p:cNvSpPr>
            <a:spLocks noGrp="1"/>
          </p:cNvSpPr>
          <p:nvPr>
            <p:ph type="sldNum" sz="quarter" idx="12"/>
          </p:nvPr>
        </p:nvSpPr>
        <p:spPr/>
        <p:txBody>
          <a:bodyPr/>
          <a:lstStyle/>
          <a:p>
            <a:fld id="{B075C686-DB3D-442A-9DC3-A1D71AB1A417}" type="slidenum">
              <a:rPr lang="zh-CN" altLang="en-US" smtClean="0"/>
              <a:t>62</a:t>
            </a:fld>
            <a:endParaRPr lang="zh-CN" altLang="en-US"/>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5387" y="1268760"/>
            <a:ext cx="2857500" cy="952500"/>
          </a:xfrm>
          <a:prstGeom prst="rect">
            <a:avLst/>
          </a:prstGeom>
        </p:spPr>
      </p:pic>
    </p:spTree>
    <p:extLst>
      <p:ext uri="{BB962C8B-B14F-4D97-AF65-F5344CB8AC3E}">
        <p14:creationId xmlns:p14="http://schemas.microsoft.com/office/powerpoint/2010/main" val="38341608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CA </a:t>
            </a:r>
            <a:endParaRPr lang="zh-CN" altLang="en-US" dirty="0"/>
          </a:p>
        </p:txBody>
      </p:sp>
      <p:sp>
        <p:nvSpPr>
          <p:cNvPr id="3" name="内容占位符 2"/>
          <p:cNvSpPr>
            <a:spLocks noGrp="1"/>
          </p:cNvSpPr>
          <p:nvPr>
            <p:ph idx="1"/>
          </p:nvPr>
        </p:nvSpPr>
        <p:spPr/>
        <p:txBody>
          <a:bodyPr>
            <a:normAutofit lnSpcReduction="10000"/>
          </a:bodyPr>
          <a:lstStyle/>
          <a:p>
            <a:endParaRPr lang="zh-CN" altLang="en-US" dirty="0"/>
          </a:p>
          <a:p>
            <a:r>
              <a:rPr lang="zh-CN" altLang="en-US" dirty="0" smtClean="0">
                <a:solidFill>
                  <a:srgbClr val="C00000"/>
                </a:solidFill>
              </a:rPr>
              <a:t>提供</a:t>
            </a:r>
            <a:r>
              <a:rPr lang="zh-CN" altLang="en-US" dirty="0">
                <a:solidFill>
                  <a:srgbClr val="C00000"/>
                </a:solidFill>
              </a:rPr>
              <a:t>全面</a:t>
            </a:r>
            <a:r>
              <a:rPr lang="zh-CN" altLang="en-US" dirty="0" smtClean="0">
                <a:solidFill>
                  <a:srgbClr val="C00000"/>
                </a:solidFill>
              </a:rPr>
              <a:t>解决</a:t>
            </a:r>
            <a:r>
              <a:rPr lang="zh-CN" altLang="en-US" dirty="0">
                <a:solidFill>
                  <a:srgbClr val="C00000"/>
                </a:solidFill>
              </a:rPr>
              <a:t>方案的</a:t>
            </a:r>
            <a:r>
              <a:rPr lang="zh-CN" altLang="en-US" dirty="0" smtClean="0">
                <a:solidFill>
                  <a:srgbClr val="C00000"/>
                </a:solidFill>
              </a:rPr>
              <a:t>产品</a:t>
            </a:r>
            <a:r>
              <a:rPr lang="en-US" altLang="zh-CN" dirty="0">
                <a:solidFill>
                  <a:srgbClr val="C00000"/>
                </a:solidFill>
              </a:rPr>
              <a:t/>
            </a:r>
            <a:br>
              <a:rPr lang="en-US" altLang="zh-CN" dirty="0">
                <a:solidFill>
                  <a:srgbClr val="C00000"/>
                </a:solidFill>
              </a:rPr>
            </a:br>
            <a:r>
              <a:rPr lang="zh-CN" altLang="en-US" sz="2600" dirty="0" smtClean="0"/>
              <a:t>具有</a:t>
            </a:r>
            <a:r>
              <a:rPr lang="zh-CN" altLang="en-US" sz="2600" dirty="0"/>
              <a:t>丰富的行业知识和经验，能够向用户提供完善的数据仓库构造咨询服务、全面的数据仓库产品系列。</a:t>
            </a:r>
            <a:endParaRPr lang="en-US" altLang="zh-CN" sz="2600" dirty="0" smtClean="0"/>
          </a:p>
          <a:p>
            <a:r>
              <a:rPr lang="zh-CN" altLang="en-US" dirty="0" smtClean="0">
                <a:solidFill>
                  <a:srgbClr val="C00000"/>
                </a:solidFill>
              </a:rPr>
              <a:t>产品特点</a:t>
            </a:r>
            <a:r>
              <a:rPr lang="en-US" altLang="zh-CN" dirty="0">
                <a:solidFill>
                  <a:srgbClr val="C00000"/>
                </a:solidFill>
              </a:rPr>
              <a:t/>
            </a:r>
            <a:br>
              <a:rPr lang="en-US" altLang="zh-CN" dirty="0">
                <a:solidFill>
                  <a:srgbClr val="C00000"/>
                </a:solidFill>
              </a:rPr>
            </a:br>
            <a:r>
              <a:rPr lang="en-US" altLang="zh-CN" sz="2400" dirty="0" smtClean="0"/>
              <a:t>CA</a:t>
            </a:r>
            <a:r>
              <a:rPr lang="zh-CN" altLang="en-US" sz="2400" dirty="0"/>
              <a:t>能够提供以“元数据”为核心的，结构化的，包容构造数据仓库各项技术的全面解决方案。它具有独特的“元数据”管理与应用特性，具有用三维可视化技术解析处理的功能。</a:t>
            </a:r>
            <a:r>
              <a:rPr lang="en-US" altLang="zh-CN" sz="2400" dirty="0"/>
              <a:t>CA</a:t>
            </a:r>
            <a:r>
              <a:rPr lang="zh-CN" altLang="en-US" sz="2400" dirty="0"/>
              <a:t>解决方案提供</a:t>
            </a:r>
            <a:r>
              <a:rPr lang="en-US" altLang="zh-CN" sz="2400" dirty="0"/>
              <a:t>ODBC</a:t>
            </a:r>
            <a:r>
              <a:rPr lang="zh-CN" altLang="en-US" sz="2400" dirty="0"/>
              <a:t>接口，并将数据存储在第三方关系数据库</a:t>
            </a:r>
            <a:r>
              <a:rPr lang="en-US" altLang="zh-CN" sz="2400" dirty="0"/>
              <a:t>(</a:t>
            </a:r>
            <a:r>
              <a:rPr lang="zh-CN" altLang="en-US" sz="2400" dirty="0"/>
              <a:t>如</a:t>
            </a:r>
            <a:r>
              <a:rPr lang="en-US" altLang="zh-CN" sz="2400" dirty="0"/>
              <a:t>Oracle</a:t>
            </a:r>
            <a:r>
              <a:rPr lang="zh-CN" altLang="en-US" sz="2400" dirty="0"/>
              <a:t>、</a:t>
            </a:r>
            <a:r>
              <a:rPr lang="en-US" altLang="zh-CN" sz="2400" dirty="0"/>
              <a:t>Sybase</a:t>
            </a:r>
            <a:r>
              <a:rPr lang="zh-CN" altLang="en-US" sz="2400" dirty="0"/>
              <a:t>、</a:t>
            </a:r>
            <a:r>
              <a:rPr lang="en-US" altLang="zh-CN" sz="2400" dirty="0"/>
              <a:t>SQL Server</a:t>
            </a:r>
            <a:r>
              <a:rPr lang="zh-CN" altLang="en-US" sz="2400" dirty="0"/>
              <a:t>、</a:t>
            </a:r>
            <a:r>
              <a:rPr lang="en-US" altLang="zh-CN" sz="2400" dirty="0"/>
              <a:t>Informix</a:t>
            </a:r>
            <a:r>
              <a:rPr lang="zh-CN" altLang="en-US" sz="2400" dirty="0"/>
              <a:t>和</a:t>
            </a:r>
            <a:r>
              <a:rPr lang="en-US" altLang="zh-CN" sz="2400" dirty="0"/>
              <a:t>IBM DB2</a:t>
            </a:r>
            <a:r>
              <a:rPr lang="zh-CN" altLang="en-US" sz="2400" dirty="0"/>
              <a:t>等</a:t>
            </a:r>
            <a:r>
              <a:rPr lang="en-US" altLang="zh-CN" sz="2400" dirty="0"/>
              <a:t>)</a:t>
            </a:r>
            <a:r>
              <a:rPr lang="zh-CN" altLang="en-US" sz="2400" dirty="0"/>
              <a:t>中，其性能虽要打一些折扣，但提高了开放性。</a:t>
            </a:r>
          </a:p>
        </p:txBody>
      </p:sp>
      <p:sp>
        <p:nvSpPr>
          <p:cNvPr id="5" name="页脚占位符 4"/>
          <p:cNvSpPr>
            <a:spLocks noGrp="1"/>
          </p:cNvSpPr>
          <p:nvPr>
            <p:ph type="ftr" sz="quarter" idx="11"/>
          </p:nvPr>
        </p:nvSpPr>
        <p:spPr/>
        <p:txBody>
          <a:bodyPr/>
          <a:lstStyle/>
          <a:p>
            <a:r>
              <a:rPr lang="zh-CN" altLang="en-US" dirty="0" smtClean="0"/>
              <a:t>张小旺</a:t>
            </a:r>
            <a:r>
              <a:rPr lang="en-US" altLang="zh-CN" dirty="0" smtClean="0"/>
              <a:t>:</a:t>
            </a:r>
            <a:r>
              <a:rPr lang="zh-CN" altLang="en-US" dirty="0" smtClean="0"/>
              <a:t>商业智能概论</a:t>
            </a:r>
            <a:endParaRPr lang="zh-CN" altLang="en-US" dirty="0"/>
          </a:p>
        </p:txBody>
      </p:sp>
      <p:sp>
        <p:nvSpPr>
          <p:cNvPr id="6" name="灯片编号占位符 5"/>
          <p:cNvSpPr>
            <a:spLocks noGrp="1"/>
          </p:cNvSpPr>
          <p:nvPr>
            <p:ph type="sldNum" sz="quarter" idx="12"/>
          </p:nvPr>
        </p:nvSpPr>
        <p:spPr/>
        <p:txBody>
          <a:bodyPr/>
          <a:lstStyle/>
          <a:p>
            <a:fld id="{B075C686-DB3D-442A-9DC3-A1D71AB1A417}" type="slidenum">
              <a:rPr lang="zh-CN" altLang="en-US" smtClean="0"/>
              <a:t>63</a:t>
            </a:fld>
            <a:endParaRPr lang="zh-CN" altLang="en-US"/>
          </a:p>
        </p:txBody>
      </p:sp>
    </p:spTree>
    <p:extLst>
      <p:ext uri="{BB962C8B-B14F-4D97-AF65-F5344CB8AC3E}">
        <p14:creationId xmlns:p14="http://schemas.microsoft.com/office/powerpoint/2010/main" val="41522525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数据仓库的</a:t>
            </a:r>
            <a:r>
              <a:rPr lang="en-US" altLang="zh-CN" dirty="0" smtClean="0"/>
              <a:t>ETL</a:t>
            </a:r>
            <a:endParaRPr lang="zh-CN" altLang="en-US" dirty="0"/>
          </a:p>
        </p:txBody>
      </p:sp>
      <p:sp>
        <p:nvSpPr>
          <p:cNvPr id="3" name="内容占位符 2"/>
          <p:cNvSpPr>
            <a:spLocks noGrp="1"/>
          </p:cNvSpPr>
          <p:nvPr>
            <p:ph idx="1"/>
          </p:nvPr>
        </p:nvSpPr>
        <p:spPr>
          <a:xfrm>
            <a:off x="457200" y="2316013"/>
            <a:ext cx="8229600" cy="3345235"/>
          </a:xfrm>
        </p:spPr>
        <p:txBody>
          <a:bodyPr/>
          <a:lstStyle/>
          <a:p>
            <a:r>
              <a:rPr lang="zh-CN" altLang="en-US" dirty="0" smtClean="0">
                <a:solidFill>
                  <a:schemeClr val="tx1">
                    <a:lumMod val="95000"/>
                    <a:lumOff val="5000"/>
                  </a:schemeClr>
                </a:solidFill>
              </a:rPr>
              <a:t>从</a:t>
            </a:r>
            <a:r>
              <a:rPr lang="zh-CN" altLang="en-US" dirty="0">
                <a:solidFill>
                  <a:schemeClr val="tx1">
                    <a:lumMod val="95000"/>
                    <a:lumOff val="5000"/>
                  </a:schemeClr>
                </a:solidFill>
              </a:rPr>
              <a:t>数据源抽取数据 </a:t>
            </a:r>
            <a:r>
              <a:rPr lang="en-US" altLang="zh-CN" dirty="0" smtClean="0">
                <a:solidFill>
                  <a:schemeClr val="tx1">
                    <a:lumMod val="95000"/>
                    <a:lumOff val="5000"/>
                  </a:schemeClr>
                </a:solidFill>
              </a:rPr>
              <a:t>Extract</a:t>
            </a:r>
          </a:p>
          <a:p>
            <a:r>
              <a:rPr lang="zh-CN" altLang="en-US" dirty="0" smtClean="0"/>
              <a:t>对数据进行处理以符合数据仓库的要求（面向主题和增量数据） </a:t>
            </a:r>
            <a:r>
              <a:rPr lang="en-US" altLang="zh-CN" dirty="0" smtClean="0"/>
              <a:t>Transform</a:t>
            </a:r>
          </a:p>
          <a:p>
            <a:r>
              <a:rPr lang="zh-CN" altLang="en-US" dirty="0" smtClean="0"/>
              <a:t>加载</a:t>
            </a:r>
            <a:r>
              <a:rPr lang="zh-CN" altLang="en-US" dirty="0"/>
              <a:t>到数据目的地 </a:t>
            </a:r>
            <a:r>
              <a:rPr lang="en-US" altLang="zh-CN" dirty="0"/>
              <a:t>Load</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64</a:t>
            </a:fld>
            <a:endParaRPr lang="zh-CN" altLang="en-US"/>
          </a:p>
        </p:txBody>
      </p:sp>
      <p:sp>
        <p:nvSpPr>
          <p:cNvPr id="7" name="矩形 6"/>
          <p:cNvSpPr/>
          <p:nvPr/>
        </p:nvSpPr>
        <p:spPr>
          <a:xfrm>
            <a:off x="971600" y="1340768"/>
            <a:ext cx="7210961" cy="7920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dirty="0"/>
              <a:t>数据仓库的</a:t>
            </a:r>
            <a:r>
              <a:rPr lang="en-US" altLang="zh-CN" sz="2800" dirty="0"/>
              <a:t>ETL</a:t>
            </a:r>
            <a:r>
              <a:rPr lang="zh-CN" altLang="en-US" sz="2800" dirty="0"/>
              <a:t>可以被划分为以下三个步骤</a:t>
            </a:r>
            <a:r>
              <a:rPr lang="zh-CN" altLang="en-US" sz="2800" dirty="0" smtClean="0"/>
              <a:t>：</a:t>
            </a:r>
            <a:endParaRPr lang="zh-CN" altLang="en-US" sz="2800" dirty="0"/>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 y="4731221"/>
            <a:ext cx="9086850"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9858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7"/>
          <p:cNvSpPr>
            <a:spLocks noGrp="1"/>
          </p:cNvSpPr>
          <p:nvPr>
            <p:ph type="title"/>
          </p:nvPr>
        </p:nvSpPr>
        <p:spPr/>
        <p:txBody>
          <a:bodyPr>
            <a:normAutofit/>
          </a:bodyPr>
          <a:lstStyle/>
          <a:p>
            <a:r>
              <a:rPr lang="zh-CN" altLang="en-US" dirty="0"/>
              <a:t>广义</a:t>
            </a:r>
            <a:r>
              <a:rPr lang="zh-CN" altLang="en-US" dirty="0" smtClean="0"/>
              <a:t>的</a:t>
            </a:r>
            <a:r>
              <a:rPr lang="en-US" altLang="zh-CN" dirty="0" smtClean="0"/>
              <a:t>ETL</a:t>
            </a:r>
            <a:endParaRPr lang="zh-CN" altLang="en-US" dirty="0"/>
          </a:p>
        </p:txBody>
      </p:sp>
      <p:sp>
        <p:nvSpPr>
          <p:cNvPr id="9" name="内容占位符 8"/>
          <p:cNvSpPr>
            <a:spLocks noGrp="1"/>
          </p:cNvSpPr>
          <p:nvPr>
            <p:ph idx="1"/>
          </p:nvPr>
        </p:nvSpPr>
        <p:spPr>
          <a:xfrm>
            <a:off x="457200" y="2176265"/>
            <a:ext cx="8229600" cy="1612775"/>
          </a:xfrm>
        </p:spPr>
        <p:txBody>
          <a:bodyPr/>
          <a:lstStyle/>
          <a:p>
            <a:pPr marL="0" indent="0">
              <a:buNone/>
            </a:pPr>
            <a:r>
              <a:rPr lang="en-US" altLang="zh-CN" dirty="0"/>
              <a:t>ETL</a:t>
            </a:r>
            <a:r>
              <a:rPr lang="zh-CN" altLang="en-US" dirty="0"/>
              <a:t>不但包括数据的“提取</a:t>
            </a:r>
            <a:r>
              <a:rPr lang="en-US" altLang="zh-CN" dirty="0"/>
              <a:t>-</a:t>
            </a:r>
            <a:r>
              <a:rPr lang="zh-CN" altLang="en-US" dirty="0"/>
              <a:t>转换</a:t>
            </a:r>
            <a:r>
              <a:rPr lang="en-US" altLang="zh-CN" dirty="0"/>
              <a:t>-</a:t>
            </a:r>
            <a:r>
              <a:rPr lang="zh-CN" altLang="en-US" dirty="0"/>
              <a:t>加载”这一数据管道类型的</a:t>
            </a:r>
            <a:r>
              <a:rPr lang="zh-CN" altLang="en-US" dirty="0">
                <a:solidFill>
                  <a:srgbClr val="FF0000"/>
                </a:solidFill>
              </a:rPr>
              <a:t>数据流</a:t>
            </a:r>
            <a:r>
              <a:rPr lang="zh-CN" altLang="en-US" dirty="0"/>
              <a:t>，还包括对数据流的控制与协调的逻辑，即</a:t>
            </a:r>
            <a:r>
              <a:rPr lang="zh-CN" altLang="en-US" dirty="0">
                <a:solidFill>
                  <a:srgbClr val="FF0000"/>
                </a:solidFill>
              </a:rPr>
              <a:t>控制流</a:t>
            </a:r>
            <a:r>
              <a:rPr lang="zh-CN" altLang="en-US" dirty="0"/>
              <a:t>。</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65</a:t>
            </a:fld>
            <a:endParaRPr lang="zh-CN" altLang="en-US"/>
          </a:p>
        </p:txBody>
      </p:sp>
      <p:sp>
        <p:nvSpPr>
          <p:cNvPr id="10" name="TextBox 9"/>
          <p:cNvSpPr txBox="1"/>
          <p:nvPr/>
        </p:nvSpPr>
        <p:spPr>
          <a:xfrm>
            <a:off x="2627784" y="1352962"/>
            <a:ext cx="432048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4000" dirty="0"/>
              <a:t>数据流</a:t>
            </a:r>
            <a:r>
              <a:rPr lang="en-US" altLang="zh-CN" sz="4000" dirty="0"/>
              <a:t>+ </a:t>
            </a:r>
            <a:r>
              <a:rPr lang="zh-CN" altLang="en-US" sz="4000" dirty="0"/>
              <a:t>控制流</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16" y="3832040"/>
            <a:ext cx="8892480" cy="2261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671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fontScale="90000"/>
          </a:bodyPr>
          <a:lstStyle/>
          <a:p>
            <a:r>
              <a:rPr lang="zh-CN" altLang="en-US" dirty="0"/>
              <a:t>数据提取的例子</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smtClean="0"/>
              <a:t>关系数据库</a:t>
            </a:r>
            <a:r>
              <a:rPr lang="zh-CN" altLang="en-US" dirty="0"/>
              <a:t>源，通过</a:t>
            </a:r>
            <a:r>
              <a:rPr lang="en-US" altLang="zh-CN" dirty="0"/>
              <a:t>DB</a:t>
            </a:r>
            <a:r>
              <a:rPr lang="zh-CN" altLang="en-US" dirty="0"/>
              <a:t>厂商本地驱动、</a:t>
            </a:r>
            <a:r>
              <a:rPr lang="en-US" altLang="zh-CN" dirty="0"/>
              <a:t>ado</a:t>
            </a:r>
            <a:r>
              <a:rPr lang="zh-CN" altLang="en-US" dirty="0"/>
              <a:t>、</a:t>
            </a:r>
            <a:r>
              <a:rPr lang="en-US" altLang="zh-CN" dirty="0" err="1"/>
              <a:t>oledb</a:t>
            </a:r>
            <a:r>
              <a:rPr lang="zh-CN" altLang="en-US" dirty="0"/>
              <a:t>、</a:t>
            </a:r>
            <a:r>
              <a:rPr lang="en-US" altLang="zh-CN" dirty="0" err="1"/>
              <a:t>odbc</a:t>
            </a:r>
            <a:r>
              <a:rPr lang="zh-CN" altLang="en-US" dirty="0"/>
              <a:t>等，获取关系库数据；</a:t>
            </a:r>
          </a:p>
          <a:p>
            <a:r>
              <a:rPr lang="zh-CN" altLang="en-US" dirty="0" smtClean="0"/>
              <a:t>多维</a:t>
            </a:r>
            <a:r>
              <a:rPr lang="zh-CN" altLang="en-US" dirty="0"/>
              <a:t>数据库源，通过</a:t>
            </a:r>
            <a:r>
              <a:rPr lang="en-US" altLang="zh-CN" dirty="0" err="1"/>
              <a:t>olap</a:t>
            </a:r>
            <a:r>
              <a:rPr lang="zh-CN" altLang="en-US" dirty="0"/>
              <a:t>厂商接口，或第三方接口及驱动获取</a:t>
            </a:r>
            <a:r>
              <a:rPr lang="en-US" altLang="zh-CN" dirty="0" err="1"/>
              <a:t>olap</a:t>
            </a:r>
            <a:r>
              <a:rPr lang="zh-CN" altLang="en-US" dirty="0"/>
              <a:t>数据；</a:t>
            </a:r>
          </a:p>
          <a:p>
            <a:r>
              <a:rPr lang="zh-CN" altLang="en-US" dirty="0" smtClean="0"/>
              <a:t>文件</a:t>
            </a:r>
            <a:r>
              <a:rPr lang="zh-CN" altLang="en-US" dirty="0"/>
              <a:t>源</a:t>
            </a:r>
            <a:r>
              <a:rPr lang="en-US" altLang="zh-CN" dirty="0"/>
              <a:t>,</a:t>
            </a:r>
            <a:r>
              <a:rPr lang="zh-CN" altLang="en-US" dirty="0"/>
              <a:t>包括平面文件、</a:t>
            </a:r>
            <a:r>
              <a:rPr lang="en-US" altLang="zh-CN" dirty="0"/>
              <a:t>XML</a:t>
            </a:r>
            <a:r>
              <a:rPr lang="zh-CN" altLang="en-US" dirty="0"/>
              <a:t>文件、</a:t>
            </a:r>
            <a:r>
              <a:rPr lang="en-US" altLang="zh-CN" dirty="0"/>
              <a:t>Excel</a:t>
            </a:r>
            <a:r>
              <a:rPr lang="zh-CN" altLang="en-US" dirty="0"/>
              <a:t>文件等；</a:t>
            </a:r>
          </a:p>
          <a:p>
            <a:r>
              <a:rPr lang="zh-CN" altLang="en-US" dirty="0" smtClean="0"/>
              <a:t>其它</a:t>
            </a:r>
            <a:r>
              <a:rPr lang="zh-CN" altLang="en-US" dirty="0"/>
              <a:t>自定义编程源。</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66</a:t>
            </a:fld>
            <a:endParaRPr lang="zh-CN" altLang="en-US"/>
          </a:p>
        </p:txBody>
      </p:sp>
    </p:spTree>
    <p:extLst>
      <p:ext uri="{BB962C8B-B14F-4D97-AF65-F5344CB8AC3E}">
        <p14:creationId xmlns:p14="http://schemas.microsoft.com/office/powerpoint/2010/main" val="36841671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数据转换的</a:t>
            </a:r>
            <a:r>
              <a:rPr lang="zh-CN" altLang="en-US" dirty="0" smtClean="0"/>
              <a:t>例子</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数据</a:t>
            </a:r>
            <a:r>
              <a:rPr lang="zh-CN" altLang="en-US" dirty="0"/>
              <a:t>验证，如利用</a:t>
            </a:r>
            <a:r>
              <a:rPr lang="en-US" altLang="zh-CN" dirty="0"/>
              <a:t>Lookup</a:t>
            </a:r>
            <a:r>
              <a:rPr lang="zh-CN" altLang="en-US" dirty="0"/>
              <a:t>对区域验证或补全；</a:t>
            </a:r>
          </a:p>
          <a:p>
            <a:r>
              <a:rPr lang="zh-CN" altLang="en-US" dirty="0" smtClean="0"/>
              <a:t>数据</a:t>
            </a:r>
            <a:r>
              <a:rPr lang="zh-CN" altLang="en-US" dirty="0"/>
              <a:t>规范化</a:t>
            </a:r>
            <a:r>
              <a:rPr lang="en-US" altLang="zh-CN" dirty="0"/>
              <a:t>,</a:t>
            </a:r>
            <a:r>
              <a:rPr lang="zh-CN" altLang="en-US" dirty="0"/>
              <a:t>实现字段格式约束，对时间、数值、字符等数据进行规范和统一；</a:t>
            </a:r>
          </a:p>
          <a:p>
            <a:r>
              <a:rPr lang="zh-CN" altLang="en-US" dirty="0" smtClean="0"/>
              <a:t>数据</a:t>
            </a:r>
            <a:r>
              <a:rPr lang="zh-CN" altLang="en-US" dirty="0"/>
              <a:t>拆分、合并，依据业务需求对字段可进行分解与合并。例如，对主叫号</a:t>
            </a:r>
            <a:r>
              <a:rPr lang="en-US" altLang="zh-CN" dirty="0"/>
              <a:t>020-37857045</a:t>
            </a:r>
            <a:r>
              <a:rPr lang="zh-CN" altLang="en-US" dirty="0"/>
              <a:t>进行区域码和号码分解；</a:t>
            </a:r>
          </a:p>
          <a:p>
            <a:r>
              <a:rPr lang="zh-CN" altLang="en-US" dirty="0" smtClean="0"/>
              <a:t>数据</a:t>
            </a:r>
            <a:r>
              <a:rPr lang="zh-CN" altLang="en-US" dirty="0"/>
              <a:t>替换，可实现无效数据、缺失数据进行替换或分流，或实现数据编码的替换；</a:t>
            </a:r>
          </a:p>
          <a:p>
            <a:r>
              <a:rPr lang="zh-CN" altLang="en-US" dirty="0" smtClean="0"/>
              <a:t>数据</a:t>
            </a:r>
            <a:r>
              <a:rPr lang="zh-CN" altLang="en-US" dirty="0"/>
              <a:t>聚合、汇总，实现数据粒度的变换</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67</a:t>
            </a:fld>
            <a:endParaRPr lang="zh-CN" altLang="en-US"/>
          </a:p>
        </p:txBody>
      </p:sp>
    </p:spTree>
    <p:extLst>
      <p:ext uri="{BB962C8B-B14F-4D97-AF65-F5344CB8AC3E}">
        <p14:creationId xmlns:p14="http://schemas.microsoft.com/office/powerpoint/2010/main" val="36841671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a:t>ETL</a:t>
            </a:r>
            <a:r>
              <a:rPr lang="zh-CN" altLang="en-US" dirty="0"/>
              <a:t>在</a:t>
            </a:r>
            <a:r>
              <a:rPr lang="en-US" altLang="zh-CN" dirty="0"/>
              <a:t>BI/DW</a:t>
            </a:r>
            <a:r>
              <a:rPr lang="zh-CN" altLang="en-US" dirty="0"/>
              <a:t>项目中的作用</a:t>
            </a:r>
          </a:p>
        </p:txBody>
      </p:sp>
      <p:sp>
        <p:nvSpPr>
          <p:cNvPr id="3" name="内容占位符 2"/>
          <p:cNvSpPr>
            <a:spLocks noGrp="1"/>
          </p:cNvSpPr>
          <p:nvPr>
            <p:ph idx="1"/>
          </p:nvPr>
        </p:nvSpPr>
        <p:spPr>
          <a:xfrm>
            <a:off x="457200" y="1600201"/>
            <a:ext cx="8229600" cy="2620888"/>
          </a:xfrm>
        </p:spPr>
        <p:txBody>
          <a:bodyPr/>
          <a:lstStyle/>
          <a:p>
            <a:pPr marL="0" indent="0">
              <a:buNone/>
            </a:pPr>
            <a:r>
              <a:rPr lang="zh-CN" altLang="en-US" dirty="0"/>
              <a:t>在</a:t>
            </a:r>
            <a:r>
              <a:rPr lang="en-US" altLang="zh-CN" dirty="0"/>
              <a:t>BI/DW</a:t>
            </a:r>
            <a:r>
              <a:rPr lang="zh-CN" altLang="en-US" dirty="0"/>
              <a:t>项目中，</a:t>
            </a:r>
            <a:r>
              <a:rPr lang="en-US" altLang="zh-CN" dirty="0"/>
              <a:t>ETL</a:t>
            </a:r>
            <a:r>
              <a:rPr lang="zh-CN" altLang="en-US" dirty="0"/>
              <a:t>负责将分布的、异构的数据源中（关系、平面文件等）的数据进行提取、清洗、转换、集成后，加载到数据仓库或数据集市中，成为联机分析处理、数据挖掘的基础</a:t>
            </a:r>
            <a:r>
              <a:rPr lang="zh-CN" altLang="en-US" dirty="0" smtClean="0"/>
              <a:t>。</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68</a:t>
            </a:fld>
            <a:endParaRPr lang="zh-CN" altLang="en-US"/>
          </a:p>
        </p:txBody>
      </p:sp>
      <p:sp>
        <p:nvSpPr>
          <p:cNvPr id="7" name="TextBox 6"/>
          <p:cNvSpPr txBox="1"/>
          <p:nvPr/>
        </p:nvSpPr>
        <p:spPr>
          <a:xfrm>
            <a:off x="755576" y="4437112"/>
            <a:ext cx="7626138" cy="1354217"/>
          </a:xfrm>
          <a:prstGeom prst="rect">
            <a:avLst/>
          </a:prstGeom>
          <a:noFill/>
        </p:spPr>
        <p:txBody>
          <a:bodyPr wrap="square" rtlCol="0">
            <a:spAutoFit/>
          </a:bodyPr>
          <a:lstStyle/>
          <a:p>
            <a:pPr algn="ctr"/>
            <a:r>
              <a:rPr lang="zh-CN" altLang="en-US" sz="2400" dirty="0"/>
              <a:t>在我们的</a:t>
            </a:r>
            <a:r>
              <a:rPr lang="en-US" altLang="zh-CN" sz="2400" dirty="0"/>
              <a:t>BI/DW</a:t>
            </a:r>
            <a:r>
              <a:rPr lang="zh-CN" altLang="en-US" sz="2400" dirty="0"/>
              <a:t>项目中，</a:t>
            </a:r>
            <a:r>
              <a:rPr lang="en-US" altLang="zh-CN" sz="2400" dirty="0"/>
              <a:t>ETL</a:t>
            </a:r>
            <a:r>
              <a:rPr lang="zh-CN" altLang="en-US" sz="2400" dirty="0"/>
              <a:t>工作量在总体工作量中的占比甚至高达</a:t>
            </a:r>
            <a:r>
              <a:rPr lang="en-US" altLang="zh-CN" sz="4000" dirty="0">
                <a:solidFill>
                  <a:srgbClr val="FF0000"/>
                </a:solidFill>
              </a:rPr>
              <a:t>30%</a:t>
            </a:r>
            <a:r>
              <a:rPr lang="zh-CN" altLang="en-US" sz="2400" dirty="0"/>
              <a:t>以上。</a:t>
            </a:r>
          </a:p>
          <a:p>
            <a:endParaRPr lang="zh-CN" altLang="en-US" dirty="0"/>
          </a:p>
        </p:txBody>
      </p:sp>
    </p:spTree>
    <p:extLst>
      <p:ext uri="{BB962C8B-B14F-4D97-AF65-F5344CB8AC3E}">
        <p14:creationId xmlns:p14="http://schemas.microsoft.com/office/powerpoint/2010/main" val="36841671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a:t>ETL</a:t>
            </a:r>
            <a:r>
              <a:rPr lang="zh-CN" altLang="en-US" dirty="0"/>
              <a:t>主体工作在方案开发阶段启动</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69</a:t>
            </a:fld>
            <a:endParaRPr lang="zh-CN" altLang="en-US"/>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47449"/>
            <a:ext cx="9044061" cy="4345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671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数据、信息与知识</a:t>
            </a:r>
            <a:endParaRPr lang="zh-CN" altLang="en-US" dirty="0"/>
          </a:p>
        </p:txBody>
      </p:sp>
      <p:sp>
        <p:nvSpPr>
          <p:cNvPr id="3" name="内容占位符 2"/>
          <p:cNvSpPr>
            <a:spLocks noGrp="1"/>
          </p:cNvSpPr>
          <p:nvPr>
            <p:ph idx="1"/>
          </p:nvPr>
        </p:nvSpPr>
        <p:spPr/>
        <p:txBody>
          <a:bodyPr/>
          <a:lstStyle/>
          <a:p>
            <a:r>
              <a:rPr lang="zh-CN" altLang="en-US" b="1" dirty="0" smtClean="0">
                <a:solidFill>
                  <a:schemeClr val="tx1">
                    <a:lumMod val="95000"/>
                    <a:lumOff val="5000"/>
                  </a:schemeClr>
                </a:solidFill>
              </a:rPr>
              <a:t>数据</a:t>
            </a:r>
            <a:r>
              <a:rPr lang="zh-CN" altLang="en-US" dirty="0" smtClean="0"/>
              <a:t> </a:t>
            </a:r>
            <a:r>
              <a:rPr lang="zh-CN" altLang="en-US" dirty="0"/>
              <a:t>是由可观察和可记录的事实组成，通常存在于</a:t>
            </a:r>
            <a:r>
              <a:rPr lang="en-US" altLang="zh-CN" dirty="0"/>
              <a:t>OLTP</a:t>
            </a:r>
            <a:r>
              <a:rPr lang="zh-CN" altLang="en-US" dirty="0"/>
              <a:t>系统中。</a:t>
            </a:r>
          </a:p>
          <a:p>
            <a:r>
              <a:rPr lang="zh-CN" altLang="en-US" dirty="0"/>
              <a:t>数据只有</a:t>
            </a:r>
            <a:r>
              <a:rPr lang="zh-CN" altLang="en-US" dirty="0">
                <a:solidFill>
                  <a:srgbClr val="C00000"/>
                </a:solidFill>
              </a:rPr>
              <a:t>被加工处理</a:t>
            </a:r>
            <a:r>
              <a:rPr lang="zh-CN" altLang="en-US" dirty="0"/>
              <a:t>为</a:t>
            </a:r>
            <a:r>
              <a:rPr lang="zh-CN" altLang="en-US" b="1" dirty="0"/>
              <a:t>信息</a:t>
            </a:r>
            <a:r>
              <a:rPr lang="zh-CN" altLang="en-US" dirty="0"/>
              <a:t>后，才有意义。</a:t>
            </a:r>
          </a:p>
          <a:p>
            <a:r>
              <a:rPr lang="zh-CN" altLang="en-US" b="1" dirty="0"/>
              <a:t>信息</a:t>
            </a:r>
            <a:r>
              <a:rPr lang="zh-CN" altLang="en-US" dirty="0"/>
              <a:t>是经过加工处理并对人类客观行为产生影响的数据表现形式。 </a:t>
            </a:r>
            <a:endParaRPr lang="en-US" altLang="zh-CN" dirty="0" smtClean="0"/>
          </a:p>
          <a:p>
            <a:r>
              <a:rPr lang="zh-CN" altLang="en-US" b="1" dirty="0" smtClean="0"/>
              <a:t>知识</a:t>
            </a:r>
            <a:r>
              <a:rPr lang="zh-CN" altLang="en-US" dirty="0" smtClean="0"/>
              <a:t>是用于人类生产的</a:t>
            </a:r>
            <a:r>
              <a:rPr lang="zh-CN" altLang="en-US" dirty="0" smtClean="0">
                <a:solidFill>
                  <a:srgbClr val="C00000"/>
                </a:solidFill>
              </a:rPr>
              <a:t>有价值</a:t>
            </a:r>
            <a:r>
              <a:rPr lang="zh-CN" altLang="en-US" dirty="0" smtClean="0"/>
              <a:t>（有意义的）信息。</a:t>
            </a:r>
            <a:endParaRPr lang="zh-CN" altLang="en-US" dirty="0"/>
          </a:p>
          <a:p>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7</a:t>
            </a:fld>
            <a:endParaRPr lang="zh-CN" altLang="en-US"/>
          </a:p>
        </p:txBody>
      </p:sp>
    </p:spTree>
    <p:extLst>
      <p:ext uri="{BB962C8B-B14F-4D97-AF65-F5344CB8AC3E}">
        <p14:creationId xmlns:p14="http://schemas.microsoft.com/office/powerpoint/2010/main" val="18865154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a:t>ETL</a:t>
            </a:r>
            <a:r>
              <a:rPr lang="zh-CN" altLang="en-US" dirty="0"/>
              <a:t>设计阶段工作步骤</a:t>
            </a:r>
          </a:p>
        </p:txBody>
      </p:sp>
      <p:sp>
        <p:nvSpPr>
          <p:cNvPr id="3" name="内容占位符 2"/>
          <p:cNvSpPr>
            <a:spLocks noGrp="1"/>
          </p:cNvSpPr>
          <p:nvPr>
            <p:ph idx="1"/>
          </p:nvPr>
        </p:nvSpPr>
        <p:spPr/>
        <p:txBody>
          <a:bodyPr/>
          <a:lstStyle/>
          <a:p>
            <a:r>
              <a:rPr lang="zh-CN" altLang="en-US" dirty="0" smtClean="0"/>
              <a:t>数据源</a:t>
            </a:r>
            <a:r>
              <a:rPr lang="zh-CN" altLang="en-US" dirty="0"/>
              <a:t>分析</a:t>
            </a:r>
          </a:p>
          <a:p>
            <a:r>
              <a:rPr lang="zh-CN" altLang="en-US" dirty="0" smtClean="0"/>
              <a:t>数据</a:t>
            </a:r>
            <a:r>
              <a:rPr lang="zh-CN" altLang="en-US" dirty="0"/>
              <a:t>仓库设计</a:t>
            </a:r>
          </a:p>
          <a:p>
            <a:r>
              <a:rPr lang="zh-CN" altLang="en-US" dirty="0" smtClean="0"/>
              <a:t>映射</a:t>
            </a:r>
            <a:r>
              <a:rPr lang="zh-CN" altLang="en-US" dirty="0"/>
              <a:t>规则设计</a:t>
            </a:r>
          </a:p>
          <a:p>
            <a:r>
              <a:rPr lang="zh-CN" altLang="en-US" dirty="0" smtClean="0"/>
              <a:t>控制流</a:t>
            </a:r>
            <a:r>
              <a:rPr lang="zh-CN" altLang="en-US" dirty="0"/>
              <a:t>逻辑设计</a:t>
            </a:r>
          </a:p>
          <a:p>
            <a:r>
              <a:rPr lang="zh-CN" altLang="en-US" dirty="0" smtClean="0"/>
              <a:t>数据流</a:t>
            </a:r>
            <a:r>
              <a:rPr lang="zh-CN" altLang="en-US" dirty="0"/>
              <a:t>逻辑设计</a:t>
            </a:r>
          </a:p>
          <a:p>
            <a:r>
              <a:rPr lang="zh-CN" altLang="en-US" dirty="0" smtClean="0"/>
              <a:t>调度</a:t>
            </a:r>
            <a:r>
              <a:rPr lang="zh-CN" altLang="en-US" dirty="0"/>
              <a:t>逻辑设计</a:t>
            </a:r>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70</a:t>
            </a:fld>
            <a:endParaRPr lang="zh-CN" altLang="en-US"/>
          </a:p>
        </p:txBody>
      </p:sp>
    </p:spTree>
    <p:extLst>
      <p:ext uri="{BB962C8B-B14F-4D97-AF65-F5344CB8AC3E}">
        <p14:creationId xmlns:p14="http://schemas.microsoft.com/office/powerpoint/2010/main" val="36841671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fontScale="90000"/>
          </a:bodyPr>
          <a:lstStyle/>
          <a:p>
            <a:r>
              <a:rPr lang="zh-CN" altLang="en-US" dirty="0"/>
              <a:t/>
            </a:r>
            <a:br>
              <a:rPr lang="zh-CN" altLang="en-US" dirty="0"/>
            </a:br>
            <a:r>
              <a:rPr lang="en-US" altLang="zh-CN" dirty="0"/>
              <a:t>ETL</a:t>
            </a:r>
            <a:r>
              <a:rPr lang="zh-CN" altLang="en-US" dirty="0"/>
              <a:t>工具</a:t>
            </a:r>
            <a:r>
              <a:rPr lang="en-US" altLang="zh-CN" dirty="0"/>
              <a:t>vs</a:t>
            </a:r>
            <a:r>
              <a:rPr lang="zh-CN" altLang="en-US" dirty="0"/>
              <a:t>手工编程</a:t>
            </a:r>
            <a:br>
              <a:rPr lang="zh-CN" altLang="en-US" dirty="0"/>
            </a:b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71</a:t>
            </a:fld>
            <a:endParaRPr lang="zh-CN" altLang="en-US"/>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647" y="1453480"/>
            <a:ext cx="8505825"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671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a:t>ETL</a:t>
            </a:r>
            <a:r>
              <a:rPr lang="zh-CN" altLang="en-US" dirty="0"/>
              <a:t>工具</a:t>
            </a:r>
          </a:p>
        </p:txBody>
      </p:sp>
      <p:sp>
        <p:nvSpPr>
          <p:cNvPr id="3" name="内容占位符 2"/>
          <p:cNvSpPr>
            <a:spLocks noGrp="1"/>
          </p:cNvSpPr>
          <p:nvPr>
            <p:ph idx="1"/>
          </p:nvPr>
        </p:nvSpPr>
        <p:spPr/>
        <p:txBody>
          <a:bodyPr>
            <a:normAutofit fontScale="92500" lnSpcReduction="20000"/>
          </a:bodyPr>
          <a:lstStyle/>
          <a:p>
            <a:pPr>
              <a:buFont typeface="Wingdings" panose="05000000000000000000" pitchFamily="2" charset="2"/>
              <a:buChar char="p"/>
            </a:pPr>
            <a:r>
              <a:rPr lang="zh-CN" altLang="en-US" dirty="0" smtClean="0"/>
              <a:t> 商业</a:t>
            </a:r>
            <a:endParaRPr lang="en-US" altLang="zh-CN" dirty="0"/>
          </a:p>
          <a:p>
            <a:pPr lvl="1">
              <a:buFont typeface="Arial" panose="020B0604020202020204" pitchFamily="34" charset="0"/>
              <a:buChar char="•"/>
            </a:pPr>
            <a:r>
              <a:rPr lang="en-US" altLang="zh-CN" dirty="0" err="1" smtClean="0"/>
              <a:t>Informatica</a:t>
            </a:r>
            <a:r>
              <a:rPr lang="en-US" altLang="zh-CN" dirty="0" smtClean="0"/>
              <a:t> </a:t>
            </a:r>
            <a:r>
              <a:rPr lang="en-US" altLang="zh-CN" dirty="0" err="1" smtClean="0">
                <a:solidFill>
                  <a:srgbClr val="C00000"/>
                </a:solidFill>
              </a:rPr>
              <a:t>PowerCenter</a:t>
            </a:r>
            <a:endParaRPr lang="en-US" altLang="zh-CN" dirty="0" smtClean="0">
              <a:solidFill>
                <a:srgbClr val="C00000"/>
              </a:solidFill>
            </a:endParaRPr>
          </a:p>
          <a:p>
            <a:pPr lvl="1">
              <a:buFont typeface="Arial" panose="020B0604020202020204" pitchFamily="34" charset="0"/>
              <a:buChar char="•"/>
            </a:pPr>
            <a:r>
              <a:rPr lang="en-US" altLang="zh-CN" dirty="0" smtClean="0"/>
              <a:t>IBM </a:t>
            </a:r>
            <a:r>
              <a:rPr lang="en-US" altLang="zh-CN" dirty="0" err="1" smtClean="0"/>
              <a:t>InfoSphere</a:t>
            </a:r>
            <a:r>
              <a:rPr lang="en-US" altLang="zh-CN" dirty="0" smtClean="0"/>
              <a:t> </a:t>
            </a:r>
            <a:r>
              <a:rPr lang="en-US" altLang="zh-CN" dirty="0" err="1" smtClean="0">
                <a:solidFill>
                  <a:srgbClr val="C00000"/>
                </a:solidFill>
              </a:rPr>
              <a:t>DataStage</a:t>
            </a:r>
            <a:endParaRPr lang="en-US" altLang="zh-CN" dirty="0" smtClean="0">
              <a:solidFill>
                <a:srgbClr val="C00000"/>
              </a:solidFill>
            </a:endParaRPr>
          </a:p>
          <a:p>
            <a:pPr lvl="1">
              <a:buFont typeface="Arial" panose="020B0604020202020204" pitchFamily="34" charset="0"/>
              <a:buChar char="•"/>
            </a:pPr>
            <a:r>
              <a:rPr lang="en-US" altLang="zh-CN" dirty="0" smtClean="0"/>
              <a:t>Oracle </a:t>
            </a:r>
            <a:r>
              <a:rPr lang="en-US" altLang="zh-CN" dirty="0"/>
              <a:t>Warehouse </a:t>
            </a:r>
            <a:r>
              <a:rPr lang="en-US" altLang="zh-CN" dirty="0" smtClean="0">
                <a:solidFill>
                  <a:srgbClr val="C00000"/>
                </a:solidFill>
              </a:rPr>
              <a:t>Builder</a:t>
            </a:r>
          </a:p>
          <a:p>
            <a:pPr lvl="1">
              <a:buFont typeface="Arial" panose="020B0604020202020204" pitchFamily="34" charset="0"/>
              <a:buChar char="•"/>
            </a:pPr>
            <a:r>
              <a:rPr lang="en-US" altLang="zh-CN" dirty="0" smtClean="0"/>
              <a:t>Microsoft </a:t>
            </a:r>
            <a:r>
              <a:rPr lang="en-US" altLang="zh-CN" dirty="0" smtClean="0">
                <a:solidFill>
                  <a:srgbClr val="C00000"/>
                </a:solidFill>
              </a:rPr>
              <a:t>SSIS</a:t>
            </a:r>
          </a:p>
          <a:p>
            <a:pPr lvl="1">
              <a:buFont typeface="Arial" panose="020B0604020202020204" pitchFamily="34" charset="0"/>
              <a:buChar char="•"/>
            </a:pPr>
            <a:r>
              <a:rPr lang="en-US" altLang="zh-CN" dirty="0" smtClean="0"/>
              <a:t>……</a:t>
            </a:r>
            <a:endParaRPr lang="zh-CN" altLang="en-US" dirty="0"/>
          </a:p>
          <a:p>
            <a:pPr>
              <a:buFont typeface="Wingdings" panose="05000000000000000000" pitchFamily="2" charset="2"/>
              <a:buChar char="p"/>
            </a:pPr>
            <a:r>
              <a:rPr lang="zh-CN" altLang="en-US" dirty="0"/>
              <a:t>开源或</a:t>
            </a:r>
            <a:r>
              <a:rPr lang="zh-CN" altLang="en-US" dirty="0" smtClean="0"/>
              <a:t>免费</a:t>
            </a:r>
            <a:endParaRPr lang="en-US" altLang="zh-CN" dirty="0"/>
          </a:p>
          <a:p>
            <a:pPr lvl="1">
              <a:buFont typeface="Arial" panose="020B0604020202020204" pitchFamily="34" charset="0"/>
              <a:buChar char="•"/>
            </a:pPr>
            <a:r>
              <a:rPr lang="en-US" altLang="zh-CN" dirty="0" smtClean="0"/>
              <a:t>Pentaho Kettle</a:t>
            </a:r>
          </a:p>
          <a:p>
            <a:pPr lvl="1">
              <a:buFont typeface="Arial" panose="020B0604020202020204" pitchFamily="34" charset="0"/>
              <a:buChar char="•"/>
            </a:pPr>
            <a:r>
              <a:rPr lang="en-US" altLang="zh-CN" dirty="0" err="1" smtClean="0"/>
              <a:t>TalendData</a:t>
            </a:r>
            <a:r>
              <a:rPr lang="en-US" altLang="zh-CN" dirty="0" smtClean="0"/>
              <a:t> Integration</a:t>
            </a:r>
          </a:p>
          <a:p>
            <a:pPr lvl="1">
              <a:buFont typeface="Arial" panose="020B0604020202020204" pitchFamily="34" charset="0"/>
              <a:buChar char="•"/>
            </a:pPr>
            <a:r>
              <a:rPr lang="en-US" altLang="zh-CN" dirty="0" err="1" smtClean="0"/>
              <a:t>CloverETL</a:t>
            </a:r>
            <a:endParaRPr lang="en-US" altLang="zh-CN" dirty="0" smtClean="0"/>
          </a:p>
          <a:p>
            <a:pPr lvl="1">
              <a:buFont typeface="Arial" panose="020B0604020202020204" pitchFamily="34" charset="0"/>
              <a:buChar char="•"/>
            </a:pPr>
            <a:r>
              <a:rPr lang="en-US" altLang="zh-CN" dirty="0" smtClean="0"/>
              <a:t>……</a:t>
            </a:r>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72</a:t>
            </a:fld>
            <a:endParaRPr lang="zh-CN" altLang="en-US"/>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7061" y="1484784"/>
            <a:ext cx="2733675" cy="74295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6712" y="2492896"/>
            <a:ext cx="2081712" cy="1290894"/>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104" y="4700736"/>
            <a:ext cx="2952750" cy="1752600"/>
          </a:xfrm>
          <a:prstGeom prst="rect">
            <a:avLst/>
          </a:prstGeom>
        </p:spPr>
      </p:pic>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9356" y="4013820"/>
            <a:ext cx="34671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2503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idx="1"/>
          </p:nvPr>
        </p:nvSpPr>
        <p:spPr/>
        <p:txBody>
          <a:bodyPr/>
          <a:lstStyle/>
          <a:p>
            <a:r>
              <a:rPr lang="zh-CN" altLang="en-US" dirty="0" smtClean="0">
                <a:solidFill>
                  <a:schemeClr val="bg1">
                    <a:lumMod val="65000"/>
                  </a:schemeClr>
                </a:solidFill>
              </a:rPr>
              <a:t>商业智能概述</a:t>
            </a:r>
            <a:endParaRPr lang="en-US" altLang="zh-CN" dirty="0" smtClean="0">
              <a:solidFill>
                <a:schemeClr val="bg1">
                  <a:lumMod val="65000"/>
                </a:schemeClr>
              </a:solidFill>
            </a:endParaRPr>
          </a:p>
          <a:p>
            <a:r>
              <a:rPr lang="zh-CN" altLang="en-US" dirty="0">
                <a:solidFill>
                  <a:schemeClr val="bg1">
                    <a:lumMod val="65000"/>
                  </a:schemeClr>
                </a:solidFill>
              </a:rPr>
              <a:t>数据</a:t>
            </a:r>
            <a:r>
              <a:rPr lang="zh-CN" altLang="en-US" dirty="0" smtClean="0">
                <a:solidFill>
                  <a:schemeClr val="bg1">
                    <a:lumMod val="65000"/>
                  </a:schemeClr>
                </a:solidFill>
              </a:rPr>
              <a:t>仓库和</a:t>
            </a:r>
            <a:r>
              <a:rPr lang="en-US" altLang="zh-CN" dirty="0" smtClean="0">
                <a:solidFill>
                  <a:schemeClr val="bg1">
                    <a:lumMod val="65000"/>
                  </a:schemeClr>
                </a:solidFill>
              </a:rPr>
              <a:t>ETL</a:t>
            </a:r>
          </a:p>
          <a:p>
            <a:r>
              <a:rPr lang="zh-CN" altLang="en-US" dirty="0"/>
              <a:t>联机</a:t>
            </a:r>
            <a:r>
              <a:rPr lang="zh-CN" altLang="en-US" dirty="0" smtClean="0"/>
              <a:t>分析</a:t>
            </a:r>
            <a:r>
              <a:rPr lang="zh-CN" altLang="en-US" dirty="0" smtClean="0"/>
              <a:t>处理</a:t>
            </a:r>
            <a:r>
              <a:rPr lang="en-US" altLang="zh-CN" dirty="0" smtClean="0"/>
              <a:t>(OLAP)</a:t>
            </a:r>
          </a:p>
          <a:p>
            <a:endParaRPr lang="en-US" altLang="zh-CN" dirty="0" smtClean="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73</a:t>
            </a:fld>
            <a:endParaRPr lang="zh-CN" altLang="en-US"/>
          </a:p>
        </p:txBody>
      </p:sp>
    </p:spTree>
    <p:extLst>
      <p:ext uri="{BB962C8B-B14F-4D97-AF65-F5344CB8AC3E}">
        <p14:creationId xmlns:p14="http://schemas.microsoft.com/office/powerpoint/2010/main" val="36345490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1295400" y="2209800"/>
            <a:ext cx="57975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600" b="1" dirty="0" smtClean="0">
                <a:solidFill>
                  <a:srgbClr val="C00000"/>
                </a:solidFill>
                <a:latin typeface="+mj-ea"/>
                <a:ea typeface="+mj-ea"/>
              </a:rPr>
              <a:t>联机分析</a:t>
            </a:r>
            <a:r>
              <a:rPr kumimoji="1" lang="zh-CN" altLang="en-US" sz="3600" b="1" dirty="0">
                <a:solidFill>
                  <a:srgbClr val="C00000"/>
                </a:solidFill>
                <a:latin typeface="+mj-ea"/>
                <a:ea typeface="+mj-ea"/>
              </a:rPr>
              <a:t>处理</a:t>
            </a:r>
          </a:p>
          <a:p>
            <a:r>
              <a:rPr kumimoji="1" lang="en-US" altLang="zh-CN" sz="2400" dirty="0">
                <a:solidFill>
                  <a:srgbClr val="C00000"/>
                </a:solidFill>
                <a:latin typeface="Arial Black" pitchFamily="34" charset="0"/>
              </a:rPr>
              <a:t>Online Analytical Processing</a:t>
            </a:r>
          </a:p>
          <a:p>
            <a:endParaRPr kumimoji="1" lang="en-US" altLang="zh-CN" sz="2400" b="1" dirty="0">
              <a:solidFill>
                <a:schemeClr val="tx2"/>
              </a:solidFill>
              <a:latin typeface="Arial Black" pitchFamily="34" charset="0"/>
            </a:endParaRPr>
          </a:p>
        </p:txBody>
      </p:sp>
      <p:sp>
        <p:nvSpPr>
          <p:cNvPr id="154627" name="Rectangle 3"/>
          <p:cNvSpPr>
            <a:spLocks noChangeArrowheads="1"/>
          </p:cNvSpPr>
          <p:nvPr/>
        </p:nvSpPr>
        <p:spPr bwMode="auto">
          <a:xfrm>
            <a:off x="0" y="2898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74</a:t>
            </a:fld>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4864" y="3501008"/>
            <a:ext cx="1466850" cy="2095500"/>
          </a:xfrm>
          <a:prstGeom prst="rect">
            <a:avLst/>
          </a:prstGeom>
        </p:spPr>
      </p:pic>
      <p:sp>
        <p:nvSpPr>
          <p:cNvPr id="4" name="TextBox 3"/>
          <p:cNvSpPr txBox="1"/>
          <p:nvPr/>
        </p:nvSpPr>
        <p:spPr>
          <a:xfrm>
            <a:off x="5076056" y="5218448"/>
            <a:ext cx="1679883" cy="369332"/>
          </a:xfrm>
          <a:prstGeom prst="rect">
            <a:avLst/>
          </a:prstGeom>
          <a:noFill/>
        </p:spPr>
        <p:txBody>
          <a:bodyPr wrap="none" rtlCol="0">
            <a:spAutoFit/>
          </a:bodyPr>
          <a:lstStyle/>
          <a:p>
            <a:r>
              <a:rPr lang="en-US" altLang="zh-CN" dirty="0"/>
              <a:t>1993</a:t>
            </a:r>
            <a:r>
              <a:rPr lang="zh-CN" altLang="en-US" dirty="0"/>
              <a:t>，</a:t>
            </a:r>
            <a:r>
              <a:rPr lang="en-US" altLang="zh-CN" dirty="0" err="1"/>
              <a:t>E.F.Codd</a:t>
            </a:r>
            <a:endParaRPr lang="zh-CN" altLang="en-US" dirty="0"/>
          </a:p>
        </p:txBody>
      </p:sp>
    </p:spTree>
    <p:extLst>
      <p:ext uri="{BB962C8B-B14F-4D97-AF65-F5344CB8AC3E}">
        <p14:creationId xmlns:p14="http://schemas.microsoft.com/office/powerpoint/2010/main" val="13190318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0" y="2898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 name="标题 4"/>
          <p:cNvSpPr>
            <a:spLocks noGrp="1"/>
          </p:cNvSpPr>
          <p:nvPr>
            <p:ph type="title"/>
          </p:nvPr>
        </p:nvSpPr>
        <p:spPr/>
        <p:txBody>
          <a:bodyPr/>
          <a:lstStyle/>
          <a:p>
            <a:r>
              <a:rPr lang="zh-CN" altLang="en-US" dirty="0" smtClean="0"/>
              <a:t>联机分析处理</a:t>
            </a:r>
            <a:endParaRPr lang="zh-CN" altLang="en-US" dirty="0"/>
          </a:p>
        </p:txBody>
      </p:sp>
      <p:sp>
        <p:nvSpPr>
          <p:cNvPr id="6" name="内容占位符 5"/>
          <p:cNvSpPr>
            <a:spLocks noGrp="1"/>
          </p:cNvSpPr>
          <p:nvPr>
            <p:ph idx="1"/>
          </p:nvPr>
        </p:nvSpPr>
        <p:spPr/>
        <p:txBody>
          <a:bodyPr>
            <a:normAutofit fontScale="85000" lnSpcReduction="20000"/>
          </a:bodyPr>
          <a:lstStyle/>
          <a:p>
            <a:r>
              <a:rPr lang="zh-CN" altLang="en-US" dirty="0"/>
              <a:t>发展</a:t>
            </a:r>
            <a:endParaRPr lang="en-US" altLang="zh-CN" dirty="0" smtClean="0"/>
          </a:p>
          <a:p>
            <a:r>
              <a:rPr lang="zh-CN" altLang="en-US" dirty="0"/>
              <a:t>定义</a:t>
            </a:r>
            <a:endParaRPr lang="en-US" altLang="zh-CN" dirty="0" smtClean="0"/>
          </a:p>
          <a:p>
            <a:r>
              <a:rPr lang="zh-CN" altLang="en-US" dirty="0" smtClean="0"/>
              <a:t>原理</a:t>
            </a:r>
            <a:endParaRPr lang="en-US" altLang="zh-CN" dirty="0" smtClean="0"/>
          </a:p>
          <a:p>
            <a:r>
              <a:rPr lang="zh-CN" altLang="en-US" dirty="0" smtClean="0"/>
              <a:t>概念</a:t>
            </a:r>
            <a:endParaRPr lang="en-US" altLang="zh-CN" dirty="0" smtClean="0"/>
          </a:p>
          <a:p>
            <a:r>
              <a:rPr lang="zh-CN" altLang="en-US" dirty="0" smtClean="0"/>
              <a:t>特性</a:t>
            </a:r>
            <a:endParaRPr lang="en-US" altLang="zh-CN" dirty="0" smtClean="0"/>
          </a:p>
          <a:p>
            <a:r>
              <a:rPr lang="zh-CN" altLang="en-US" dirty="0" smtClean="0"/>
              <a:t>结构</a:t>
            </a:r>
            <a:endParaRPr lang="en-US" altLang="zh-CN" dirty="0" smtClean="0"/>
          </a:p>
          <a:p>
            <a:r>
              <a:rPr lang="zh-CN" altLang="en-US" dirty="0" smtClean="0"/>
              <a:t>操作</a:t>
            </a:r>
            <a:endParaRPr lang="en-US" altLang="zh-CN" dirty="0" smtClean="0"/>
          </a:p>
          <a:p>
            <a:r>
              <a:rPr lang="zh-CN" altLang="en-US" dirty="0" smtClean="0"/>
              <a:t>实例</a:t>
            </a:r>
            <a:endParaRPr lang="en-US" altLang="zh-CN" dirty="0" smtClean="0"/>
          </a:p>
          <a:p>
            <a:r>
              <a:rPr lang="zh-CN" altLang="en-US" dirty="0" smtClean="0"/>
              <a:t>产品</a:t>
            </a:r>
            <a:endParaRPr lang="en-US" altLang="zh-CN" dirty="0" smtClean="0"/>
          </a:p>
          <a:p>
            <a:r>
              <a:rPr lang="zh-CN" altLang="en-US" dirty="0"/>
              <a:t>分类</a:t>
            </a:r>
            <a:endParaRPr lang="en-US" altLang="zh-CN" dirty="0" smtClean="0"/>
          </a:p>
          <a:p>
            <a:endParaRPr lang="en-US" altLang="zh-CN" dirty="0" smtClean="0"/>
          </a:p>
          <a:p>
            <a:endParaRPr lang="zh-CN" altLang="en-US" dirty="0"/>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75</a:t>
            </a:fld>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0304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normAutofit/>
          </a:bodyPr>
          <a:lstStyle/>
          <a:p>
            <a:r>
              <a:rPr lang="en-US" altLang="zh-CN" sz="4000" dirty="0"/>
              <a:t>OLAP</a:t>
            </a:r>
            <a:r>
              <a:rPr lang="zh-CN" altLang="en-US" sz="4000" dirty="0"/>
              <a:t>发展背景</a:t>
            </a:r>
          </a:p>
        </p:txBody>
      </p:sp>
      <p:sp>
        <p:nvSpPr>
          <p:cNvPr id="105475" name="Rectangle 3"/>
          <p:cNvSpPr>
            <a:spLocks noGrp="1" noChangeArrowheads="1"/>
          </p:cNvSpPr>
          <p:nvPr>
            <p:ph idx="1"/>
          </p:nvPr>
        </p:nvSpPr>
        <p:spPr/>
        <p:txBody>
          <a:bodyPr>
            <a:normAutofit fontScale="55000" lnSpcReduction="20000"/>
          </a:bodyPr>
          <a:lstStyle/>
          <a:p>
            <a:pPr>
              <a:lnSpc>
                <a:spcPct val="90000"/>
              </a:lnSpc>
            </a:pPr>
            <a:r>
              <a:rPr lang="en-US" altLang="zh-CN" sz="5100" dirty="0">
                <a:latin typeface="+mn-ea"/>
              </a:rPr>
              <a:t>60</a:t>
            </a:r>
            <a:r>
              <a:rPr lang="zh-CN" altLang="en-US" sz="5100" dirty="0">
                <a:latin typeface="+mn-ea"/>
              </a:rPr>
              <a:t>年代，关系数据库之父</a:t>
            </a:r>
            <a:r>
              <a:rPr lang="en-US" altLang="zh-CN" sz="5100" dirty="0" err="1">
                <a:latin typeface="+mn-ea"/>
              </a:rPr>
              <a:t>E.F.Codd</a:t>
            </a:r>
            <a:r>
              <a:rPr lang="zh-CN" altLang="en-US" sz="5100" dirty="0">
                <a:latin typeface="+mn-ea"/>
              </a:rPr>
              <a:t>提出了关系模型，促进了联机事务处理</a:t>
            </a:r>
            <a:r>
              <a:rPr lang="en-US" altLang="zh-CN" sz="5100" dirty="0">
                <a:latin typeface="+mn-ea"/>
              </a:rPr>
              <a:t>(OLTP)</a:t>
            </a:r>
            <a:r>
              <a:rPr lang="zh-CN" altLang="en-US" sz="5100" dirty="0">
                <a:latin typeface="+mn-ea"/>
              </a:rPr>
              <a:t>的发展</a:t>
            </a:r>
            <a:r>
              <a:rPr lang="en-US" altLang="zh-CN" sz="5100" dirty="0">
                <a:latin typeface="+mn-ea"/>
              </a:rPr>
              <a:t>(</a:t>
            </a:r>
            <a:r>
              <a:rPr lang="zh-CN" altLang="en-US" sz="5100" dirty="0">
                <a:latin typeface="+mn-ea"/>
              </a:rPr>
              <a:t>数据以表格的形式而非文件方式存储</a:t>
            </a:r>
            <a:r>
              <a:rPr lang="en-US" altLang="zh-CN" sz="5100" dirty="0">
                <a:latin typeface="+mn-ea"/>
              </a:rPr>
              <a:t>)</a:t>
            </a:r>
            <a:r>
              <a:rPr lang="zh-CN" altLang="en-US" sz="5100" dirty="0">
                <a:latin typeface="+mn-ea"/>
              </a:rPr>
              <a:t>。</a:t>
            </a:r>
            <a:r>
              <a:rPr lang="en-US" altLang="zh-CN" sz="5100" dirty="0">
                <a:latin typeface="+mn-ea"/>
              </a:rPr>
              <a:t>1993</a:t>
            </a:r>
            <a:r>
              <a:rPr lang="zh-CN" altLang="en-US" sz="5100" dirty="0">
                <a:latin typeface="+mn-ea"/>
              </a:rPr>
              <a:t>年，</a:t>
            </a:r>
            <a:r>
              <a:rPr lang="en-US" altLang="zh-CN" sz="5100" dirty="0" err="1">
                <a:latin typeface="+mn-ea"/>
              </a:rPr>
              <a:t>E.F.Codd</a:t>
            </a:r>
            <a:r>
              <a:rPr lang="zh-CN" altLang="en-US" sz="5100" dirty="0">
                <a:latin typeface="+mn-ea"/>
              </a:rPr>
              <a:t>提出了</a:t>
            </a:r>
            <a:r>
              <a:rPr lang="en-US" altLang="zh-CN" sz="5100" dirty="0">
                <a:latin typeface="+mn-ea"/>
              </a:rPr>
              <a:t>OLAP</a:t>
            </a:r>
            <a:r>
              <a:rPr lang="zh-CN" altLang="en-US" sz="5100" dirty="0">
                <a:latin typeface="+mn-ea"/>
              </a:rPr>
              <a:t>概念，认为</a:t>
            </a:r>
            <a:r>
              <a:rPr lang="en-US" altLang="zh-CN" sz="5100" dirty="0">
                <a:latin typeface="+mn-ea"/>
              </a:rPr>
              <a:t>OLTP</a:t>
            </a:r>
            <a:r>
              <a:rPr lang="zh-CN" altLang="en-US" sz="5100" dirty="0">
                <a:latin typeface="+mn-ea"/>
              </a:rPr>
              <a:t>已不能满足终端用户对数据库查询分析的需要，</a:t>
            </a:r>
            <a:r>
              <a:rPr lang="en-US" altLang="zh-CN" sz="5100" dirty="0">
                <a:latin typeface="+mn-ea"/>
              </a:rPr>
              <a:t>SQL</a:t>
            </a:r>
            <a:r>
              <a:rPr lang="zh-CN" altLang="en-US" sz="5100" dirty="0">
                <a:latin typeface="+mn-ea"/>
              </a:rPr>
              <a:t>对大型数据库进行的简单查询也不能满足终端用户分析的要求。用户的决策分析需要对关系数据库进行大量计算才能得到结果，而查询的结果并不能满足决策者提出的需求。因此，</a:t>
            </a:r>
            <a:r>
              <a:rPr lang="en-US" altLang="zh-CN" sz="5100" dirty="0" err="1">
                <a:latin typeface="+mn-ea"/>
              </a:rPr>
              <a:t>E.F.Codd</a:t>
            </a:r>
            <a:r>
              <a:rPr lang="zh-CN" altLang="en-US" sz="5100" dirty="0">
                <a:latin typeface="+mn-ea"/>
              </a:rPr>
              <a:t>提出了多维数据库和多维分析的概念，即</a:t>
            </a:r>
            <a:r>
              <a:rPr lang="en-US" altLang="zh-CN" sz="5100" dirty="0">
                <a:latin typeface="+mn-ea"/>
              </a:rPr>
              <a:t>OLAP</a:t>
            </a:r>
            <a:r>
              <a:rPr lang="zh-CN" altLang="en-US" sz="5100" dirty="0">
                <a:latin typeface="+mn-ea"/>
              </a:rPr>
              <a:t>。</a:t>
            </a:r>
          </a:p>
          <a:p>
            <a:pPr>
              <a:lnSpc>
                <a:spcPct val="90000"/>
              </a:lnSpc>
            </a:pPr>
            <a:r>
              <a:rPr lang="zh-CN" altLang="en-US" sz="5100" dirty="0">
                <a:latin typeface="+mn-ea"/>
              </a:rPr>
              <a:t> </a:t>
            </a:r>
            <a:r>
              <a:rPr lang="en-US" altLang="zh-CN" sz="5100" dirty="0">
                <a:latin typeface="+mn-ea"/>
              </a:rPr>
              <a:t>OLAP</a:t>
            </a:r>
            <a:r>
              <a:rPr lang="zh-CN" altLang="en-US" sz="5100" dirty="0">
                <a:latin typeface="+mn-ea"/>
              </a:rPr>
              <a:t>是目前</a:t>
            </a:r>
            <a:r>
              <a:rPr lang="en-US" altLang="zh-CN" sz="5100" dirty="0">
                <a:latin typeface="+mn-ea"/>
              </a:rPr>
              <a:t>RDBMS</a:t>
            </a:r>
            <a:r>
              <a:rPr lang="zh-CN" altLang="en-US" sz="5100" dirty="0">
                <a:latin typeface="+mn-ea"/>
              </a:rPr>
              <a:t>不可缺少的功能，可以作为一个独立的</a:t>
            </a:r>
            <a:r>
              <a:rPr lang="en-US" altLang="zh-CN" sz="5100" dirty="0">
                <a:latin typeface="+mn-ea"/>
              </a:rPr>
              <a:t>OLAP</a:t>
            </a:r>
            <a:r>
              <a:rPr lang="zh-CN" altLang="en-US" sz="5100" dirty="0">
                <a:latin typeface="+mn-ea"/>
              </a:rPr>
              <a:t>服务器实现，也可以集成在</a:t>
            </a:r>
            <a:r>
              <a:rPr lang="en-US" altLang="zh-CN" sz="5100" dirty="0">
                <a:latin typeface="+mn-ea"/>
              </a:rPr>
              <a:t>RDBMS</a:t>
            </a:r>
            <a:r>
              <a:rPr lang="zh-CN" altLang="en-US" sz="5100" dirty="0">
                <a:latin typeface="+mn-ea"/>
              </a:rPr>
              <a:t>中。	</a:t>
            </a:r>
            <a:r>
              <a:rPr lang="zh-CN" altLang="en-US" sz="2400" dirty="0"/>
              <a:t>	</a:t>
            </a:r>
          </a:p>
          <a:p>
            <a:pPr>
              <a:lnSpc>
                <a:spcPct val="90000"/>
              </a:lnSpc>
            </a:pPr>
            <a:endParaRPr lang="en-US" altLang="zh-CN" sz="2400" b="1" dirty="0"/>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76</a:t>
            </a:fld>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76411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normAutofit/>
          </a:bodyPr>
          <a:lstStyle/>
          <a:p>
            <a:r>
              <a:rPr lang="zh-CN" altLang="en-US" sz="4000" dirty="0">
                <a:latin typeface="+mj-ea"/>
              </a:rPr>
              <a:t>什么是</a:t>
            </a:r>
            <a:r>
              <a:rPr lang="en-US" altLang="zh-CN" sz="4000" dirty="0">
                <a:latin typeface="+mj-ea"/>
              </a:rPr>
              <a:t>OLAP</a:t>
            </a:r>
            <a:r>
              <a:rPr lang="zh-CN" altLang="en-US" sz="4000" dirty="0">
                <a:latin typeface="+mj-ea"/>
              </a:rPr>
              <a:t>？</a:t>
            </a:r>
          </a:p>
        </p:txBody>
      </p:sp>
      <p:sp>
        <p:nvSpPr>
          <p:cNvPr id="106499" name="Rectangle 3"/>
          <p:cNvSpPr>
            <a:spLocks noGrp="1" noChangeArrowheads="1"/>
          </p:cNvSpPr>
          <p:nvPr>
            <p:ph idx="1"/>
          </p:nvPr>
        </p:nvSpPr>
        <p:spPr>
          <a:xfrm>
            <a:off x="457199" y="1268760"/>
            <a:ext cx="8255687" cy="5861248"/>
          </a:xfrm>
        </p:spPr>
        <p:txBody>
          <a:bodyPr>
            <a:noAutofit/>
          </a:bodyPr>
          <a:lstStyle/>
          <a:p>
            <a:pPr algn="just">
              <a:lnSpc>
                <a:spcPct val="90000"/>
              </a:lnSpc>
            </a:pPr>
            <a:r>
              <a:rPr lang="zh-CN" altLang="en-US" sz="2800" dirty="0">
                <a:solidFill>
                  <a:schemeClr val="tx1">
                    <a:lumMod val="95000"/>
                    <a:lumOff val="5000"/>
                  </a:schemeClr>
                </a:solidFill>
              </a:rPr>
              <a:t>定义</a:t>
            </a:r>
            <a:r>
              <a:rPr lang="en-US" altLang="zh-CN" sz="2800" dirty="0">
                <a:solidFill>
                  <a:schemeClr val="tx1">
                    <a:lumMod val="95000"/>
                    <a:lumOff val="5000"/>
                  </a:schemeClr>
                </a:solidFill>
              </a:rPr>
              <a:t>1 </a:t>
            </a:r>
            <a:r>
              <a:rPr lang="zh-CN" altLang="en-US" sz="2800" dirty="0">
                <a:solidFill>
                  <a:schemeClr val="tx2"/>
                </a:solidFill>
              </a:rPr>
              <a:t>：</a:t>
            </a:r>
            <a:r>
              <a:rPr lang="en-US" altLang="zh-CN" sz="2800" dirty="0">
                <a:solidFill>
                  <a:srgbClr val="C00000"/>
                </a:solidFill>
              </a:rPr>
              <a:t>OLAP(</a:t>
            </a:r>
            <a:r>
              <a:rPr lang="zh-CN" altLang="en-US" sz="2800" dirty="0">
                <a:solidFill>
                  <a:srgbClr val="C00000"/>
                </a:solidFill>
              </a:rPr>
              <a:t>联机分析处理</a:t>
            </a:r>
            <a:r>
              <a:rPr lang="en-US" altLang="zh-CN" sz="2800" dirty="0">
                <a:solidFill>
                  <a:srgbClr val="C00000"/>
                </a:solidFill>
              </a:rPr>
              <a:t>)</a:t>
            </a:r>
            <a:r>
              <a:rPr lang="zh-CN" altLang="en-US" sz="2800" dirty="0"/>
              <a:t>是针对特定问题的联机数据访问和分析。通过对信息</a:t>
            </a:r>
            <a:r>
              <a:rPr lang="en-US" altLang="zh-CN" sz="2800" dirty="0"/>
              <a:t>(</a:t>
            </a:r>
            <a:r>
              <a:rPr lang="zh-CN" altLang="en-US" sz="2800" dirty="0"/>
              <a:t>维数据</a:t>
            </a:r>
            <a:r>
              <a:rPr lang="en-US" altLang="zh-CN" sz="2800" dirty="0"/>
              <a:t>)</a:t>
            </a:r>
            <a:r>
              <a:rPr lang="zh-CN" altLang="en-US" sz="2800" dirty="0"/>
              <a:t>的多种可能的观察形式进行快速、稳定一致和交互性的存取，允许管理决策人员对数据进行深入观察。</a:t>
            </a:r>
          </a:p>
          <a:p>
            <a:pPr algn="just">
              <a:lnSpc>
                <a:spcPct val="90000"/>
              </a:lnSpc>
            </a:pPr>
            <a:r>
              <a:rPr lang="zh-CN" altLang="en-US" sz="2800" dirty="0">
                <a:solidFill>
                  <a:schemeClr val="tx1">
                    <a:lumMod val="95000"/>
                    <a:lumOff val="5000"/>
                  </a:schemeClr>
                </a:solidFill>
              </a:rPr>
              <a:t>定义</a:t>
            </a:r>
            <a:r>
              <a:rPr lang="en-US" altLang="zh-CN" sz="2800" dirty="0">
                <a:solidFill>
                  <a:schemeClr val="tx1">
                    <a:lumMod val="95000"/>
                    <a:lumOff val="5000"/>
                  </a:schemeClr>
                </a:solidFill>
              </a:rPr>
              <a:t>2 </a:t>
            </a:r>
            <a:r>
              <a:rPr lang="zh-CN" altLang="en-US" sz="2800" dirty="0">
                <a:solidFill>
                  <a:schemeClr val="tx1">
                    <a:lumMod val="95000"/>
                    <a:lumOff val="5000"/>
                  </a:schemeClr>
                </a:solidFill>
              </a:rPr>
              <a:t>：</a:t>
            </a:r>
            <a:r>
              <a:rPr lang="en-US" altLang="zh-CN" sz="2800" dirty="0">
                <a:solidFill>
                  <a:srgbClr val="C00000"/>
                </a:solidFill>
              </a:rPr>
              <a:t>OLAP(</a:t>
            </a:r>
            <a:r>
              <a:rPr lang="zh-CN" altLang="en-US" sz="2800" dirty="0">
                <a:solidFill>
                  <a:srgbClr val="C00000"/>
                </a:solidFill>
              </a:rPr>
              <a:t>联机分析处理</a:t>
            </a:r>
            <a:r>
              <a:rPr lang="en-US" altLang="zh-CN" sz="2800" dirty="0">
                <a:solidFill>
                  <a:srgbClr val="C00000"/>
                </a:solidFill>
              </a:rPr>
              <a:t>) </a:t>
            </a:r>
            <a:r>
              <a:rPr lang="zh-CN" altLang="en-US" sz="2800" dirty="0"/>
              <a:t>是使分析人员、管理人员或执行人员能够从多种角度对从原始数据中转化出来的、能够真正为用户所理解的、并真实反映企业维特性的信息进行快速、一致、交互地存取，从而获得对数据的更深入了解的一类软件技术。</a:t>
            </a:r>
            <a:r>
              <a:rPr lang="en-US" altLang="zh-CN" sz="2800" dirty="0"/>
              <a:t>(OLAP</a:t>
            </a:r>
            <a:r>
              <a:rPr lang="zh-CN" altLang="en-US" sz="2800" dirty="0"/>
              <a:t>委员会的定义</a:t>
            </a:r>
            <a:r>
              <a:rPr lang="en-US" altLang="zh-CN" sz="2800" dirty="0"/>
              <a:t>)</a:t>
            </a:r>
            <a:endParaRPr lang="en-US" altLang="zh-CN" sz="2800" dirty="0">
              <a:solidFill>
                <a:schemeClr val="tx2"/>
              </a:solidFill>
            </a:endParaRPr>
          </a:p>
          <a:p>
            <a:pPr algn="just">
              <a:lnSpc>
                <a:spcPct val="90000"/>
              </a:lnSpc>
            </a:pPr>
            <a:r>
              <a:rPr lang="en-US" altLang="zh-CN" sz="2800" dirty="0">
                <a:solidFill>
                  <a:schemeClr val="tx1">
                    <a:lumMod val="95000"/>
                    <a:lumOff val="5000"/>
                  </a:schemeClr>
                </a:solidFill>
              </a:rPr>
              <a:t>OLAP</a:t>
            </a:r>
            <a:r>
              <a:rPr lang="zh-CN" altLang="en-US" sz="2800" dirty="0">
                <a:solidFill>
                  <a:schemeClr val="tx1">
                    <a:lumMod val="95000"/>
                    <a:lumOff val="5000"/>
                  </a:schemeClr>
                </a:solidFill>
              </a:rPr>
              <a:t>的</a:t>
            </a:r>
            <a:r>
              <a:rPr lang="zh-CN" altLang="en-US" sz="2800" dirty="0">
                <a:solidFill>
                  <a:srgbClr val="C00000"/>
                </a:solidFill>
              </a:rPr>
              <a:t>目标</a:t>
            </a:r>
            <a:r>
              <a:rPr lang="zh-CN" altLang="en-US" sz="2800" dirty="0"/>
              <a:t>是满足决策支持或多维环境特定的查询和报表需求，它的技术核心是</a:t>
            </a:r>
            <a:r>
              <a:rPr lang="zh-CN" altLang="en-US" sz="2800" dirty="0">
                <a:latin typeface="Arial"/>
              </a:rPr>
              <a:t>“</a:t>
            </a:r>
            <a:r>
              <a:rPr lang="zh-CN" altLang="en-US" sz="2800" dirty="0"/>
              <a:t>维</a:t>
            </a:r>
            <a:r>
              <a:rPr lang="zh-CN" altLang="en-US" sz="2800" dirty="0">
                <a:latin typeface="Arial"/>
              </a:rPr>
              <a:t>”</a:t>
            </a:r>
            <a:r>
              <a:rPr lang="zh-CN" altLang="en-US" sz="2800" dirty="0"/>
              <a:t>这个概念，因此</a:t>
            </a:r>
            <a:r>
              <a:rPr lang="en-US" altLang="zh-CN" sz="2800" dirty="0"/>
              <a:t>OLAP</a:t>
            </a:r>
            <a:r>
              <a:rPr lang="zh-CN" altLang="en-US" sz="2800" dirty="0"/>
              <a:t>也可以说是多维数据分析工具的集合。</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187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err="1"/>
              <a:t>Codd</a:t>
            </a:r>
            <a:r>
              <a:rPr lang="zh-CN" altLang="en-US" dirty="0"/>
              <a:t>提出</a:t>
            </a:r>
            <a:r>
              <a:rPr lang="en-US" altLang="zh-CN" dirty="0"/>
              <a:t>OLAP</a:t>
            </a:r>
            <a:r>
              <a:rPr lang="zh-CN" altLang="en-US" dirty="0" smtClean="0"/>
              <a:t>的</a:t>
            </a:r>
            <a:r>
              <a:rPr lang="en-US" altLang="zh-CN" dirty="0" smtClean="0"/>
              <a:t>12</a:t>
            </a:r>
            <a:r>
              <a:rPr lang="zh-CN" altLang="en-US" dirty="0"/>
              <a:t>条</a:t>
            </a:r>
            <a:r>
              <a:rPr lang="zh-CN" altLang="en-US" dirty="0" smtClean="0"/>
              <a:t>准则</a:t>
            </a:r>
            <a:endParaRPr lang="zh-CN" altLang="en-US" dirty="0"/>
          </a:p>
        </p:txBody>
      </p:sp>
      <p:sp>
        <p:nvSpPr>
          <p:cNvPr id="3" name="内容占位符 2"/>
          <p:cNvSpPr>
            <a:spLocks noGrp="1"/>
          </p:cNvSpPr>
          <p:nvPr>
            <p:ph idx="1"/>
          </p:nvPr>
        </p:nvSpPr>
        <p:spPr>
          <a:xfrm>
            <a:off x="457200" y="1556792"/>
            <a:ext cx="8229600" cy="4569371"/>
          </a:xfrm>
        </p:spPr>
        <p:txBody>
          <a:bodyPr>
            <a:normAutofit fontScale="92500" lnSpcReduction="20000"/>
          </a:bodyPr>
          <a:lstStyle/>
          <a:p>
            <a:pPr marL="0" indent="0">
              <a:buNone/>
            </a:pPr>
            <a:r>
              <a:rPr lang="zh-CN" altLang="en-US" dirty="0"/>
              <a:t>准则</a:t>
            </a:r>
            <a:r>
              <a:rPr lang="en-US" altLang="zh-CN" dirty="0"/>
              <a:t>1 OLAP</a:t>
            </a:r>
            <a:r>
              <a:rPr lang="zh-CN" altLang="en-US" dirty="0"/>
              <a:t>模型必须提供多维概念视图</a:t>
            </a:r>
            <a:br>
              <a:rPr lang="zh-CN" altLang="en-US" dirty="0"/>
            </a:br>
            <a:r>
              <a:rPr lang="zh-CN" altLang="en-US" dirty="0"/>
              <a:t>准则</a:t>
            </a:r>
            <a:r>
              <a:rPr lang="en-US" altLang="zh-CN" dirty="0"/>
              <a:t>2 </a:t>
            </a:r>
            <a:r>
              <a:rPr lang="zh-CN" altLang="en-US" dirty="0"/>
              <a:t>透明性准则</a:t>
            </a:r>
            <a:br>
              <a:rPr lang="zh-CN" altLang="en-US" dirty="0"/>
            </a:br>
            <a:r>
              <a:rPr lang="zh-CN" altLang="en-US" dirty="0"/>
              <a:t>准则</a:t>
            </a:r>
            <a:r>
              <a:rPr lang="en-US" altLang="zh-CN" dirty="0"/>
              <a:t>3 </a:t>
            </a:r>
            <a:r>
              <a:rPr lang="zh-CN" altLang="en-US" dirty="0"/>
              <a:t>存取能力推测</a:t>
            </a:r>
            <a:br>
              <a:rPr lang="zh-CN" altLang="en-US" dirty="0"/>
            </a:br>
            <a:r>
              <a:rPr lang="zh-CN" altLang="en-US" dirty="0"/>
              <a:t>准则</a:t>
            </a:r>
            <a:r>
              <a:rPr lang="en-US" altLang="zh-CN" dirty="0"/>
              <a:t>4 </a:t>
            </a:r>
            <a:r>
              <a:rPr lang="zh-CN" altLang="en-US" dirty="0"/>
              <a:t>稳定的报表能力</a:t>
            </a:r>
            <a:br>
              <a:rPr lang="zh-CN" altLang="en-US" dirty="0"/>
            </a:br>
            <a:r>
              <a:rPr lang="zh-CN" altLang="en-US" dirty="0"/>
              <a:t>准则</a:t>
            </a:r>
            <a:r>
              <a:rPr lang="en-US" altLang="zh-CN" dirty="0"/>
              <a:t>5 </a:t>
            </a:r>
            <a:r>
              <a:rPr lang="zh-CN" altLang="en-US" dirty="0"/>
              <a:t>客户</a:t>
            </a:r>
            <a:r>
              <a:rPr lang="en-US" altLang="zh-CN" dirty="0"/>
              <a:t>/</a:t>
            </a:r>
            <a:r>
              <a:rPr lang="zh-CN" altLang="en-US" dirty="0"/>
              <a:t>服务器体系结构</a:t>
            </a:r>
            <a:br>
              <a:rPr lang="zh-CN" altLang="en-US" dirty="0"/>
            </a:br>
            <a:r>
              <a:rPr lang="zh-CN" altLang="en-US" dirty="0"/>
              <a:t>准则</a:t>
            </a:r>
            <a:r>
              <a:rPr lang="en-US" altLang="zh-CN" dirty="0"/>
              <a:t>6 </a:t>
            </a:r>
            <a:r>
              <a:rPr lang="zh-CN" altLang="en-US" dirty="0"/>
              <a:t>维的等同性准则</a:t>
            </a:r>
            <a:br>
              <a:rPr lang="zh-CN" altLang="en-US" dirty="0"/>
            </a:br>
            <a:r>
              <a:rPr lang="zh-CN" altLang="en-US" dirty="0"/>
              <a:t>准则</a:t>
            </a:r>
            <a:r>
              <a:rPr lang="en-US" altLang="zh-CN" dirty="0"/>
              <a:t>7 </a:t>
            </a:r>
            <a:r>
              <a:rPr lang="zh-CN" altLang="en-US" dirty="0"/>
              <a:t>动态的稀疏矩阵处理准则</a:t>
            </a:r>
            <a:br>
              <a:rPr lang="zh-CN" altLang="en-US" dirty="0"/>
            </a:br>
            <a:r>
              <a:rPr lang="zh-CN" altLang="en-US" dirty="0"/>
              <a:t>准则</a:t>
            </a:r>
            <a:r>
              <a:rPr lang="en-US" altLang="zh-CN" dirty="0"/>
              <a:t>8 </a:t>
            </a:r>
            <a:r>
              <a:rPr lang="zh-CN" altLang="en-US" dirty="0"/>
              <a:t>多用户支持能力准则</a:t>
            </a:r>
            <a:br>
              <a:rPr lang="zh-CN" altLang="en-US" dirty="0"/>
            </a:br>
            <a:r>
              <a:rPr lang="zh-CN" altLang="en-US" dirty="0"/>
              <a:t>准则</a:t>
            </a:r>
            <a:r>
              <a:rPr lang="en-US" altLang="zh-CN" dirty="0"/>
              <a:t>9 </a:t>
            </a:r>
            <a:r>
              <a:rPr lang="zh-CN" altLang="en-US" dirty="0"/>
              <a:t>非受限的跨维操作</a:t>
            </a:r>
            <a:br>
              <a:rPr lang="zh-CN" altLang="en-US" dirty="0"/>
            </a:br>
            <a:r>
              <a:rPr lang="zh-CN" altLang="en-US" dirty="0"/>
              <a:t>准则</a:t>
            </a:r>
            <a:r>
              <a:rPr lang="en-US" altLang="zh-CN" dirty="0"/>
              <a:t>10 </a:t>
            </a:r>
            <a:r>
              <a:rPr lang="zh-CN" altLang="en-US" dirty="0"/>
              <a:t>直观的数据操纵</a:t>
            </a:r>
            <a:br>
              <a:rPr lang="zh-CN" altLang="en-US" dirty="0"/>
            </a:br>
            <a:r>
              <a:rPr lang="zh-CN" altLang="en-US" dirty="0"/>
              <a:t>准则</a:t>
            </a:r>
            <a:r>
              <a:rPr lang="en-US" altLang="zh-CN" dirty="0"/>
              <a:t>11 </a:t>
            </a:r>
            <a:r>
              <a:rPr lang="zh-CN" altLang="en-US" dirty="0"/>
              <a:t>灵活的报表生成</a:t>
            </a:r>
            <a:br>
              <a:rPr lang="zh-CN" altLang="en-US" dirty="0"/>
            </a:br>
            <a:r>
              <a:rPr lang="zh-CN" altLang="en-US" dirty="0"/>
              <a:t>准则</a:t>
            </a:r>
            <a:r>
              <a:rPr lang="en-US" altLang="zh-CN" dirty="0"/>
              <a:t>12 </a:t>
            </a:r>
            <a:r>
              <a:rPr lang="zh-CN" altLang="en-US" dirty="0"/>
              <a:t>不受限的维与聚集层次</a:t>
            </a:r>
          </a:p>
          <a:p>
            <a:endParaRPr lang="zh-CN" altLang="en-US" dirty="0"/>
          </a:p>
        </p:txBody>
      </p:sp>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78</a:t>
            </a:fld>
            <a:endParaRPr lang="zh-CN" altLang="en-US"/>
          </a:p>
        </p:txBody>
      </p:sp>
    </p:spTree>
    <p:extLst>
      <p:ext uri="{BB962C8B-B14F-4D97-AF65-F5344CB8AC3E}">
        <p14:creationId xmlns:p14="http://schemas.microsoft.com/office/powerpoint/2010/main" val="5734870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r>
              <a:rPr lang="en-US" altLang="zh-CN" sz="4000" dirty="0">
                <a:latin typeface="+mj-ea"/>
              </a:rPr>
              <a:t>OLAP</a:t>
            </a:r>
            <a:r>
              <a:rPr lang="zh-CN" altLang="en-US" sz="4000" dirty="0">
                <a:latin typeface="+mj-ea"/>
              </a:rPr>
              <a:t>决策分析</a:t>
            </a:r>
          </a:p>
        </p:txBody>
      </p:sp>
      <p:sp>
        <p:nvSpPr>
          <p:cNvPr id="107523" name="Rectangle 3"/>
          <p:cNvSpPr>
            <a:spLocks noGrp="1" noChangeArrowheads="1"/>
          </p:cNvSpPr>
          <p:nvPr>
            <p:ph idx="1"/>
          </p:nvPr>
        </p:nvSpPr>
        <p:spPr>
          <a:xfrm>
            <a:off x="457200" y="1600201"/>
            <a:ext cx="8229600" cy="1468760"/>
          </a:xfrm>
          <a:ln>
            <a:solidFill>
              <a:schemeClr val="accent1"/>
            </a:solidFill>
          </a:ln>
        </p:spPr>
        <p:txBody>
          <a:bodyPr/>
          <a:lstStyle/>
          <a:p>
            <a:pPr marL="0" indent="0">
              <a:lnSpc>
                <a:spcPct val="90000"/>
              </a:lnSpc>
              <a:buNone/>
            </a:pPr>
            <a:r>
              <a:rPr lang="en-US" altLang="zh-CN" dirty="0">
                <a:solidFill>
                  <a:srgbClr val="676767"/>
                </a:solidFill>
                <a:latin typeface="+mn-ea"/>
              </a:rPr>
              <a:t>OLAP</a:t>
            </a:r>
            <a:r>
              <a:rPr lang="zh-CN" altLang="en-US" dirty="0">
                <a:solidFill>
                  <a:srgbClr val="676767"/>
                </a:solidFill>
                <a:latin typeface="+mn-ea"/>
              </a:rPr>
              <a:t>分析属于验证驱动型发现：用户首先提出自己的假设，然后利用</a:t>
            </a:r>
            <a:r>
              <a:rPr lang="en-US" altLang="zh-CN" dirty="0">
                <a:solidFill>
                  <a:srgbClr val="676767"/>
                </a:solidFill>
                <a:latin typeface="+mn-ea"/>
              </a:rPr>
              <a:t>OLAP</a:t>
            </a:r>
            <a:r>
              <a:rPr lang="zh-CN" altLang="en-US" dirty="0">
                <a:solidFill>
                  <a:srgbClr val="676767"/>
                </a:solidFill>
                <a:latin typeface="+mn-ea"/>
              </a:rPr>
              <a:t>工具检索查询以验证或否定假设。</a:t>
            </a:r>
            <a:endParaRPr lang="zh-CN" altLang="en-US" dirty="0">
              <a:latin typeface="+mn-ea"/>
            </a:endParaRPr>
          </a:p>
          <a:p>
            <a:pPr>
              <a:lnSpc>
                <a:spcPct val="90000"/>
              </a:lnSpc>
            </a:pPr>
            <a:endParaRPr lang="en-US" altLang="zh-CN" sz="2400" b="1" dirty="0">
              <a:latin typeface="黑体" pitchFamily="49" charset="-122"/>
              <a:ea typeface="黑体" pitchFamily="49" charset="-122"/>
            </a:endParaRP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79</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61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8</a:t>
            </a:fld>
            <a:endParaRPr lang="zh-CN" altLang="en-US"/>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562" y="1484784"/>
            <a:ext cx="2396738" cy="1662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592" y="2233700"/>
            <a:ext cx="2500893" cy="15121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3100" y="2618002"/>
            <a:ext cx="2418069" cy="2262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6570" y="1484784"/>
            <a:ext cx="3487918" cy="34623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226445" y="5301208"/>
            <a:ext cx="1937506" cy="523220"/>
          </a:xfrm>
          <a:prstGeom prst="rect">
            <a:avLst/>
          </a:prstGeom>
          <a:noFill/>
        </p:spPr>
        <p:txBody>
          <a:bodyPr wrap="square" rtlCol="0">
            <a:spAutoFit/>
          </a:bodyPr>
          <a:lstStyle/>
          <a:p>
            <a:r>
              <a:rPr lang="en-US" altLang="zh-CN" sz="2800" i="1" dirty="0">
                <a:solidFill>
                  <a:schemeClr val="bg1">
                    <a:lumMod val="65000"/>
                  </a:schemeClr>
                </a:solidFill>
              </a:rPr>
              <a:t>in your eyes</a:t>
            </a:r>
            <a:endParaRPr lang="zh-CN" altLang="en-US" sz="2800" i="1" dirty="0">
              <a:solidFill>
                <a:schemeClr val="bg1">
                  <a:lumMod val="65000"/>
                </a:schemeClr>
              </a:solidFill>
            </a:endParaRPr>
          </a:p>
        </p:txBody>
      </p:sp>
      <p:sp>
        <p:nvSpPr>
          <p:cNvPr id="18" name="TextBox 17"/>
          <p:cNvSpPr txBox="1"/>
          <p:nvPr/>
        </p:nvSpPr>
        <p:spPr>
          <a:xfrm>
            <a:off x="1187623" y="5301208"/>
            <a:ext cx="2212861" cy="523220"/>
          </a:xfrm>
          <a:prstGeom prst="rect">
            <a:avLst/>
          </a:prstGeom>
          <a:noFill/>
        </p:spPr>
        <p:txBody>
          <a:bodyPr wrap="square" rtlCol="0">
            <a:spAutoFit/>
          </a:bodyPr>
          <a:lstStyle/>
          <a:p>
            <a:r>
              <a:rPr lang="en-US" altLang="zh-CN" sz="2800" i="1" dirty="0">
                <a:solidFill>
                  <a:schemeClr val="bg1">
                    <a:lumMod val="65000"/>
                  </a:schemeClr>
                </a:solidFill>
              </a:rPr>
              <a:t>in </a:t>
            </a:r>
            <a:r>
              <a:rPr lang="en-US" altLang="zh-CN" sz="2800" i="1" dirty="0" smtClean="0">
                <a:solidFill>
                  <a:schemeClr val="bg1">
                    <a:lumMod val="65000"/>
                  </a:schemeClr>
                </a:solidFill>
              </a:rPr>
              <a:t>computers</a:t>
            </a:r>
            <a:endParaRPr lang="zh-CN" altLang="en-US" sz="2800" i="1" dirty="0">
              <a:solidFill>
                <a:schemeClr val="bg1">
                  <a:lumMod val="65000"/>
                </a:schemeClr>
              </a:solidFill>
            </a:endParaRPr>
          </a:p>
        </p:txBody>
      </p:sp>
      <p:sp>
        <p:nvSpPr>
          <p:cNvPr id="11" name="TextBox 10"/>
          <p:cNvSpPr txBox="1"/>
          <p:nvPr/>
        </p:nvSpPr>
        <p:spPr>
          <a:xfrm>
            <a:off x="1708701" y="760151"/>
            <a:ext cx="829394" cy="523220"/>
          </a:xfrm>
          <a:prstGeom prst="rect">
            <a:avLst/>
          </a:prstGeom>
          <a:noFill/>
        </p:spPr>
        <p:txBody>
          <a:bodyPr wrap="none" rtlCol="0">
            <a:spAutoFit/>
          </a:bodyPr>
          <a:lstStyle/>
          <a:p>
            <a:r>
              <a:rPr lang="en-US" altLang="zh-CN" sz="2800" dirty="0" smtClean="0"/>
              <a:t>data</a:t>
            </a:r>
            <a:endParaRPr lang="zh-CN" altLang="en-US" sz="2800" dirty="0"/>
          </a:p>
        </p:txBody>
      </p:sp>
      <p:sp>
        <p:nvSpPr>
          <p:cNvPr id="12" name="TextBox 11"/>
          <p:cNvSpPr txBox="1"/>
          <p:nvPr/>
        </p:nvSpPr>
        <p:spPr>
          <a:xfrm>
            <a:off x="6372200" y="817548"/>
            <a:ext cx="1773691" cy="523220"/>
          </a:xfrm>
          <a:prstGeom prst="rect">
            <a:avLst/>
          </a:prstGeom>
          <a:noFill/>
        </p:spPr>
        <p:txBody>
          <a:bodyPr wrap="none" rtlCol="0">
            <a:spAutoFit/>
          </a:bodyPr>
          <a:lstStyle/>
          <a:p>
            <a:r>
              <a:rPr lang="en-US" altLang="zh-CN" sz="2800" dirty="0" smtClean="0"/>
              <a:t>knowledge</a:t>
            </a:r>
            <a:endParaRPr lang="zh-CN" altLang="en-US" sz="2800" dirty="0"/>
          </a:p>
        </p:txBody>
      </p:sp>
    </p:spTree>
    <p:extLst>
      <p:ext uri="{BB962C8B-B14F-4D97-AF65-F5344CB8AC3E}">
        <p14:creationId xmlns:p14="http://schemas.microsoft.com/office/powerpoint/2010/main" val="21822384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a:bodyPr>
          <a:lstStyle/>
          <a:p>
            <a:r>
              <a:rPr lang="en-US" altLang="zh-CN" sz="4000" dirty="0">
                <a:latin typeface="+mj-ea"/>
              </a:rPr>
              <a:t>OLAP</a:t>
            </a:r>
            <a:r>
              <a:rPr lang="zh-CN" altLang="en-US" sz="4000" dirty="0">
                <a:latin typeface="+mj-ea"/>
              </a:rPr>
              <a:t>的数据源</a:t>
            </a: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80</a:t>
            </a:fld>
            <a:endParaRPr lang="zh-CN" altLang="en-US"/>
          </a:p>
        </p:txBody>
      </p:sp>
      <p:grpSp>
        <p:nvGrpSpPr>
          <p:cNvPr id="170104" name="Group 120"/>
          <p:cNvGrpSpPr>
            <a:grpSpLocks/>
          </p:cNvGrpSpPr>
          <p:nvPr/>
        </p:nvGrpSpPr>
        <p:grpSpPr bwMode="auto">
          <a:xfrm>
            <a:off x="611188" y="1556792"/>
            <a:ext cx="8189912" cy="4371975"/>
            <a:chOff x="385" y="1356"/>
            <a:chExt cx="5159" cy="2754"/>
          </a:xfrm>
        </p:grpSpPr>
        <p:grpSp>
          <p:nvGrpSpPr>
            <p:cNvPr id="170102" name="Group 118"/>
            <p:cNvGrpSpPr>
              <a:grpSpLocks/>
            </p:cNvGrpSpPr>
            <p:nvPr/>
          </p:nvGrpSpPr>
          <p:grpSpPr bwMode="auto">
            <a:xfrm>
              <a:off x="385" y="1356"/>
              <a:ext cx="5159" cy="2754"/>
              <a:chOff x="431" y="1220"/>
              <a:chExt cx="5159" cy="2754"/>
            </a:xfrm>
          </p:grpSpPr>
          <p:pic>
            <p:nvPicPr>
              <p:cNvPr id="169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 y="2809"/>
                <a:ext cx="2006" cy="1165"/>
              </a:xfrm>
              <a:prstGeom prst="rect">
                <a:avLst/>
              </a:prstGeom>
              <a:noFill/>
              <a:extLst>
                <a:ext uri="{909E8E84-426E-40DD-AFC4-6F175D3DCCD1}">
                  <a14:hiddenFill xmlns:a14="http://schemas.microsoft.com/office/drawing/2010/main">
                    <a:solidFill>
                      <a:srgbClr val="FFFFFF"/>
                    </a:solidFill>
                  </a14:hiddenFill>
                </a:ext>
              </a:extLst>
            </p:spPr>
          </p:pic>
          <p:pic>
            <p:nvPicPr>
              <p:cNvPr id="1699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8" y="3138"/>
                <a:ext cx="592" cy="479"/>
              </a:xfrm>
              <a:prstGeom prst="rect">
                <a:avLst/>
              </a:prstGeom>
              <a:noFill/>
              <a:extLst>
                <a:ext uri="{909E8E84-426E-40DD-AFC4-6F175D3DCCD1}">
                  <a14:hiddenFill xmlns:a14="http://schemas.microsoft.com/office/drawing/2010/main">
                    <a:solidFill>
                      <a:srgbClr val="FFFFFF"/>
                    </a:solidFill>
                  </a14:hiddenFill>
                </a:ext>
              </a:extLst>
            </p:spPr>
          </p:pic>
          <p:pic>
            <p:nvPicPr>
              <p:cNvPr id="16999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1" y="1555"/>
                <a:ext cx="974" cy="592"/>
              </a:xfrm>
              <a:prstGeom prst="rect">
                <a:avLst/>
              </a:prstGeom>
              <a:noFill/>
              <a:extLst>
                <a:ext uri="{909E8E84-426E-40DD-AFC4-6F175D3DCCD1}">
                  <a14:hiddenFill xmlns:a14="http://schemas.microsoft.com/office/drawing/2010/main">
                    <a:solidFill>
                      <a:srgbClr val="FFFFFF"/>
                    </a:solidFill>
                  </a14:hiddenFill>
                </a:ext>
              </a:extLst>
            </p:spPr>
          </p:pic>
          <p:sp>
            <p:nvSpPr>
              <p:cNvPr id="169991" name="Rectangle 7"/>
              <p:cNvSpPr>
                <a:spLocks noChangeArrowheads="1"/>
              </p:cNvSpPr>
              <p:nvPr/>
            </p:nvSpPr>
            <p:spPr bwMode="auto">
              <a:xfrm>
                <a:off x="4878" y="1681"/>
                <a:ext cx="354" cy="522"/>
              </a:xfrm>
              <a:prstGeom prst="rect">
                <a:avLst/>
              </a:prstGeom>
              <a:solidFill>
                <a:srgbClr val="C0C0C0"/>
              </a:solidFill>
              <a:ln w="1270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9992" name="Rectangle 8"/>
              <p:cNvSpPr>
                <a:spLocks noChangeArrowheads="1"/>
              </p:cNvSpPr>
              <p:nvPr/>
            </p:nvSpPr>
            <p:spPr bwMode="auto">
              <a:xfrm>
                <a:off x="4885" y="2203"/>
                <a:ext cx="342" cy="23"/>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9993" name="Line 9"/>
              <p:cNvSpPr>
                <a:spLocks noChangeShapeType="1"/>
              </p:cNvSpPr>
              <p:nvPr/>
            </p:nvSpPr>
            <p:spPr bwMode="auto">
              <a:xfrm>
                <a:off x="4895" y="1681"/>
                <a:ext cx="0" cy="522"/>
              </a:xfrm>
              <a:prstGeom prst="line">
                <a:avLst/>
              </a:prstGeom>
              <a:noFill/>
              <a:ln w="12700">
                <a:solidFill>
                  <a:srgbClr val="3232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9994" name="Freeform 10"/>
              <p:cNvSpPr>
                <a:spLocks/>
              </p:cNvSpPr>
              <p:nvPr/>
            </p:nvSpPr>
            <p:spPr bwMode="auto">
              <a:xfrm>
                <a:off x="4898" y="1685"/>
                <a:ext cx="313" cy="516"/>
              </a:xfrm>
              <a:custGeom>
                <a:avLst/>
                <a:gdLst>
                  <a:gd name="T0" fmla="*/ 0 w 313"/>
                  <a:gd name="T1" fmla="*/ 516 h 516"/>
                  <a:gd name="T2" fmla="*/ 0 w 313"/>
                  <a:gd name="T3" fmla="*/ 0 h 516"/>
                  <a:gd name="T4" fmla="*/ 313 w 313"/>
                  <a:gd name="T5" fmla="*/ 0 h 516"/>
                </a:gdLst>
                <a:ahLst/>
                <a:cxnLst>
                  <a:cxn ang="0">
                    <a:pos x="T0" y="T1"/>
                  </a:cxn>
                  <a:cxn ang="0">
                    <a:pos x="T2" y="T3"/>
                  </a:cxn>
                  <a:cxn ang="0">
                    <a:pos x="T4" y="T5"/>
                  </a:cxn>
                </a:cxnLst>
                <a:rect l="0" t="0" r="r" b="b"/>
                <a:pathLst>
                  <a:path w="313" h="516">
                    <a:moveTo>
                      <a:pt x="0" y="516"/>
                    </a:moveTo>
                    <a:lnTo>
                      <a:pt x="0" y="0"/>
                    </a:lnTo>
                    <a:lnTo>
                      <a:pt x="313" y="0"/>
                    </a:lnTo>
                  </a:path>
                </a:pathLst>
              </a:custGeom>
              <a:noFill/>
              <a:ln w="12700">
                <a:solidFill>
                  <a:srgbClr val="FFFF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9995" name="Freeform 11"/>
              <p:cNvSpPr>
                <a:spLocks/>
              </p:cNvSpPr>
              <p:nvPr/>
            </p:nvSpPr>
            <p:spPr bwMode="auto">
              <a:xfrm>
                <a:off x="4878" y="1684"/>
                <a:ext cx="14" cy="515"/>
              </a:xfrm>
              <a:custGeom>
                <a:avLst/>
                <a:gdLst>
                  <a:gd name="T0" fmla="*/ 0 w 14"/>
                  <a:gd name="T1" fmla="*/ 515 h 515"/>
                  <a:gd name="T2" fmla="*/ 0 w 14"/>
                  <a:gd name="T3" fmla="*/ 0 h 515"/>
                  <a:gd name="T4" fmla="*/ 14 w 14"/>
                  <a:gd name="T5" fmla="*/ 0 h 515"/>
                </a:gdLst>
                <a:ahLst/>
                <a:cxnLst>
                  <a:cxn ang="0">
                    <a:pos x="T0" y="T1"/>
                  </a:cxn>
                  <a:cxn ang="0">
                    <a:pos x="T2" y="T3"/>
                  </a:cxn>
                  <a:cxn ang="0">
                    <a:pos x="T4" y="T5"/>
                  </a:cxn>
                </a:cxnLst>
                <a:rect l="0" t="0" r="r" b="b"/>
                <a:pathLst>
                  <a:path w="14" h="515">
                    <a:moveTo>
                      <a:pt x="0" y="515"/>
                    </a:moveTo>
                    <a:lnTo>
                      <a:pt x="0" y="0"/>
                    </a:lnTo>
                    <a:lnTo>
                      <a:pt x="14" y="0"/>
                    </a:lnTo>
                  </a:path>
                </a:pathLst>
              </a:custGeom>
              <a:noFill/>
              <a:ln w="12700">
                <a:solidFill>
                  <a:srgbClr val="FFFF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9996" name="Freeform 12"/>
              <p:cNvSpPr>
                <a:spLocks/>
              </p:cNvSpPr>
              <p:nvPr/>
            </p:nvSpPr>
            <p:spPr bwMode="auto">
              <a:xfrm>
                <a:off x="5214" y="1684"/>
                <a:ext cx="16" cy="515"/>
              </a:xfrm>
              <a:custGeom>
                <a:avLst/>
                <a:gdLst>
                  <a:gd name="T0" fmla="*/ 0 w 16"/>
                  <a:gd name="T1" fmla="*/ 0 h 515"/>
                  <a:gd name="T2" fmla="*/ 16 w 16"/>
                  <a:gd name="T3" fmla="*/ 0 h 515"/>
                  <a:gd name="T4" fmla="*/ 16 w 16"/>
                  <a:gd name="T5" fmla="*/ 515 h 515"/>
                </a:gdLst>
                <a:ahLst/>
                <a:cxnLst>
                  <a:cxn ang="0">
                    <a:pos x="T0" y="T1"/>
                  </a:cxn>
                  <a:cxn ang="0">
                    <a:pos x="T2" y="T3"/>
                  </a:cxn>
                  <a:cxn ang="0">
                    <a:pos x="T4" y="T5"/>
                  </a:cxn>
                </a:cxnLst>
                <a:rect l="0" t="0" r="r" b="b"/>
                <a:pathLst>
                  <a:path w="16" h="515">
                    <a:moveTo>
                      <a:pt x="0" y="0"/>
                    </a:moveTo>
                    <a:lnTo>
                      <a:pt x="16" y="0"/>
                    </a:lnTo>
                    <a:lnTo>
                      <a:pt x="16" y="515"/>
                    </a:lnTo>
                  </a:path>
                </a:pathLst>
              </a:custGeom>
              <a:noFill/>
              <a:ln w="12700">
                <a:solidFill>
                  <a:srgbClr val="FFFF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9997" name="Line 13"/>
              <p:cNvSpPr>
                <a:spLocks noChangeShapeType="1"/>
              </p:cNvSpPr>
              <p:nvPr/>
            </p:nvSpPr>
            <p:spPr bwMode="auto">
              <a:xfrm>
                <a:off x="5215" y="1681"/>
                <a:ext cx="0" cy="524"/>
              </a:xfrm>
              <a:prstGeom prst="line">
                <a:avLst/>
              </a:prstGeom>
              <a:noFill/>
              <a:ln w="12700">
                <a:solidFill>
                  <a:srgbClr val="3232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9998" name="Rectangle 14"/>
              <p:cNvSpPr>
                <a:spLocks noChangeArrowheads="1"/>
              </p:cNvSpPr>
              <p:nvPr/>
            </p:nvSpPr>
            <p:spPr bwMode="auto">
              <a:xfrm>
                <a:off x="4907" y="1719"/>
                <a:ext cx="63" cy="113"/>
              </a:xfrm>
              <a:prstGeom prst="rect">
                <a:avLst/>
              </a:prstGeom>
              <a:solidFill>
                <a:srgbClr val="DCDCDC"/>
              </a:solidFill>
              <a:ln>
                <a:noFill/>
              </a:ln>
              <a:effectLst/>
              <a:extLs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9999" name="Rectangle 15"/>
              <p:cNvSpPr>
                <a:spLocks noChangeArrowheads="1"/>
              </p:cNvSpPr>
              <p:nvPr/>
            </p:nvSpPr>
            <p:spPr bwMode="auto">
              <a:xfrm>
                <a:off x="4914" y="1725"/>
                <a:ext cx="49" cy="102"/>
              </a:xfrm>
              <a:prstGeom prst="rect">
                <a:avLst/>
              </a:prstGeom>
              <a:solidFill>
                <a:srgbClr val="C0C0C0"/>
              </a:solidFill>
              <a:ln w="12700">
                <a:solidFill>
                  <a:srgbClr val="46464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0" name="Rectangle 16"/>
              <p:cNvSpPr>
                <a:spLocks noChangeArrowheads="1"/>
              </p:cNvSpPr>
              <p:nvPr/>
            </p:nvSpPr>
            <p:spPr bwMode="auto">
              <a:xfrm>
                <a:off x="4916" y="1795"/>
                <a:ext cx="45" cy="29"/>
              </a:xfrm>
              <a:prstGeom prst="rect">
                <a:avLst/>
              </a:prstGeom>
              <a:solidFill>
                <a:srgbClr val="C0C0C0"/>
              </a:solidFill>
              <a:ln w="12700">
                <a:solidFill>
                  <a:srgbClr val="5A5A5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1" name="Rectangle 17"/>
              <p:cNvSpPr>
                <a:spLocks noChangeArrowheads="1"/>
              </p:cNvSpPr>
              <p:nvPr/>
            </p:nvSpPr>
            <p:spPr bwMode="auto">
              <a:xfrm>
                <a:off x="4916" y="1728"/>
                <a:ext cx="20" cy="65"/>
              </a:xfrm>
              <a:prstGeom prst="rect">
                <a:avLst/>
              </a:prstGeom>
              <a:solidFill>
                <a:srgbClr val="C0C0C0"/>
              </a:solidFill>
              <a:ln w="12700">
                <a:solidFill>
                  <a:srgbClr val="46464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2" name="Rectangle 18"/>
              <p:cNvSpPr>
                <a:spLocks noChangeArrowheads="1"/>
              </p:cNvSpPr>
              <p:nvPr/>
            </p:nvSpPr>
            <p:spPr bwMode="auto">
              <a:xfrm>
                <a:off x="4946" y="1730"/>
                <a:ext cx="14" cy="56"/>
              </a:xfrm>
              <a:prstGeom prst="rect">
                <a:avLst/>
              </a:prstGeom>
              <a:solidFill>
                <a:srgbClr val="464646"/>
              </a:solidFill>
              <a:ln w="12700">
                <a:solidFill>
                  <a:srgbClr val="46464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3" name="Rectangle 19"/>
              <p:cNvSpPr>
                <a:spLocks noChangeArrowheads="1"/>
              </p:cNvSpPr>
              <p:nvPr/>
            </p:nvSpPr>
            <p:spPr bwMode="auto">
              <a:xfrm>
                <a:off x="4920" y="1746"/>
                <a:ext cx="11" cy="42"/>
              </a:xfrm>
              <a:prstGeom prst="rect">
                <a:avLst/>
              </a:prstGeom>
              <a:solidFill>
                <a:srgbClr val="808080"/>
              </a:solidFill>
              <a:ln w="12700">
                <a:solidFill>
                  <a:srgbClr val="46464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4" name="Rectangle 20"/>
              <p:cNvSpPr>
                <a:spLocks noChangeArrowheads="1"/>
              </p:cNvSpPr>
              <p:nvPr/>
            </p:nvSpPr>
            <p:spPr bwMode="auto">
              <a:xfrm>
                <a:off x="4920" y="1745"/>
                <a:ext cx="11" cy="4"/>
              </a:xfrm>
              <a:prstGeom prst="rect">
                <a:avLst/>
              </a:prstGeom>
              <a:solidFill>
                <a:srgbClr val="464646"/>
              </a:solidFill>
              <a:ln w="12700">
                <a:solidFill>
                  <a:srgbClr val="46464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5" name="Rectangle 21"/>
              <p:cNvSpPr>
                <a:spLocks noChangeArrowheads="1"/>
              </p:cNvSpPr>
              <p:nvPr/>
            </p:nvSpPr>
            <p:spPr bwMode="auto">
              <a:xfrm>
                <a:off x="4936" y="1728"/>
                <a:ext cx="3" cy="65"/>
              </a:xfrm>
              <a:prstGeom prst="rect">
                <a:avLst/>
              </a:prstGeom>
              <a:solidFill>
                <a:srgbClr val="464646"/>
              </a:solidFill>
              <a:ln w="12700">
                <a:solidFill>
                  <a:srgbClr val="46464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6" name="Rectangle 22"/>
              <p:cNvSpPr>
                <a:spLocks noChangeArrowheads="1"/>
              </p:cNvSpPr>
              <p:nvPr/>
            </p:nvSpPr>
            <p:spPr bwMode="auto">
              <a:xfrm>
                <a:off x="4942" y="1730"/>
                <a:ext cx="6" cy="56"/>
              </a:xfrm>
              <a:prstGeom prst="rect">
                <a:avLst/>
              </a:prstGeom>
              <a:solidFill>
                <a:srgbClr val="DCDCDC"/>
              </a:solidFill>
              <a:ln w="12700">
                <a:solidFill>
                  <a:srgbClr val="46464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7" name="Rectangle 23"/>
              <p:cNvSpPr>
                <a:spLocks noChangeArrowheads="1"/>
              </p:cNvSpPr>
              <p:nvPr/>
            </p:nvSpPr>
            <p:spPr bwMode="auto">
              <a:xfrm>
                <a:off x="4927" y="1798"/>
                <a:ext cx="6" cy="25"/>
              </a:xfrm>
              <a:prstGeom prst="rect">
                <a:avLst/>
              </a:prstGeom>
              <a:solidFill>
                <a:srgbClr val="DCDCDC"/>
              </a:solidFill>
              <a:ln w="12700">
                <a:solidFill>
                  <a:srgbClr val="91919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8" name="Oval 24"/>
              <p:cNvSpPr>
                <a:spLocks noChangeArrowheads="1"/>
              </p:cNvSpPr>
              <p:nvPr/>
            </p:nvSpPr>
            <p:spPr bwMode="auto">
              <a:xfrm>
                <a:off x="4920" y="1801"/>
                <a:ext cx="4" cy="4"/>
              </a:xfrm>
              <a:prstGeom prst="ellipse">
                <a:avLst/>
              </a:prstGeom>
              <a:solidFill>
                <a:srgbClr val="464646"/>
              </a:solidFill>
              <a:ln w="12700">
                <a:solidFill>
                  <a:srgbClr val="46464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09" name="Oval 25"/>
              <p:cNvSpPr>
                <a:spLocks noChangeArrowheads="1"/>
              </p:cNvSpPr>
              <p:nvPr/>
            </p:nvSpPr>
            <p:spPr bwMode="auto">
              <a:xfrm>
                <a:off x="4920" y="1813"/>
                <a:ext cx="4" cy="4"/>
              </a:xfrm>
              <a:prstGeom prst="ellipse">
                <a:avLst/>
              </a:prstGeom>
              <a:solidFill>
                <a:srgbClr val="464646"/>
              </a:solidFill>
              <a:ln w="12700">
                <a:solidFill>
                  <a:srgbClr val="46464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0" name="Freeform 26"/>
              <p:cNvSpPr>
                <a:spLocks/>
              </p:cNvSpPr>
              <p:nvPr/>
            </p:nvSpPr>
            <p:spPr bwMode="auto">
              <a:xfrm>
                <a:off x="4907" y="1719"/>
                <a:ext cx="64" cy="115"/>
              </a:xfrm>
              <a:custGeom>
                <a:avLst/>
                <a:gdLst>
                  <a:gd name="T0" fmla="*/ 64 w 64"/>
                  <a:gd name="T1" fmla="*/ 0 h 115"/>
                  <a:gd name="T2" fmla="*/ 64 w 64"/>
                  <a:gd name="T3" fmla="*/ 115 h 115"/>
                  <a:gd name="T4" fmla="*/ 0 w 64"/>
                  <a:gd name="T5" fmla="*/ 115 h 115"/>
                </a:gdLst>
                <a:ahLst/>
                <a:cxnLst>
                  <a:cxn ang="0">
                    <a:pos x="T0" y="T1"/>
                  </a:cxn>
                  <a:cxn ang="0">
                    <a:pos x="T2" y="T3"/>
                  </a:cxn>
                  <a:cxn ang="0">
                    <a:pos x="T4" y="T5"/>
                  </a:cxn>
                </a:cxnLst>
                <a:rect l="0" t="0" r="r" b="b"/>
                <a:pathLst>
                  <a:path w="64" h="115">
                    <a:moveTo>
                      <a:pt x="64" y="0"/>
                    </a:moveTo>
                    <a:lnTo>
                      <a:pt x="64" y="115"/>
                    </a:lnTo>
                    <a:lnTo>
                      <a:pt x="0" y="115"/>
                    </a:lnTo>
                  </a:path>
                </a:pathLst>
              </a:custGeom>
              <a:noFill/>
              <a:ln w="12700">
                <a:solidFill>
                  <a:srgbClr val="46464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1" name="Rectangle 27"/>
              <p:cNvSpPr>
                <a:spLocks noChangeArrowheads="1"/>
              </p:cNvSpPr>
              <p:nvPr/>
            </p:nvSpPr>
            <p:spPr bwMode="auto">
              <a:xfrm>
                <a:off x="4949" y="1799"/>
                <a:ext cx="5" cy="10"/>
              </a:xfrm>
              <a:prstGeom prst="rect">
                <a:avLst/>
              </a:prstGeom>
              <a:solidFill>
                <a:srgbClr val="DCDCDC"/>
              </a:solidFill>
              <a:ln w="12700">
                <a:solidFill>
                  <a:srgbClr val="91919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2" name="Rectangle 28"/>
              <p:cNvSpPr>
                <a:spLocks noChangeArrowheads="1"/>
              </p:cNvSpPr>
              <p:nvPr/>
            </p:nvSpPr>
            <p:spPr bwMode="auto">
              <a:xfrm>
                <a:off x="4987" y="1723"/>
                <a:ext cx="214" cy="10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3" name="Rectangle 29"/>
              <p:cNvSpPr>
                <a:spLocks noChangeArrowheads="1"/>
              </p:cNvSpPr>
              <p:nvPr/>
            </p:nvSpPr>
            <p:spPr bwMode="auto">
              <a:xfrm>
                <a:off x="4988" y="1742"/>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4" name="Rectangle 30"/>
              <p:cNvSpPr>
                <a:spLocks noChangeArrowheads="1"/>
              </p:cNvSpPr>
              <p:nvPr/>
            </p:nvSpPr>
            <p:spPr bwMode="auto">
              <a:xfrm>
                <a:off x="4988" y="1763"/>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5" name="Rectangle 31"/>
              <p:cNvSpPr>
                <a:spLocks noChangeArrowheads="1"/>
              </p:cNvSpPr>
              <p:nvPr/>
            </p:nvSpPr>
            <p:spPr bwMode="auto">
              <a:xfrm>
                <a:off x="4988" y="1786"/>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6" name="Rectangle 32"/>
              <p:cNvSpPr>
                <a:spLocks noChangeArrowheads="1"/>
              </p:cNvSpPr>
              <p:nvPr/>
            </p:nvSpPr>
            <p:spPr bwMode="auto">
              <a:xfrm>
                <a:off x="4988" y="1809"/>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7" name="Line 33"/>
              <p:cNvSpPr>
                <a:spLocks noChangeShapeType="1"/>
              </p:cNvSpPr>
              <p:nvPr/>
            </p:nvSpPr>
            <p:spPr bwMode="auto">
              <a:xfrm>
                <a:off x="4999"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8" name="Line 34"/>
              <p:cNvSpPr>
                <a:spLocks noChangeShapeType="1"/>
              </p:cNvSpPr>
              <p:nvPr/>
            </p:nvSpPr>
            <p:spPr bwMode="auto">
              <a:xfrm>
                <a:off x="5009"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19" name="Line 35"/>
              <p:cNvSpPr>
                <a:spLocks noChangeShapeType="1"/>
              </p:cNvSpPr>
              <p:nvPr/>
            </p:nvSpPr>
            <p:spPr bwMode="auto">
              <a:xfrm>
                <a:off x="5019"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0" name="Line 36"/>
              <p:cNvSpPr>
                <a:spLocks noChangeShapeType="1"/>
              </p:cNvSpPr>
              <p:nvPr/>
            </p:nvSpPr>
            <p:spPr bwMode="auto">
              <a:xfrm>
                <a:off x="5029"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1" name="Line 37"/>
              <p:cNvSpPr>
                <a:spLocks noChangeShapeType="1"/>
              </p:cNvSpPr>
              <p:nvPr/>
            </p:nvSpPr>
            <p:spPr bwMode="auto">
              <a:xfrm>
                <a:off x="5039"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2" name="Line 38"/>
              <p:cNvSpPr>
                <a:spLocks noChangeShapeType="1"/>
              </p:cNvSpPr>
              <p:nvPr/>
            </p:nvSpPr>
            <p:spPr bwMode="auto">
              <a:xfrm>
                <a:off x="5049"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3" name="Line 39"/>
              <p:cNvSpPr>
                <a:spLocks noChangeShapeType="1"/>
              </p:cNvSpPr>
              <p:nvPr/>
            </p:nvSpPr>
            <p:spPr bwMode="auto">
              <a:xfrm>
                <a:off x="5060"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4" name="Line 40"/>
              <p:cNvSpPr>
                <a:spLocks noChangeShapeType="1"/>
              </p:cNvSpPr>
              <p:nvPr/>
            </p:nvSpPr>
            <p:spPr bwMode="auto">
              <a:xfrm>
                <a:off x="5070"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5" name="Line 41"/>
              <p:cNvSpPr>
                <a:spLocks noChangeShapeType="1"/>
              </p:cNvSpPr>
              <p:nvPr/>
            </p:nvSpPr>
            <p:spPr bwMode="auto">
              <a:xfrm>
                <a:off x="5080"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6" name="Line 42"/>
              <p:cNvSpPr>
                <a:spLocks noChangeShapeType="1"/>
              </p:cNvSpPr>
              <p:nvPr/>
            </p:nvSpPr>
            <p:spPr bwMode="auto">
              <a:xfrm>
                <a:off x="5090"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7" name="Line 43"/>
              <p:cNvSpPr>
                <a:spLocks noChangeShapeType="1"/>
              </p:cNvSpPr>
              <p:nvPr/>
            </p:nvSpPr>
            <p:spPr bwMode="auto">
              <a:xfrm>
                <a:off x="5101"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8" name="Line 44"/>
              <p:cNvSpPr>
                <a:spLocks noChangeShapeType="1"/>
              </p:cNvSpPr>
              <p:nvPr/>
            </p:nvSpPr>
            <p:spPr bwMode="auto">
              <a:xfrm>
                <a:off x="5110"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29" name="Line 45"/>
              <p:cNvSpPr>
                <a:spLocks noChangeShapeType="1"/>
              </p:cNvSpPr>
              <p:nvPr/>
            </p:nvSpPr>
            <p:spPr bwMode="auto">
              <a:xfrm>
                <a:off x="5120"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0" name="Line 46"/>
              <p:cNvSpPr>
                <a:spLocks noChangeShapeType="1"/>
              </p:cNvSpPr>
              <p:nvPr/>
            </p:nvSpPr>
            <p:spPr bwMode="auto">
              <a:xfrm>
                <a:off x="5131"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1" name="Line 47"/>
              <p:cNvSpPr>
                <a:spLocks noChangeShapeType="1"/>
              </p:cNvSpPr>
              <p:nvPr/>
            </p:nvSpPr>
            <p:spPr bwMode="auto">
              <a:xfrm>
                <a:off x="5140"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2" name="Line 48"/>
              <p:cNvSpPr>
                <a:spLocks noChangeShapeType="1"/>
              </p:cNvSpPr>
              <p:nvPr/>
            </p:nvSpPr>
            <p:spPr bwMode="auto">
              <a:xfrm>
                <a:off x="5151"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3" name="Line 49"/>
              <p:cNvSpPr>
                <a:spLocks noChangeShapeType="1"/>
              </p:cNvSpPr>
              <p:nvPr/>
            </p:nvSpPr>
            <p:spPr bwMode="auto">
              <a:xfrm>
                <a:off x="5161"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4" name="Line 50"/>
              <p:cNvSpPr>
                <a:spLocks noChangeShapeType="1"/>
              </p:cNvSpPr>
              <p:nvPr/>
            </p:nvSpPr>
            <p:spPr bwMode="auto">
              <a:xfrm>
                <a:off x="5170"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5" name="Line 51"/>
              <p:cNvSpPr>
                <a:spLocks noChangeShapeType="1"/>
              </p:cNvSpPr>
              <p:nvPr/>
            </p:nvSpPr>
            <p:spPr bwMode="auto">
              <a:xfrm>
                <a:off x="5181"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6" name="Line 52"/>
              <p:cNvSpPr>
                <a:spLocks noChangeShapeType="1"/>
              </p:cNvSpPr>
              <p:nvPr/>
            </p:nvSpPr>
            <p:spPr bwMode="auto">
              <a:xfrm>
                <a:off x="5192" y="1723"/>
                <a:ext cx="0" cy="108"/>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7" name="Rectangle 53"/>
              <p:cNvSpPr>
                <a:spLocks noChangeArrowheads="1"/>
              </p:cNvSpPr>
              <p:nvPr/>
            </p:nvSpPr>
            <p:spPr bwMode="auto">
              <a:xfrm>
                <a:off x="4987" y="1907"/>
                <a:ext cx="214" cy="10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8" name="Rectangle 54"/>
              <p:cNvSpPr>
                <a:spLocks noChangeArrowheads="1"/>
              </p:cNvSpPr>
              <p:nvPr/>
            </p:nvSpPr>
            <p:spPr bwMode="auto">
              <a:xfrm>
                <a:off x="4988" y="1925"/>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39" name="Rectangle 55"/>
              <p:cNvSpPr>
                <a:spLocks noChangeArrowheads="1"/>
              </p:cNvSpPr>
              <p:nvPr/>
            </p:nvSpPr>
            <p:spPr bwMode="auto">
              <a:xfrm>
                <a:off x="4988" y="1947"/>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0" name="Rectangle 56"/>
              <p:cNvSpPr>
                <a:spLocks noChangeArrowheads="1"/>
              </p:cNvSpPr>
              <p:nvPr/>
            </p:nvSpPr>
            <p:spPr bwMode="auto">
              <a:xfrm>
                <a:off x="4988" y="1971"/>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1" name="Rectangle 57"/>
              <p:cNvSpPr>
                <a:spLocks noChangeArrowheads="1"/>
              </p:cNvSpPr>
              <p:nvPr/>
            </p:nvSpPr>
            <p:spPr bwMode="auto">
              <a:xfrm>
                <a:off x="4988" y="1993"/>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2" name="Line 58"/>
              <p:cNvSpPr>
                <a:spLocks noChangeShapeType="1"/>
              </p:cNvSpPr>
              <p:nvPr/>
            </p:nvSpPr>
            <p:spPr bwMode="auto">
              <a:xfrm>
                <a:off x="4999"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3" name="Line 59"/>
              <p:cNvSpPr>
                <a:spLocks noChangeShapeType="1"/>
              </p:cNvSpPr>
              <p:nvPr/>
            </p:nvSpPr>
            <p:spPr bwMode="auto">
              <a:xfrm>
                <a:off x="5009"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4" name="Line 60"/>
              <p:cNvSpPr>
                <a:spLocks noChangeShapeType="1"/>
              </p:cNvSpPr>
              <p:nvPr/>
            </p:nvSpPr>
            <p:spPr bwMode="auto">
              <a:xfrm>
                <a:off x="5019"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5" name="Line 61"/>
              <p:cNvSpPr>
                <a:spLocks noChangeShapeType="1"/>
              </p:cNvSpPr>
              <p:nvPr/>
            </p:nvSpPr>
            <p:spPr bwMode="auto">
              <a:xfrm>
                <a:off x="5029"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6" name="Line 62"/>
              <p:cNvSpPr>
                <a:spLocks noChangeShapeType="1"/>
              </p:cNvSpPr>
              <p:nvPr/>
            </p:nvSpPr>
            <p:spPr bwMode="auto">
              <a:xfrm>
                <a:off x="5039"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7" name="Line 63"/>
              <p:cNvSpPr>
                <a:spLocks noChangeShapeType="1"/>
              </p:cNvSpPr>
              <p:nvPr/>
            </p:nvSpPr>
            <p:spPr bwMode="auto">
              <a:xfrm>
                <a:off x="5049"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8" name="Line 64"/>
              <p:cNvSpPr>
                <a:spLocks noChangeShapeType="1"/>
              </p:cNvSpPr>
              <p:nvPr/>
            </p:nvSpPr>
            <p:spPr bwMode="auto">
              <a:xfrm>
                <a:off x="5060"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49" name="Line 65"/>
              <p:cNvSpPr>
                <a:spLocks noChangeShapeType="1"/>
              </p:cNvSpPr>
              <p:nvPr/>
            </p:nvSpPr>
            <p:spPr bwMode="auto">
              <a:xfrm>
                <a:off x="5070"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0" name="Line 66"/>
              <p:cNvSpPr>
                <a:spLocks noChangeShapeType="1"/>
              </p:cNvSpPr>
              <p:nvPr/>
            </p:nvSpPr>
            <p:spPr bwMode="auto">
              <a:xfrm>
                <a:off x="5080"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1" name="Line 67"/>
              <p:cNvSpPr>
                <a:spLocks noChangeShapeType="1"/>
              </p:cNvSpPr>
              <p:nvPr/>
            </p:nvSpPr>
            <p:spPr bwMode="auto">
              <a:xfrm>
                <a:off x="5090"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2" name="Line 68"/>
              <p:cNvSpPr>
                <a:spLocks noChangeShapeType="1"/>
              </p:cNvSpPr>
              <p:nvPr/>
            </p:nvSpPr>
            <p:spPr bwMode="auto">
              <a:xfrm>
                <a:off x="5101"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3" name="Line 69"/>
              <p:cNvSpPr>
                <a:spLocks noChangeShapeType="1"/>
              </p:cNvSpPr>
              <p:nvPr/>
            </p:nvSpPr>
            <p:spPr bwMode="auto">
              <a:xfrm>
                <a:off x="5110"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4" name="Line 70"/>
              <p:cNvSpPr>
                <a:spLocks noChangeShapeType="1"/>
              </p:cNvSpPr>
              <p:nvPr/>
            </p:nvSpPr>
            <p:spPr bwMode="auto">
              <a:xfrm>
                <a:off x="5120"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5" name="Line 71"/>
              <p:cNvSpPr>
                <a:spLocks noChangeShapeType="1"/>
              </p:cNvSpPr>
              <p:nvPr/>
            </p:nvSpPr>
            <p:spPr bwMode="auto">
              <a:xfrm>
                <a:off x="5131"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6" name="Line 72"/>
              <p:cNvSpPr>
                <a:spLocks noChangeShapeType="1"/>
              </p:cNvSpPr>
              <p:nvPr/>
            </p:nvSpPr>
            <p:spPr bwMode="auto">
              <a:xfrm>
                <a:off x="5140"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7" name="Line 73"/>
              <p:cNvSpPr>
                <a:spLocks noChangeShapeType="1"/>
              </p:cNvSpPr>
              <p:nvPr/>
            </p:nvSpPr>
            <p:spPr bwMode="auto">
              <a:xfrm>
                <a:off x="5151"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8" name="Line 74"/>
              <p:cNvSpPr>
                <a:spLocks noChangeShapeType="1"/>
              </p:cNvSpPr>
              <p:nvPr/>
            </p:nvSpPr>
            <p:spPr bwMode="auto">
              <a:xfrm>
                <a:off x="5161"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59" name="Line 75"/>
              <p:cNvSpPr>
                <a:spLocks noChangeShapeType="1"/>
              </p:cNvSpPr>
              <p:nvPr/>
            </p:nvSpPr>
            <p:spPr bwMode="auto">
              <a:xfrm>
                <a:off x="5170"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0" name="Line 76"/>
              <p:cNvSpPr>
                <a:spLocks noChangeShapeType="1"/>
              </p:cNvSpPr>
              <p:nvPr/>
            </p:nvSpPr>
            <p:spPr bwMode="auto">
              <a:xfrm>
                <a:off x="5181"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1" name="Line 77"/>
              <p:cNvSpPr>
                <a:spLocks noChangeShapeType="1"/>
              </p:cNvSpPr>
              <p:nvPr/>
            </p:nvSpPr>
            <p:spPr bwMode="auto">
              <a:xfrm>
                <a:off x="5192" y="1907"/>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2" name="Rectangle 78"/>
              <p:cNvSpPr>
                <a:spLocks noChangeArrowheads="1"/>
              </p:cNvSpPr>
              <p:nvPr/>
            </p:nvSpPr>
            <p:spPr bwMode="auto">
              <a:xfrm>
                <a:off x="4987" y="2083"/>
                <a:ext cx="214" cy="10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3" name="Rectangle 79"/>
              <p:cNvSpPr>
                <a:spLocks noChangeArrowheads="1"/>
              </p:cNvSpPr>
              <p:nvPr/>
            </p:nvSpPr>
            <p:spPr bwMode="auto">
              <a:xfrm>
                <a:off x="4988" y="2101"/>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4" name="Rectangle 80"/>
              <p:cNvSpPr>
                <a:spLocks noChangeArrowheads="1"/>
              </p:cNvSpPr>
              <p:nvPr/>
            </p:nvSpPr>
            <p:spPr bwMode="auto">
              <a:xfrm>
                <a:off x="4988" y="2123"/>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5" name="Rectangle 81"/>
              <p:cNvSpPr>
                <a:spLocks noChangeArrowheads="1"/>
              </p:cNvSpPr>
              <p:nvPr/>
            </p:nvSpPr>
            <p:spPr bwMode="auto">
              <a:xfrm>
                <a:off x="4988" y="2146"/>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6" name="Rectangle 82"/>
              <p:cNvSpPr>
                <a:spLocks noChangeArrowheads="1"/>
              </p:cNvSpPr>
              <p:nvPr/>
            </p:nvSpPr>
            <p:spPr bwMode="auto">
              <a:xfrm>
                <a:off x="4988" y="2169"/>
                <a:ext cx="212" cy="3"/>
              </a:xfrm>
              <a:prstGeom prst="rect">
                <a:avLst/>
              </a:prstGeom>
              <a:solidFill>
                <a:srgbClr val="DCDCDC"/>
              </a:solidFill>
              <a:ln w="12700">
                <a:solidFill>
                  <a:srgbClr val="DCDCD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7" name="Line 83"/>
              <p:cNvSpPr>
                <a:spLocks noChangeShapeType="1"/>
              </p:cNvSpPr>
              <p:nvPr/>
            </p:nvSpPr>
            <p:spPr bwMode="auto">
              <a:xfrm>
                <a:off x="4999"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8" name="Line 84"/>
              <p:cNvSpPr>
                <a:spLocks noChangeShapeType="1"/>
              </p:cNvSpPr>
              <p:nvPr/>
            </p:nvSpPr>
            <p:spPr bwMode="auto">
              <a:xfrm>
                <a:off x="5009"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9" name="Line 85"/>
              <p:cNvSpPr>
                <a:spLocks noChangeShapeType="1"/>
              </p:cNvSpPr>
              <p:nvPr/>
            </p:nvSpPr>
            <p:spPr bwMode="auto">
              <a:xfrm>
                <a:off x="5019"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0" name="Line 86"/>
              <p:cNvSpPr>
                <a:spLocks noChangeShapeType="1"/>
              </p:cNvSpPr>
              <p:nvPr/>
            </p:nvSpPr>
            <p:spPr bwMode="auto">
              <a:xfrm>
                <a:off x="5029"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1" name="Line 87"/>
              <p:cNvSpPr>
                <a:spLocks noChangeShapeType="1"/>
              </p:cNvSpPr>
              <p:nvPr/>
            </p:nvSpPr>
            <p:spPr bwMode="auto">
              <a:xfrm>
                <a:off x="5039"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2" name="Line 88"/>
              <p:cNvSpPr>
                <a:spLocks noChangeShapeType="1"/>
              </p:cNvSpPr>
              <p:nvPr/>
            </p:nvSpPr>
            <p:spPr bwMode="auto">
              <a:xfrm>
                <a:off x="5049"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3" name="Line 89"/>
              <p:cNvSpPr>
                <a:spLocks noChangeShapeType="1"/>
              </p:cNvSpPr>
              <p:nvPr/>
            </p:nvSpPr>
            <p:spPr bwMode="auto">
              <a:xfrm>
                <a:off x="5060"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4" name="Line 90"/>
              <p:cNvSpPr>
                <a:spLocks noChangeShapeType="1"/>
              </p:cNvSpPr>
              <p:nvPr/>
            </p:nvSpPr>
            <p:spPr bwMode="auto">
              <a:xfrm>
                <a:off x="5070"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5" name="Line 91"/>
              <p:cNvSpPr>
                <a:spLocks noChangeShapeType="1"/>
              </p:cNvSpPr>
              <p:nvPr/>
            </p:nvSpPr>
            <p:spPr bwMode="auto">
              <a:xfrm>
                <a:off x="5080"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6" name="Line 92"/>
              <p:cNvSpPr>
                <a:spLocks noChangeShapeType="1"/>
              </p:cNvSpPr>
              <p:nvPr/>
            </p:nvSpPr>
            <p:spPr bwMode="auto">
              <a:xfrm>
                <a:off x="5090"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7" name="Line 93"/>
              <p:cNvSpPr>
                <a:spLocks noChangeShapeType="1"/>
              </p:cNvSpPr>
              <p:nvPr/>
            </p:nvSpPr>
            <p:spPr bwMode="auto">
              <a:xfrm>
                <a:off x="5101"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8" name="Line 94"/>
              <p:cNvSpPr>
                <a:spLocks noChangeShapeType="1"/>
              </p:cNvSpPr>
              <p:nvPr/>
            </p:nvSpPr>
            <p:spPr bwMode="auto">
              <a:xfrm>
                <a:off x="5110"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79" name="Line 95"/>
              <p:cNvSpPr>
                <a:spLocks noChangeShapeType="1"/>
              </p:cNvSpPr>
              <p:nvPr/>
            </p:nvSpPr>
            <p:spPr bwMode="auto">
              <a:xfrm>
                <a:off x="5120"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0" name="Line 96"/>
              <p:cNvSpPr>
                <a:spLocks noChangeShapeType="1"/>
              </p:cNvSpPr>
              <p:nvPr/>
            </p:nvSpPr>
            <p:spPr bwMode="auto">
              <a:xfrm>
                <a:off x="5131"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1" name="Line 97"/>
              <p:cNvSpPr>
                <a:spLocks noChangeShapeType="1"/>
              </p:cNvSpPr>
              <p:nvPr/>
            </p:nvSpPr>
            <p:spPr bwMode="auto">
              <a:xfrm>
                <a:off x="5140"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2" name="Line 98"/>
              <p:cNvSpPr>
                <a:spLocks noChangeShapeType="1"/>
              </p:cNvSpPr>
              <p:nvPr/>
            </p:nvSpPr>
            <p:spPr bwMode="auto">
              <a:xfrm>
                <a:off x="5151"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3" name="Line 99"/>
              <p:cNvSpPr>
                <a:spLocks noChangeShapeType="1"/>
              </p:cNvSpPr>
              <p:nvPr/>
            </p:nvSpPr>
            <p:spPr bwMode="auto">
              <a:xfrm>
                <a:off x="5161"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4" name="Line 100"/>
              <p:cNvSpPr>
                <a:spLocks noChangeShapeType="1"/>
              </p:cNvSpPr>
              <p:nvPr/>
            </p:nvSpPr>
            <p:spPr bwMode="auto">
              <a:xfrm>
                <a:off x="5170"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5" name="Line 101"/>
              <p:cNvSpPr>
                <a:spLocks noChangeShapeType="1"/>
              </p:cNvSpPr>
              <p:nvPr/>
            </p:nvSpPr>
            <p:spPr bwMode="auto">
              <a:xfrm>
                <a:off x="5181"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6" name="Line 102"/>
              <p:cNvSpPr>
                <a:spLocks noChangeShapeType="1"/>
              </p:cNvSpPr>
              <p:nvPr/>
            </p:nvSpPr>
            <p:spPr bwMode="auto">
              <a:xfrm>
                <a:off x="5192" y="2083"/>
                <a:ext cx="0" cy="107"/>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7" name="Rectangle 103"/>
              <p:cNvSpPr>
                <a:spLocks noChangeArrowheads="1"/>
              </p:cNvSpPr>
              <p:nvPr/>
            </p:nvSpPr>
            <p:spPr bwMode="auto">
              <a:xfrm>
                <a:off x="4907" y="1853"/>
                <a:ext cx="55" cy="12"/>
              </a:xfrm>
              <a:prstGeom prst="rect">
                <a:avLst/>
              </a:prstGeom>
              <a:solidFill>
                <a:srgbClr val="DCDCDC"/>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8" name="Freeform 104"/>
              <p:cNvSpPr>
                <a:spLocks/>
              </p:cNvSpPr>
              <p:nvPr/>
            </p:nvSpPr>
            <p:spPr bwMode="auto">
              <a:xfrm>
                <a:off x="4907" y="1853"/>
                <a:ext cx="56" cy="14"/>
              </a:xfrm>
              <a:custGeom>
                <a:avLst/>
                <a:gdLst>
                  <a:gd name="T0" fmla="*/ 0 w 56"/>
                  <a:gd name="T1" fmla="*/ 14 h 14"/>
                  <a:gd name="T2" fmla="*/ 56 w 56"/>
                  <a:gd name="T3" fmla="*/ 14 h 14"/>
                  <a:gd name="T4" fmla="*/ 56 w 56"/>
                  <a:gd name="T5" fmla="*/ 0 h 14"/>
                </a:gdLst>
                <a:ahLst/>
                <a:cxnLst>
                  <a:cxn ang="0">
                    <a:pos x="T0" y="T1"/>
                  </a:cxn>
                  <a:cxn ang="0">
                    <a:pos x="T2" y="T3"/>
                  </a:cxn>
                  <a:cxn ang="0">
                    <a:pos x="T4" y="T5"/>
                  </a:cxn>
                </a:cxnLst>
                <a:rect l="0" t="0" r="r" b="b"/>
                <a:pathLst>
                  <a:path w="56" h="14">
                    <a:moveTo>
                      <a:pt x="0" y="14"/>
                    </a:moveTo>
                    <a:lnTo>
                      <a:pt x="56" y="14"/>
                    </a:lnTo>
                    <a:lnTo>
                      <a:pt x="56" y="0"/>
                    </a:lnTo>
                  </a:path>
                </a:pathLst>
              </a:custGeom>
              <a:noFill/>
              <a:ln w="127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9" name="Rectangle 105"/>
              <p:cNvSpPr>
                <a:spLocks noChangeArrowheads="1"/>
              </p:cNvSpPr>
              <p:nvPr/>
            </p:nvSpPr>
            <p:spPr bwMode="auto">
              <a:xfrm>
                <a:off x="4907" y="1875"/>
                <a:ext cx="79" cy="17"/>
              </a:xfrm>
              <a:prstGeom prst="rect">
                <a:avLst/>
              </a:prstGeom>
              <a:solidFill>
                <a:srgbClr val="DCDCDC"/>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90" name="Freeform 106"/>
              <p:cNvSpPr>
                <a:spLocks/>
              </p:cNvSpPr>
              <p:nvPr/>
            </p:nvSpPr>
            <p:spPr bwMode="auto">
              <a:xfrm>
                <a:off x="4907" y="1875"/>
                <a:ext cx="80" cy="18"/>
              </a:xfrm>
              <a:custGeom>
                <a:avLst/>
                <a:gdLst>
                  <a:gd name="T0" fmla="*/ 0 w 80"/>
                  <a:gd name="T1" fmla="*/ 18 h 18"/>
                  <a:gd name="T2" fmla="*/ 80 w 80"/>
                  <a:gd name="T3" fmla="*/ 18 h 18"/>
                  <a:gd name="T4" fmla="*/ 80 w 80"/>
                  <a:gd name="T5" fmla="*/ 0 h 18"/>
                </a:gdLst>
                <a:ahLst/>
                <a:cxnLst>
                  <a:cxn ang="0">
                    <a:pos x="T0" y="T1"/>
                  </a:cxn>
                  <a:cxn ang="0">
                    <a:pos x="T2" y="T3"/>
                  </a:cxn>
                  <a:cxn ang="0">
                    <a:pos x="T4" y="T5"/>
                  </a:cxn>
                </a:cxnLst>
                <a:rect l="0" t="0" r="r" b="b"/>
                <a:pathLst>
                  <a:path w="80" h="18">
                    <a:moveTo>
                      <a:pt x="0" y="18"/>
                    </a:moveTo>
                    <a:lnTo>
                      <a:pt x="80" y="18"/>
                    </a:lnTo>
                    <a:lnTo>
                      <a:pt x="80" y="0"/>
                    </a:lnTo>
                  </a:path>
                </a:pathLst>
              </a:custGeom>
              <a:noFill/>
              <a:ln w="127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91" name="Text Box 107"/>
              <p:cNvSpPr txBox="1">
                <a:spLocks noChangeArrowheads="1"/>
              </p:cNvSpPr>
              <p:nvPr/>
            </p:nvSpPr>
            <p:spPr bwMode="auto">
              <a:xfrm>
                <a:off x="2477" y="1342"/>
                <a:ext cx="832"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eaLnBrk="0" hangingPunct="0">
                  <a:spcAft>
                    <a:spcPct val="15000"/>
                  </a:spcAft>
                </a:pPr>
                <a:r>
                  <a:rPr lang="en-US" altLang="zh-CN" sz="1600">
                    <a:latin typeface="新宋体" pitchFamily="49" charset="-122"/>
                    <a:ea typeface="新宋体" pitchFamily="49" charset="-122"/>
                  </a:rPr>
                  <a:t>OLTP &amp; Legacy</a:t>
                </a:r>
              </a:p>
            </p:txBody>
          </p:sp>
          <p:sp>
            <p:nvSpPr>
              <p:cNvPr id="170092" name="Text Box 108"/>
              <p:cNvSpPr txBox="1">
                <a:spLocks noChangeArrowheads="1"/>
              </p:cNvSpPr>
              <p:nvPr/>
            </p:nvSpPr>
            <p:spPr bwMode="auto">
              <a:xfrm>
                <a:off x="4938" y="1442"/>
                <a:ext cx="192"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eaLnBrk="0" hangingPunct="0">
                  <a:spcAft>
                    <a:spcPct val="15000"/>
                  </a:spcAft>
                </a:pPr>
                <a:r>
                  <a:rPr lang="en-US" altLang="zh-CN" sz="1600">
                    <a:latin typeface="新宋体" pitchFamily="49" charset="-122"/>
                    <a:ea typeface="新宋体" pitchFamily="49" charset="-122"/>
                  </a:rPr>
                  <a:t>ERP</a:t>
                </a:r>
              </a:p>
            </p:txBody>
          </p:sp>
          <p:sp>
            <p:nvSpPr>
              <p:cNvPr id="170093" name="Text Box 109"/>
              <p:cNvSpPr txBox="1">
                <a:spLocks noChangeArrowheads="1"/>
              </p:cNvSpPr>
              <p:nvPr/>
            </p:nvSpPr>
            <p:spPr bwMode="auto">
              <a:xfrm>
                <a:off x="491" y="2849"/>
                <a:ext cx="64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eaLnBrk="0" hangingPunct="0">
                  <a:spcAft>
                    <a:spcPct val="15000"/>
                  </a:spcAft>
                </a:pPr>
                <a:r>
                  <a:rPr lang="en-US" altLang="zh-CN" sz="1600">
                    <a:latin typeface="新宋体" pitchFamily="49" charset="-122"/>
                    <a:ea typeface="新宋体" pitchFamily="49" charset="-122"/>
                  </a:rPr>
                  <a:t>Flat Files</a:t>
                </a:r>
              </a:p>
            </p:txBody>
          </p:sp>
          <p:sp>
            <p:nvSpPr>
              <p:cNvPr id="170094" name="AutoShape 110"/>
              <p:cNvSpPr>
                <a:spLocks noChangeArrowheads="1"/>
              </p:cNvSpPr>
              <p:nvPr/>
            </p:nvSpPr>
            <p:spPr bwMode="auto">
              <a:xfrm>
                <a:off x="645" y="1602"/>
                <a:ext cx="829" cy="684"/>
              </a:xfrm>
              <a:prstGeom prst="flowChartMagneticDisk">
                <a:avLst/>
              </a:prstGeom>
              <a:solidFill>
                <a:srgbClr val="0000FF"/>
              </a:solidFill>
              <a:ln w="2540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95" name="Line 111"/>
              <p:cNvSpPr>
                <a:spLocks noChangeShapeType="1"/>
              </p:cNvSpPr>
              <p:nvPr/>
            </p:nvSpPr>
            <p:spPr bwMode="auto">
              <a:xfrm>
                <a:off x="1270" y="2297"/>
                <a:ext cx="1111" cy="628"/>
              </a:xfrm>
              <a:prstGeom prst="line">
                <a:avLst/>
              </a:prstGeom>
              <a:noFill/>
              <a:ln w="50800">
                <a:solidFill>
                  <a:srgbClr val="DA003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96" name="Line 112"/>
              <p:cNvSpPr>
                <a:spLocks noChangeShapeType="1"/>
              </p:cNvSpPr>
              <p:nvPr/>
            </p:nvSpPr>
            <p:spPr bwMode="auto">
              <a:xfrm>
                <a:off x="2963" y="2149"/>
                <a:ext cx="0" cy="621"/>
              </a:xfrm>
              <a:prstGeom prst="line">
                <a:avLst/>
              </a:prstGeom>
              <a:noFill/>
              <a:ln w="50800">
                <a:solidFill>
                  <a:srgbClr val="DA003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97" name="Line 113"/>
              <p:cNvSpPr>
                <a:spLocks noChangeShapeType="1"/>
              </p:cNvSpPr>
              <p:nvPr/>
            </p:nvSpPr>
            <p:spPr bwMode="auto">
              <a:xfrm flipH="1">
                <a:off x="3792" y="2203"/>
                <a:ext cx="1073" cy="751"/>
              </a:xfrm>
              <a:prstGeom prst="line">
                <a:avLst/>
              </a:prstGeom>
              <a:noFill/>
              <a:ln w="50800">
                <a:solidFill>
                  <a:srgbClr val="DA003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98" name="Line 114"/>
              <p:cNvSpPr>
                <a:spLocks noChangeShapeType="1"/>
              </p:cNvSpPr>
              <p:nvPr/>
            </p:nvSpPr>
            <p:spPr bwMode="auto">
              <a:xfrm>
                <a:off x="1208" y="3330"/>
                <a:ext cx="843" cy="0"/>
              </a:xfrm>
              <a:prstGeom prst="line">
                <a:avLst/>
              </a:prstGeom>
              <a:noFill/>
              <a:ln w="50800">
                <a:solidFill>
                  <a:srgbClr val="DA003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99" name="Line 115"/>
              <p:cNvSpPr>
                <a:spLocks noChangeShapeType="1"/>
              </p:cNvSpPr>
              <p:nvPr/>
            </p:nvSpPr>
            <p:spPr bwMode="auto">
              <a:xfrm flipH="1">
                <a:off x="4106" y="3360"/>
                <a:ext cx="868" cy="0"/>
              </a:xfrm>
              <a:prstGeom prst="line">
                <a:avLst/>
              </a:prstGeom>
              <a:noFill/>
              <a:ln w="50800">
                <a:solidFill>
                  <a:srgbClr val="DA003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100" name="AutoShape 116" descr="Large grid"/>
              <p:cNvSpPr>
                <a:spLocks noChangeArrowheads="1"/>
              </p:cNvSpPr>
              <p:nvPr/>
            </p:nvSpPr>
            <p:spPr bwMode="auto">
              <a:xfrm>
                <a:off x="431" y="3066"/>
                <a:ext cx="917" cy="473"/>
              </a:xfrm>
              <a:prstGeom prst="parallelogram">
                <a:avLst>
                  <a:gd name="adj" fmla="val 48467"/>
                </a:avLst>
              </a:prstGeom>
              <a:pattFill prst="lgGrid">
                <a:fgClr>
                  <a:srgbClr val="0000FF"/>
                </a:fgClr>
                <a:bgClr>
                  <a:srgbClr val="FFFFFF"/>
                </a:bgClr>
              </a:pattFill>
              <a:ln w="254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101" name="Text Box 117"/>
              <p:cNvSpPr txBox="1">
                <a:spLocks noChangeArrowheads="1"/>
              </p:cNvSpPr>
              <p:nvPr/>
            </p:nvSpPr>
            <p:spPr bwMode="auto">
              <a:xfrm>
                <a:off x="687" y="1220"/>
                <a:ext cx="1024"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ctr" eaLnBrk="0" hangingPunct="0">
                  <a:spcAft>
                    <a:spcPct val="15000"/>
                  </a:spcAft>
                </a:pPr>
                <a:r>
                  <a:rPr lang="en-US" altLang="zh-CN" sz="1600">
                    <a:latin typeface="新宋体" pitchFamily="49" charset="-122"/>
                    <a:ea typeface="新宋体" pitchFamily="49" charset="-122"/>
                  </a:rPr>
                  <a:t>Data Warehouses,</a:t>
                </a:r>
              </a:p>
              <a:p>
                <a:pPr algn="ctr" eaLnBrk="0" hangingPunct="0">
                  <a:spcAft>
                    <a:spcPct val="15000"/>
                  </a:spcAft>
                </a:pPr>
                <a:r>
                  <a:rPr lang="en-US" altLang="zh-CN" sz="1600">
                    <a:latin typeface="新宋体" pitchFamily="49" charset="-122"/>
                    <a:ea typeface="新宋体" pitchFamily="49" charset="-122"/>
                  </a:rPr>
                  <a:t>Data Marts, ODS</a:t>
                </a:r>
              </a:p>
            </p:txBody>
          </p:sp>
        </p:grpSp>
        <p:sp>
          <p:nvSpPr>
            <p:cNvPr id="170103" name="Text Box 119"/>
            <p:cNvSpPr txBox="1">
              <a:spLocks noChangeArrowheads="1"/>
            </p:cNvSpPr>
            <p:nvPr/>
          </p:nvSpPr>
          <p:spPr bwMode="auto">
            <a:xfrm>
              <a:off x="4649" y="2948"/>
              <a:ext cx="635"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eaLnBrk="0" hangingPunct="0">
                <a:spcAft>
                  <a:spcPct val="15000"/>
                </a:spcAft>
              </a:pPr>
              <a:r>
                <a:rPr lang="en-US" altLang="zh-CN" sz="1600">
                  <a:latin typeface="宋体-方正超大字符集" pitchFamily="65" charset="-122"/>
                  <a:ea typeface="宋体-方正超大字符集" pitchFamily="65" charset="-122"/>
                </a:rPr>
                <a:t>Spreadsheets</a:t>
              </a:r>
            </a:p>
          </p:txBody>
        </p:sp>
      </p:grpSp>
      <p:pic>
        <p:nvPicPr>
          <p:cNvPr id="122" name="图片 1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2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400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a:bodyPr>
          <a:lstStyle/>
          <a:p>
            <a:r>
              <a:rPr lang="en-US" altLang="zh-CN" sz="4000" dirty="0">
                <a:latin typeface="+mj-ea"/>
              </a:rPr>
              <a:t>OLAP</a:t>
            </a:r>
            <a:r>
              <a:rPr lang="zh-CN" altLang="en-US" sz="4000" dirty="0">
                <a:latin typeface="+mj-ea"/>
              </a:rPr>
              <a:t>基本概念</a:t>
            </a:r>
          </a:p>
        </p:txBody>
      </p:sp>
      <p:sp>
        <p:nvSpPr>
          <p:cNvPr id="108547" name="Rectangle 3"/>
          <p:cNvSpPr>
            <a:spLocks noGrp="1" noChangeArrowheads="1"/>
          </p:cNvSpPr>
          <p:nvPr>
            <p:ph type="body" sz="half" idx="1"/>
          </p:nvPr>
        </p:nvSpPr>
        <p:spPr>
          <a:xfrm>
            <a:off x="179834" y="1268760"/>
            <a:ext cx="4824214" cy="6048374"/>
          </a:xfrm>
        </p:spPr>
        <p:txBody>
          <a:bodyPr>
            <a:noAutofit/>
          </a:bodyPr>
          <a:lstStyle/>
          <a:p>
            <a:pPr algn="just">
              <a:lnSpc>
                <a:spcPct val="80000"/>
              </a:lnSpc>
            </a:pPr>
            <a:r>
              <a:rPr lang="zh-CN" altLang="en-US" sz="2200" dirty="0">
                <a:solidFill>
                  <a:srgbClr val="C00000"/>
                </a:solidFill>
                <a:latin typeface="+mn-ea"/>
              </a:rPr>
              <a:t>维</a:t>
            </a:r>
            <a:r>
              <a:rPr lang="zh-CN" altLang="en-US" sz="2200" dirty="0">
                <a:latin typeface="+mn-ea"/>
              </a:rPr>
              <a:t>：是人们观察数据的特定角度，是考虑问题时的一类属性 </a:t>
            </a:r>
            <a:r>
              <a:rPr lang="en-US" altLang="zh-CN" sz="2200" dirty="0">
                <a:latin typeface="+mn-ea"/>
              </a:rPr>
              <a:t>(</a:t>
            </a:r>
            <a:r>
              <a:rPr lang="zh-CN" altLang="en-US" sz="2200" dirty="0">
                <a:latin typeface="+mn-ea"/>
              </a:rPr>
              <a:t>时间维、地理维等</a:t>
            </a:r>
            <a:r>
              <a:rPr lang="en-US" altLang="zh-CN" sz="2200" dirty="0">
                <a:latin typeface="+mn-ea"/>
              </a:rPr>
              <a:t>)</a:t>
            </a:r>
            <a:r>
              <a:rPr lang="zh-CN" altLang="en-US" sz="2200" dirty="0">
                <a:latin typeface="+mn-ea"/>
              </a:rPr>
              <a:t>。</a:t>
            </a:r>
          </a:p>
          <a:p>
            <a:pPr algn="just">
              <a:lnSpc>
                <a:spcPct val="80000"/>
              </a:lnSpc>
            </a:pPr>
            <a:r>
              <a:rPr lang="zh-CN" altLang="en-US" sz="2200" dirty="0">
                <a:solidFill>
                  <a:srgbClr val="C00000"/>
                </a:solidFill>
                <a:latin typeface="+mn-ea"/>
              </a:rPr>
              <a:t>维的层次</a:t>
            </a:r>
            <a:r>
              <a:rPr lang="zh-CN" altLang="en-US" sz="2200" dirty="0">
                <a:latin typeface="+mn-ea"/>
              </a:rPr>
              <a:t>：人们观察数据的某个特定角度</a:t>
            </a:r>
            <a:r>
              <a:rPr lang="en-US" altLang="zh-CN" sz="2200" dirty="0">
                <a:latin typeface="+mn-ea"/>
              </a:rPr>
              <a:t>(</a:t>
            </a:r>
            <a:r>
              <a:rPr lang="zh-CN" altLang="en-US" sz="2200" dirty="0">
                <a:latin typeface="+mn-ea"/>
              </a:rPr>
              <a:t>即某个维</a:t>
            </a:r>
            <a:r>
              <a:rPr lang="en-US" altLang="zh-CN" sz="2200" dirty="0">
                <a:latin typeface="+mn-ea"/>
              </a:rPr>
              <a:t>)</a:t>
            </a:r>
            <a:r>
              <a:rPr lang="zh-CN" altLang="en-US" sz="2200" dirty="0">
                <a:latin typeface="+mn-ea"/>
              </a:rPr>
              <a:t>还可以存在细节程度不同的各个描述方面</a:t>
            </a:r>
            <a:r>
              <a:rPr lang="en-US" altLang="zh-CN" sz="2200" dirty="0">
                <a:latin typeface="+mn-ea"/>
              </a:rPr>
              <a:t>(</a:t>
            </a:r>
            <a:r>
              <a:rPr lang="zh-CN" altLang="en-US" sz="2200" dirty="0">
                <a:latin typeface="+mn-ea"/>
              </a:rPr>
              <a:t>时间维：日期、月份、季度、年</a:t>
            </a:r>
            <a:r>
              <a:rPr lang="en-US" altLang="zh-CN" sz="2200" dirty="0">
                <a:latin typeface="+mn-ea"/>
              </a:rPr>
              <a:t>)</a:t>
            </a:r>
            <a:r>
              <a:rPr lang="zh-CN" altLang="en-US" sz="2200" dirty="0">
                <a:latin typeface="+mn-ea"/>
              </a:rPr>
              <a:t>。</a:t>
            </a:r>
          </a:p>
          <a:p>
            <a:pPr algn="just">
              <a:lnSpc>
                <a:spcPct val="80000"/>
              </a:lnSpc>
            </a:pPr>
            <a:r>
              <a:rPr lang="zh-CN" altLang="en-US" sz="2200" dirty="0">
                <a:solidFill>
                  <a:srgbClr val="C00000"/>
                </a:solidFill>
                <a:latin typeface="+mn-ea"/>
              </a:rPr>
              <a:t>维的成员</a:t>
            </a:r>
            <a:r>
              <a:rPr lang="zh-CN" altLang="en-US" sz="2200" dirty="0">
                <a:latin typeface="+mn-ea"/>
              </a:rPr>
              <a:t>：维的一个取值。是数据项在某维中位置的描述。</a:t>
            </a:r>
            <a:r>
              <a:rPr lang="en-US" altLang="zh-CN" sz="2200" dirty="0">
                <a:latin typeface="+mn-ea"/>
              </a:rPr>
              <a:t>(“</a:t>
            </a:r>
            <a:r>
              <a:rPr lang="zh-CN" altLang="en-US" sz="2200" dirty="0">
                <a:latin typeface="+mn-ea"/>
              </a:rPr>
              <a:t>某年某月某日”是在时间维上位置的描述</a:t>
            </a:r>
            <a:r>
              <a:rPr lang="en-US" altLang="zh-CN" sz="2200" dirty="0">
                <a:latin typeface="+mn-ea"/>
              </a:rPr>
              <a:t>)</a:t>
            </a:r>
          </a:p>
          <a:p>
            <a:pPr algn="just">
              <a:lnSpc>
                <a:spcPct val="80000"/>
              </a:lnSpc>
            </a:pPr>
            <a:r>
              <a:rPr lang="zh-CN" altLang="en-US" sz="2200" dirty="0">
                <a:solidFill>
                  <a:srgbClr val="C00000"/>
                </a:solidFill>
                <a:latin typeface="+mn-ea"/>
              </a:rPr>
              <a:t>多维数组</a:t>
            </a:r>
            <a:r>
              <a:rPr lang="zh-CN" altLang="en-US" sz="2200" dirty="0">
                <a:latin typeface="+mn-ea"/>
              </a:rPr>
              <a:t>：维和变量的组合表示。一个多维数组可以表示为：</a:t>
            </a:r>
            <a:r>
              <a:rPr lang="en-US" altLang="zh-CN" sz="2200" dirty="0">
                <a:latin typeface="+mn-ea"/>
              </a:rPr>
              <a:t>(</a:t>
            </a:r>
            <a:r>
              <a:rPr lang="zh-CN" altLang="en-US" sz="2200" dirty="0">
                <a:latin typeface="+mn-ea"/>
              </a:rPr>
              <a:t>维</a:t>
            </a:r>
            <a:r>
              <a:rPr lang="en-US" altLang="zh-CN" sz="2200" dirty="0">
                <a:latin typeface="+mn-ea"/>
              </a:rPr>
              <a:t>1</a:t>
            </a:r>
            <a:r>
              <a:rPr lang="zh-CN" altLang="en-US" sz="2200" dirty="0">
                <a:latin typeface="+mn-ea"/>
              </a:rPr>
              <a:t>，维</a:t>
            </a:r>
            <a:r>
              <a:rPr lang="en-US" altLang="zh-CN" sz="2200" dirty="0">
                <a:latin typeface="+mn-ea"/>
              </a:rPr>
              <a:t>2</a:t>
            </a:r>
            <a:r>
              <a:rPr lang="zh-CN" altLang="en-US" sz="2200" dirty="0">
                <a:latin typeface="+mn-ea"/>
              </a:rPr>
              <a:t>，</a:t>
            </a:r>
            <a:r>
              <a:rPr lang="en-US" altLang="zh-CN" sz="2200" dirty="0">
                <a:latin typeface="+mn-ea"/>
              </a:rPr>
              <a:t>…</a:t>
            </a:r>
            <a:r>
              <a:rPr lang="zh-CN" altLang="en-US" sz="2200" dirty="0">
                <a:latin typeface="+mn-ea"/>
              </a:rPr>
              <a:t>，维</a:t>
            </a:r>
            <a:r>
              <a:rPr lang="en-US" altLang="zh-CN" sz="2200" dirty="0">
                <a:latin typeface="+mn-ea"/>
              </a:rPr>
              <a:t>n</a:t>
            </a:r>
            <a:r>
              <a:rPr lang="zh-CN" altLang="en-US" sz="2200" dirty="0">
                <a:latin typeface="+mn-ea"/>
              </a:rPr>
              <a:t>，变量</a:t>
            </a:r>
            <a:r>
              <a:rPr lang="en-US" altLang="zh-CN" sz="2200" dirty="0">
                <a:latin typeface="+mn-ea"/>
              </a:rPr>
              <a:t>)</a:t>
            </a:r>
            <a:r>
              <a:rPr lang="zh-CN" altLang="en-US" sz="2200" dirty="0">
                <a:latin typeface="+mn-ea"/>
              </a:rPr>
              <a:t>。</a:t>
            </a:r>
            <a:r>
              <a:rPr lang="en-US" altLang="zh-CN" sz="2200" dirty="0">
                <a:latin typeface="+mn-ea"/>
              </a:rPr>
              <a:t>(</a:t>
            </a:r>
            <a:r>
              <a:rPr lang="zh-CN" altLang="en-US" sz="2200" dirty="0">
                <a:latin typeface="+mn-ea"/>
              </a:rPr>
              <a:t>时间，地区，产品，销售额</a:t>
            </a:r>
            <a:r>
              <a:rPr lang="en-US" altLang="zh-CN" sz="2200" dirty="0">
                <a:latin typeface="+mn-ea"/>
              </a:rPr>
              <a:t>)</a:t>
            </a:r>
          </a:p>
          <a:p>
            <a:pPr algn="just">
              <a:lnSpc>
                <a:spcPct val="80000"/>
              </a:lnSpc>
            </a:pPr>
            <a:r>
              <a:rPr lang="zh-CN" altLang="en-US" sz="2200" dirty="0">
                <a:solidFill>
                  <a:srgbClr val="C00000"/>
                </a:solidFill>
                <a:latin typeface="+mn-ea"/>
              </a:rPr>
              <a:t>数据单元</a:t>
            </a:r>
            <a:r>
              <a:rPr lang="en-US" altLang="zh-CN" sz="2200" dirty="0">
                <a:solidFill>
                  <a:srgbClr val="C00000"/>
                </a:solidFill>
                <a:latin typeface="+mn-ea"/>
              </a:rPr>
              <a:t>(</a:t>
            </a:r>
            <a:r>
              <a:rPr lang="zh-CN" altLang="en-US" sz="2200" dirty="0">
                <a:solidFill>
                  <a:srgbClr val="C00000"/>
                </a:solidFill>
                <a:latin typeface="+mn-ea"/>
              </a:rPr>
              <a:t>单元格</a:t>
            </a:r>
            <a:r>
              <a:rPr lang="en-US" altLang="zh-CN" sz="2200" dirty="0">
                <a:solidFill>
                  <a:srgbClr val="C00000"/>
                </a:solidFill>
                <a:latin typeface="+mn-ea"/>
              </a:rPr>
              <a:t>)</a:t>
            </a:r>
            <a:r>
              <a:rPr lang="zh-CN" altLang="en-US" sz="2200" dirty="0">
                <a:latin typeface="+mn-ea"/>
              </a:rPr>
              <a:t>：多维数组的取值。</a:t>
            </a:r>
            <a:r>
              <a:rPr lang="en-US" altLang="zh-CN" sz="2200" dirty="0">
                <a:latin typeface="+mn-ea"/>
              </a:rPr>
              <a:t>(2000</a:t>
            </a:r>
            <a:r>
              <a:rPr lang="zh-CN" altLang="en-US" sz="2200" dirty="0">
                <a:latin typeface="+mn-ea"/>
              </a:rPr>
              <a:t>年</a:t>
            </a:r>
            <a:r>
              <a:rPr lang="en-US" altLang="zh-CN" sz="2200" dirty="0">
                <a:latin typeface="+mn-ea"/>
              </a:rPr>
              <a:t>1</a:t>
            </a:r>
            <a:r>
              <a:rPr lang="zh-CN" altLang="en-US" sz="2200" dirty="0">
                <a:latin typeface="+mn-ea"/>
              </a:rPr>
              <a:t>月，上海，笔记本电脑，</a:t>
            </a:r>
            <a:r>
              <a:rPr lang="en-US" altLang="zh-CN" sz="2200" dirty="0">
                <a:latin typeface="+mn-ea"/>
              </a:rPr>
              <a:t>$100000)</a:t>
            </a:r>
          </a:p>
        </p:txBody>
      </p:sp>
      <p:graphicFrame>
        <p:nvGraphicFramePr>
          <p:cNvPr id="108548" name="Object 4"/>
          <p:cNvGraphicFramePr>
            <a:graphicFrameLocks noGrp="1" noChangeAspect="1"/>
          </p:cNvGraphicFramePr>
          <p:nvPr>
            <p:ph sz="half" idx="2"/>
          </p:nvPr>
        </p:nvGraphicFramePr>
        <p:xfrm>
          <a:off x="4859338" y="2519363"/>
          <a:ext cx="4027487" cy="2682875"/>
        </p:xfrm>
        <a:graphic>
          <a:graphicData uri="http://schemas.openxmlformats.org/presentationml/2006/ole">
            <mc:AlternateContent xmlns:mc="http://schemas.openxmlformats.org/markup-compatibility/2006">
              <mc:Choice xmlns:v="urn:schemas-microsoft-com:vml" Requires="v">
                <p:oleObj spid="_x0000_s12352" name="绘图" r:id="rId4" imgW="5227200" imgH="3481200" progId="FLW3Drawing">
                  <p:embed/>
                </p:oleObj>
              </mc:Choice>
              <mc:Fallback>
                <p:oleObj name="绘图" r:id="rId4" imgW="5227200" imgH="3481200" progId="FLW3Drawing">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2519363"/>
                        <a:ext cx="4027487" cy="268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fld id="{9E2E47E0-4A29-425C-AA17-472FEC917E05}" type="slidenum">
              <a:rPr lang="en-US" altLang="zh-CN" smtClean="0"/>
              <a:pPr/>
              <a:t>81</a:t>
            </a:fld>
            <a:endParaRPr lang="en-US" altLang="zh-CN"/>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540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a:bodyPr>
          <a:lstStyle/>
          <a:p>
            <a:r>
              <a:rPr lang="en-US" altLang="zh-CN" sz="4000" dirty="0">
                <a:latin typeface="+mj-ea"/>
              </a:rPr>
              <a:t>OLAP</a:t>
            </a:r>
            <a:r>
              <a:rPr lang="zh-CN" altLang="en-US" sz="4000" dirty="0">
                <a:latin typeface="+mj-ea"/>
              </a:rPr>
              <a:t>特性</a:t>
            </a:r>
          </a:p>
        </p:txBody>
      </p:sp>
      <p:sp>
        <p:nvSpPr>
          <p:cNvPr id="109571" name="Rectangle 3"/>
          <p:cNvSpPr>
            <a:spLocks noGrp="1" noChangeArrowheads="1"/>
          </p:cNvSpPr>
          <p:nvPr>
            <p:ph idx="1"/>
          </p:nvPr>
        </p:nvSpPr>
        <p:spPr/>
        <p:txBody>
          <a:bodyPr>
            <a:noAutofit/>
          </a:bodyPr>
          <a:lstStyle/>
          <a:p>
            <a:pPr algn="just">
              <a:lnSpc>
                <a:spcPct val="120000"/>
              </a:lnSpc>
            </a:pPr>
            <a:r>
              <a:rPr lang="zh-CN" altLang="en-US" sz="2400" dirty="0">
                <a:solidFill>
                  <a:srgbClr val="C00000"/>
                </a:solidFill>
                <a:latin typeface="+mn-ea"/>
              </a:rPr>
              <a:t>快速性</a:t>
            </a:r>
            <a:r>
              <a:rPr lang="en-US" altLang="zh-CN" sz="2400" dirty="0">
                <a:solidFill>
                  <a:schemeClr val="tx1">
                    <a:lumMod val="95000"/>
                    <a:lumOff val="5000"/>
                  </a:schemeClr>
                </a:solidFill>
                <a:latin typeface="+mn-ea"/>
              </a:rPr>
              <a:t>:</a:t>
            </a:r>
            <a:r>
              <a:rPr lang="zh-CN" altLang="en-US" sz="2400" dirty="0">
                <a:latin typeface="+mn-ea"/>
              </a:rPr>
              <a:t>用户对</a:t>
            </a:r>
            <a:r>
              <a:rPr lang="en-US" altLang="zh-CN" sz="2400" dirty="0">
                <a:latin typeface="+mn-ea"/>
              </a:rPr>
              <a:t>OLAP</a:t>
            </a:r>
            <a:r>
              <a:rPr lang="zh-CN" altLang="en-US" sz="2400" dirty="0">
                <a:latin typeface="+mn-ea"/>
              </a:rPr>
              <a:t>的快速反应能力有很高的要求。系统应能在</a:t>
            </a:r>
            <a:r>
              <a:rPr lang="en-US" altLang="zh-CN" sz="2400" dirty="0">
                <a:latin typeface="+mn-ea"/>
              </a:rPr>
              <a:t>5</a:t>
            </a:r>
            <a:r>
              <a:rPr lang="zh-CN" altLang="en-US" sz="2400" dirty="0">
                <a:latin typeface="+mn-ea"/>
              </a:rPr>
              <a:t>秒内对用户的大部分分析要求做出反应。客户</a:t>
            </a:r>
            <a:r>
              <a:rPr lang="en-US" altLang="zh-CN" sz="2400" dirty="0">
                <a:latin typeface="+mn-ea"/>
              </a:rPr>
              <a:t>/</a:t>
            </a:r>
            <a:r>
              <a:rPr lang="zh-CN" altLang="en-US" sz="2400" dirty="0">
                <a:latin typeface="+mn-ea"/>
              </a:rPr>
              <a:t>服务器体系结构－两层或三层</a:t>
            </a:r>
            <a:r>
              <a:rPr lang="en-US" altLang="zh-CN" sz="2400" dirty="0">
                <a:latin typeface="+mn-ea"/>
              </a:rPr>
              <a:t>C/S</a:t>
            </a:r>
            <a:r>
              <a:rPr lang="zh-CN" altLang="en-US" sz="2400" dirty="0">
                <a:latin typeface="+mn-ea"/>
              </a:rPr>
              <a:t>结构。 </a:t>
            </a:r>
          </a:p>
          <a:p>
            <a:pPr algn="just">
              <a:lnSpc>
                <a:spcPct val="120000"/>
              </a:lnSpc>
            </a:pPr>
            <a:r>
              <a:rPr lang="zh-CN" altLang="en-US" sz="2400" dirty="0">
                <a:solidFill>
                  <a:srgbClr val="C00000"/>
                </a:solidFill>
                <a:latin typeface="+mn-ea"/>
              </a:rPr>
              <a:t>可分析性</a:t>
            </a:r>
            <a:r>
              <a:rPr lang="en-US" altLang="zh-CN" sz="2400" dirty="0">
                <a:solidFill>
                  <a:schemeClr val="tx1">
                    <a:lumMod val="95000"/>
                    <a:lumOff val="5000"/>
                  </a:schemeClr>
                </a:solidFill>
                <a:latin typeface="+mn-ea"/>
              </a:rPr>
              <a:t>:</a:t>
            </a:r>
            <a:r>
              <a:rPr lang="en-US" altLang="zh-CN" sz="2400" dirty="0">
                <a:latin typeface="+mn-ea"/>
              </a:rPr>
              <a:t>OLAP</a:t>
            </a:r>
            <a:r>
              <a:rPr lang="zh-CN" altLang="en-US" sz="2400" dirty="0">
                <a:latin typeface="+mn-ea"/>
              </a:rPr>
              <a:t>系统应能处理与应用有关的任何逻辑分析和统计分析。</a:t>
            </a:r>
          </a:p>
          <a:p>
            <a:pPr algn="just">
              <a:lnSpc>
                <a:spcPct val="120000"/>
              </a:lnSpc>
            </a:pPr>
            <a:r>
              <a:rPr lang="zh-CN" altLang="en-US" sz="2400" dirty="0">
                <a:solidFill>
                  <a:srgbClr val="C00000"/>
                </a:solidFill>
                <a:latin typeface="+mn-ea"/>
              </a:rPr>
              <a:t>多维性</a:t>
            </a:r>
            <a:r>
              <a:rPr lang="en-US" altLang="zh-CN" sz="2400" dirty="0">
                <a:solidFill>
                  <a:schemeClr val="tx1">
                    <a:lumMod val="95000"/>
                    <a:lumOff val="5000"/>
                  </a:schemeClr>
                </a:solidFill>
                <a:latin typeface="+mn-ea"/>
              </a:rPr>
              <a:t>:</a:t>
            </a:r>
            <a:r>
              <a:rPr lang="zh-CN" altLang="en-US" sz="2400" dirty="0">
                <a:latin typeface="+mn-ea"/>
              </a:rPr>
              <a:t>多维性是</a:t>
            </a:r>
            <a:r>
              <a:rPr lang="en-US" altLang="zh-CN" sz="2400" dirty="0">
                <a:latin typeface="+mn-ea"/>
              </a:rPr>
              <a:t>OLAP</a:t>
            </a:r>
            <a:r>
              <a:rPr lang="zh-CN" altLang="en-US" sz="2400" dirty="0">
                <a:latin typeface="+mn-ea"/>
              </a:rPr>
              <a:t>的关键属性。系统必须提供对数据的多维视图和分析</a:t>
            </a:r>
            <a:r>
              <a:rPr lang="en-US" altLang="zh-CN" sz="2400" dirty="0">
                <a:latin typeface="+mn-ea"/>
              </a:rPr>
              <a:t>,</a:t>
            </a:r>
            <a:r>
              <a:rPr lang="zh-CN" altLang="en-US" sz="2400" dirty="0">
                <a:latin typeface="+mn-ea"/>
              </a:rPr>
              <a:t>包括对层次维和多重层次维的完全支持。</a:t>
            </a:r>
            <a:endParaRPr lang="zh-CN" altLang="en-US" sz="2400" dirty="0">
              <a:solidFill>
                <a:srgbClr val="000000"/>
              </a:solidFill>
              <a:latin typeface="+mn-ea"/>
            </a:endParaRPr>
          </a:p>
          <a:p>
            <a:pPr algn="just">
              <a:lnSpc>
                <a:spcPct val="120000"/>
              </a:lnSpc>
            </a:pPr>
            <a:r>
              <a:rPr lang="zh-CN" altLang="en-US" sz="2400" dirty="0">
                <a:solidFill>
                  <a:srgbClr val="C00000"/>
                </a:solidFill>
                <a:latin typeface="+mn-ea"/>
              </a:rPr>
              <a:t>信息性</a:t>
            </a:r>
            <a:r>
              <a:rPr lang="en-US" altLang="zh-CN" sz="2400" dirty="0">
                <a:solidFill>
                  <a:schemeClr val="tx1">
                    <a:lumMod val="95000"/>
                    <a:lumOff val="5000"/>
                  </a:schemeClr>
                </a:solidFill>
                <a:latin typeface="+mn-ea"/>
              </a:rPr>
              <a:t>:</a:t>
            </a:r>
            <a:r>
              <a:rPr lang="zh-CN" altLang="en-US" sz="2400" dirty="0">
                <a:latin typeface="+mn-ea"/>
              </a:rPr>
              <a:t>不论数据量有多大，也不管数据存储在何处，</a:t>
            </a:r>
            <a:r>
              <a:rPr lang="en-US" altLang="zh-CN" sz="2400" dirty="0">
                <a:latin typeface="+mn-ea"/>
              </a:rPr>
              <a:t>OLAP</a:t>
            </a:r>
            <a:r>
              <a:rPr lang="zh-CN" altLang="en-US" sz="2400" dirty="0">
                <a:latin typeface="+mn-ea"/>
              </a:rPr>
              <a:t>系统应能及时获得信息，并且管理大容量信息。</a:t>
            </a: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82</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2231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Autofit/>
          </a:bodyPr>
          <a:lstStyle/>
          <a:p>
            <a:r>
              <a:rPr lang="en-US" altLang="zh-CN" sz="4000" dirty="0">
                <a:latin typeface="+mj-ea"/>
              </a:rPr>
              <a:t>OLAP</a:t>
            </a:r>
            <a:r>
              <a:rPr lang="zh-CN" altLang="en-US" sz="4000" dirty="0">
                <a:latin typeface="+mj-ea"/>
              </a:rPr>
              <a:t>多维数据结构</a:t>
            </a:r>
          </a:p>
        </p:txBody>
      </p:sp>
      <p:sp>
        <p:nvSpPr>
          <p:cNvPr id="111619" name="Rectangle 3"/>
          <p:cNvSpPr>
            <a:spLocks noGrp="1" noChangeArrowheads="1"/>
          </p:cNvSpPr>
          <p:nvPr>
            <p:ph idx="1"/>
          </p:nvPr>
        </p:nvSpPr>
        <p:spPr/>
        <p:txBody>
          <a:bodyPr/>
          <a:lstStyle/>
          <a:p>
            <a:pPr algn="just"/>
            <a:r>
              <a:rPr lang="zh-CN" altLang="en-US" sz="2800" dirty="0">
                <a:solidFill>
                  <a:srgbClr val="C00000"/>
                </a:solidFill>
                <a:latin typeface="宋体" pitchFamily="2" charset="-122"/>
              </a:rPr>
              <a:t>超立方结构</a:t>
            </a:r>
            <a:r>
              <a:rPr lang="en-US" altLang="zh-CN" sz="2800" dirty="0">
                <a:solidFill>
                  <a:srgbClr val="C00000"/>
                </a:solidFill>
                <a:latin typeface="宋体" pitchFamily="2" charset="-122"/>
              </a:rPr>
              <a:t>(Hypercube) </a:t>
            </a:r>
            <a:r>
              <a:rPr lang="zh-CN" altLang="en-US" sz="2800" dirty="0">
                <a:solidFill>
                  <a:srgbClr val="C00000"/>
                </a:solidFill>
                <a:latin typeface="宋体" pitchFamily="2" charset="-122"/>
              </a:rPr>
              <a:t>多维数据集</a:t>
            </a:r>
          </a:p>
          <a:p>
            <a:pPr lvl="1" algn="just">
              <a:spcBef>
                <a:spcPct val="0"/>
              </a:spcBef>
            </a:pPr>
            <a:r>
              <a:rPr lang="zh-CN" altLang="en-US" dirty="0">
                <a:latin typeface="宋体" pitchFamily="2" charset="-122"/>
              </a:rPr>
              <a:t>立方体或超立方结构指用三维或更多的维数来描述一个对象</a:t>
            </a:r>
            <a:r>
              <a:rPr lang="en-US" altLang="zh-CN" dirty="0">
                <a:latin typeface="宋体" pitchFamily="2" charset="-122"/>
              </a:rPr>
              <a:t>,</a:t>
            </a:r>
            <a:r>
              <a:rPr lang="zh-CN" altLang="en-US" dirty="0">
                <a:latin typeface="宋体" pitchFamily="2" charset="-122"/>
              </a:rPr>
              <a:t>每个维彼此垂直。</a:t>
            </a:r>
          </a:p>
          <a:p>
            <a:pPr lvl="1" algn="just">
              <a:spcBef>
                <a:spcPct val="0"/>
              </a:spcBef>
            </a:pPr>
            <a:r>
              <a:rPr lang="zh-CN" altLang="en-US" dirty="0">
                <a:latin typeface="宋体" pitchFamily="2" charset="-122"/>
              </a:rPr>
              <a:t>数据的测量值发生在维的交叉点上</a:t>
            </a:r>
            <a:r>
              <a:rPr lang="en-US" altLang="zh-CN" dirty="0">
                <a:latin typeface="宋体" pitchFamily="2" charset="-122"/>
              </a:rPr>
              <a:t>,</a:t>
            </a:r>
            <a:r>
              <a:rPr lang="zh-CN" altLang="en-US" dirty="0">
                <a:latin typeface="宋体" pitchFamily="2" charset="-122"/>
              </a:rPr>
              <a:t>数据空间的各个部分都有相同的维属性 </a:t>
            </a:r>
            <a:r>
              <a:rPr lang="en-US" altLang="zh-CN" dirty="0">
                <a:latin typeface="宋体" pitchFamily="2" charset="-122"/>
              </a:rPr>
              <a:t>(</a:t>
            </a:r>
            <a:r>
              <a:rPr lang="zh-CN" altLang="en-US" dirty="0">
                <a:latin typeface="宋体" pitchFamily="2" charset="-122"/>
              </a:rPr>
              <a:t>收缩超立方结构，这种结构的数据密度更大</a:t>
            </a:r>
            <a:r>
              <a:rPr lang="en-US" altLang="zh-CN" dirty="0">
                <a:latin typeface="宋体" pitchFamily="2" charset="-122"/>
              </a:rPr>
              <a:t>,</a:t>
            </a:r>
            <a:r>
              <a:rPr lang="zh-CN" altLang="en-US" dirty="0">
                <a:latin typeface="宋体" pitchFamily="2" charset="-122"/>
              </a:rPr>
              <a:t>数据的维数更少</a:t>
            </a:r>
            <a:r>
              <a:rPr lang="en-US" altLang="zh-CN" dirty="0">
                <a:latin typeface="宋体" pitchFamily="2" charset="-122"/>
              </a:rPr>
              <a:t>,</a:t>
            </a:r>
            <a:r>
              <a:rPr lang="zh-CN" altLang="en-US" dirty="0">
                <a:latin typeface="宋体" pitchFamily="2" charset="-122"/>
              </a:rPr>
              <a:t>并可加入额外的分析维</a:t>
            </a:r>
            <a:r>
              <a:rPr lang="en-US" altLang="zh-CN" dirty="0">
                <a:latin typeface="宋体" pitchFamily="2" charset="-122"/>
              </a:rPr>
              <a:t>)</a:t>
            </a:r>
            <a:r>
              <a:rPr lang="zh-CN" altLang="en-US" dirty="0">
                <a:latin typeface="宋体" pitchFamily="2" charset="-122"/>
              </a:rPr>
              <a:t>。 </a:t>
            </a:r>
            <a:r>
              <a:rPr lang="zh-CN" altLang="en-US" sz="3200" b="1" dirty="0">
                <a:latin typeface="Arial"/>
              </a:rPr>
              <a:t> </a:t>
            </a:r>
            <a:endParaRPr lang="zh-CN" altLang="en-US" b="1" dirty="0">
              <a:solidFill>
                <a:schemeClr val="tx2"/>
              </a:solidFill>
              <a:latin typeface="宋体" pitchFamily="2" charset="-122"/>
            </a:endParaRP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83</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0863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normAutofit/>
          </a:bodyPr>
          <a:lstStyle/>
          <a:p>
            <a:r>
              <a:rPr lang="zh-CN" altLang="en-US" sz="4000" dirty="0">
                <a:latin typeface="宋体" pitchFamily="2" charset="-122"/>
              </a:rPr>
              <a:t>客户种类数量分布多维立方</a:t>
            </a:r>
            <a:r>
              <a:rPr lang="zh-CN" altLang="en-US" sz="4000" dirty="0"/>
              <a:t> </a:t>
            </a: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84</a:t>
            </a:fld>
            <a:endParaRPr lang="zh-CN" altLang="en-US"/>
          </a:p>
        </p:txBody>
      </p:sp>
      <p:pic>
        <p:nvPicPr>
          <p:cNvPr id="180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35695"/>
            <a:ext cx="7705725" cy="4873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509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normAutofit/>
          </a:bodyPr>
          <a:lstStyle/>
          <a:p>
            <a:r>
              <a:rPr lang="en-US" altLang="zh-CN" sz="4000" dirty="0">
                <a:latin typeface="+mj-ea"/>
              </a:rPr>
              <a:t>OLAP</a:t>
            </a:r>
            <a:r>
              <a:rPr lang="zh-CN" altLang="en-US" sz="4000" dirty="0">
                <a:latin typeface="+mj-ea"/>
              </a:rPr>
              <a:t>操作</a:t>
            </a:r>
          </a:p>
        </p:txBody>
      </p:sp>
      <p:sp>
        <p:nvSpPr>
          <p:cNvPr id="112643" name="Rectangle 3"/>
          <p:cNvSpPr>
            <a:spLocks noGrp="1" noChangeArrowheads="1"/>
          </p:cNvSpPr>
          <p:nvPr>
            <p:ph idx="1"/>
          </p:nvPr>
        </p:nvSpPr>
        <p:spPr/>
        <p:txBody>
          <a:bodyPr>
            <a:normAutofit fontScale="92500" lnSpcReduction="20000"/>
          </a:bodyPr>
          <a:lstStyle/>
          <a:p>
            <a:pPr algn="just"/>
            <a:r>
              <a:rPr lang="en-US" altLang="zh-CN" sz="2600" dirty="0" err="1">
                <a:latin typeface="+mn-ea"/>
              </a:rPr>
              <a:t>Codd</a:t>
            </a:r>
            <a:r>
              <a:rPr lang="zh-CN" altLang="en-US" sz="2600" dirty="0">
                <a:latin typeface="+mn-ea"/>
              </a:rPr>
              <a:t>从可视化角度提出，主要基于统计的方法：</a:t>
            </a:r>
          </a:p>
          <a:p>
            <a:pPr algn="just"/>
            <a:r>
              <a:rPr lang="zh-CN" altLang="en-US" sz="2600" dirty="0">
                <a:latin typeface="+mn-ea"/>
              </a:rPr>
              <a:t>切片和切块</a:t>
            </a:r>
            <a:r>
              <a:rPr lang="en-US" altLang="zh-CN" sz="2600" dirty="0">
                <a:latin typeface="+mn-ea"/>
              </a:rPr>
              <a:t>(</a:t>
            </a:r>
            <a:r>
              <a:rPr lang="en-US" altLang="en-US" sz="2600" dirty="0">
                <a:latin typeface="+mn-ea"/>
              </a:rPr>
              <a:t>Slice and Dice</a:t>
            </a:r>
            <a:r>
              <a:rPr lang="en-US" altLang="zh-CN" sz="2600" dirty="0">
                <a:latin typeface="+mn-ea"/>
              </a:rPr>
              <a:t>)</a:t>
            </a:r>
          </a:p>
          <a:p>
            <a:pPr lvl="1" algn="just"/>
            <a:r>
              <a:rPr lang="zh-CN" altLang="en-US" sz="2600" dirty="0">
                <a:latin typeface="+mn-ea"/>
              </a:rPr>
              <a:t>在多维数据结构中</a:t>
            </a:r>
            <a:r>
              <a:rPr lang="en-US" altLang="zh-CN" sz="2600" dirty="0">
                <a:latin typeface="+mn-ea"/>
              </a:rPr>
              <a:t>,</a:t>
            </a:r>
            <a:r>
              <a:rPr lang="zh-CN" altLang="en-US" sz="2600" dirty="0">
                <a:latin typeface="+mn-ea"/>
              </a:rPr>
              <a:t>按二维进行切片</a:t>
            </a:r>
            <a:r>
              <a:rPr lang="en-US" altLang="zh-CN" sz="2600" dirty="0">
                <a:latin typeface="+mn-ea"/>
              </a:rPr>
              <a:t>,</a:t>
            </a:r>
            <a:r>
              <a:rPr lang="zh-CN" altLang="en-US" sz="2600" dirty="0">
                <a:latin typeface="+mn-ea"/>
              </a:rPr>
              <a:t>按三维进行切块</a:t>
            </a:r>
            <a:r>
              <a:rPr lang="en-US" altLang="zh-CN" sz="2600" dirty="0">
                <a:latin typeface="+mn-ea"/>
              </a:rPr>
              <a:t>,</a:t>
            </a:r>
            <a:r>
              <a:rPr lang="zh-CN" altLang="en-US" sz="2600" dirty="0">
                <a:latin typeface="+mn-ea"/>
              </a:rPr>
              <a:t>可得到所需要的数据。如在“城市、产品、时间”三维立方体中进行切块和切片</a:t>
            </a:r>
            <a:r>
              <a:rPr lang="en-US" altLang="zh-CN" sz="2600" dirty="0">
                <a:latin typeface="+mn-ea"/>
              </a:rPr>
              <a:t>,</a:t>
            </a:r>
            <a:r>
              <a:rPr lang="zh-CN" altLang="en-US" sz="2600" dirty="0">
                <a:latin typeface="+mn-ea"/>
              </a:rPr>
              <a:t>可得到各城市、各产品的销售情况。</a:t>
            </a:r>
          </a:p>
          <a:p>
            <a:pPr algn="just"/>
            <a:r>
              <a:rPr lang="zh-CN" altLang="en-US" sz="2600" dirty="0">
                <a:latin typeface="+mn-ea"/>
              </a:rPr>
              <a:t>钻取</a:t>
            </a:r>
            <a:r>
              <a:rPr lang="en-US" altLang="zh-CN" sz="2600" dirty="0">
                <a:latin typeface="+mn-ea"/>
              </a:rPr>
              <a:t>(Drill) </a:t>
            </a:r>
          </a:p>
          <a:p>
            <a:pPr lvl="1" algn="just"/>
            <a:r>
              <a:rPr lang="zh-CN" altLang="en-US" sz="2600" dirty="0">
                <a:latin typeface="+mn-ea"/>
              </a:rPr>
              <a:t>钻取包含向下钻取</a:t>
            </a:r>
            <a:r>
              <a:rPr lang="en-US" altLang="zh-CN" sz="2600" dirty="0">
                <a:latin typeface="+mn-ea"/>
              </a:rPr>
              <a:t>(Drill-down)</a:t>
            </a:r>
            <a:r>
              <a:rPr lang="zh-CN" altLang="en-US" sz="2600" dirty="0">
                <a:latin typeface="+mn-ea"/>
              </a:rPr>
              <a:t>和向上钻取</a:t>
            </a:r>
            <a:r>
              <a:rPr lang="en-US" altLang="zh-CN" sz="2600" dirty="0">
                <a:latin typeface="+mn-ea"/>
              </a:rPr>
              <a:t>(Drill-up)/</a:t>
            </a:r>
            <a:r>
              <a:rPr lang="zh-CN" altLang="en-US" sz="2600" dirty="0">
                <a:latin typeface="+mn-ea"/>
              </a:rPr>
              <a:t>上卷</a:t>
            </a:r>
            <a:r>
              <a:rPr lang="en-US" altLang="zh-CN" sz="2600" dirty="0">
                <a:latin typeface="+mn-ea"/>
              </a:rPr>
              <a:t>(</a:t>
            </a:r>
            <a:r>
              <a:rPr lang="en-US" altLang="en-US" sz="2600" dirty="0">
                <a:latin typeface="+mn-ea"/>
              </a:rPr>
              <a:t>Roll-up</a:t>
            </a:r>
            <a:r>
              <a:rPr lang="en-US" altLang="zh-CN" sz="2600" dirty="0">
                <a:latin typeface="+mn-ea"/>
              </a:rPr>
              <a:t>)</a:t>
            </a:r>
            <a:r>
              <a:rPr lang="zh-CN" altLang="en-US" sz="2600" dirty="0">
                <a:latin typeface="+mn-ea"/>
              </a:rPr>
              <a:t>操作，钻取的深度与维所划分的层次相对应。 </a:t>
            </a:r>
          </a:p>
          <a:p>
            <a:pPr algn="just"/>
            <a:r>
              <a:rPr lang="zh-CN" altLang="en-US" sz="2600" dirty="0">
                <a:latin typeface="+mn-ea"/>
              </a:rPr>
              <a:t> 旋转</a:t>
            </a:r>
            <a:r>
              <a:rPr lang="en-US" altLang="zh-CN" sz="2600" dirty="0">
                <a:latin typeface="+mn-ea"/>
              </a:rPr>
              <a:t>(Rotate)/</a:t>
            </a:r>
            <a:r>
              <a:rPr lang="zh-CN" altLang="zh-CN" sz="2600" dirty="0">
                <a:latin typeface="+mn-ea"/>
              </a:rPr>
              <a:t>旋转</a:t>
            </a:r>
            <a:r>
              <a:rPr lang="en-US" altLang="zh-CN" sz="2600" dirty="0">
                <a:latin typeface="+mn-ea"/>
              </a:rPr>
              <a:t>(Pivot)</a:t>
            </a:r>
          </a:p>
          <a:p>
            <a:pPr lvl="1" algn="just"/>
            <a:r>
              <a:rPr lang="zh-CN" altLang="en-US" sz="2600" dirty="0">
                <a:latin typeface="+mn-ea"/>
              </a:rPr>
              <a:t>通过旋转可以得到不同视角的数据。</a:t>
            </a:r>
          </a:p>
          <a:p>
            <a:r>
              <a:rPr lang="zh-CN" altLang="en-US" sz="2600" dirty="0">
                <a:latin typeface="+mn-ea"/>
              </a:rPr>
              <a:t>辅之于各种图形展示分析结果 </a:t>
            </a:r>
          </a:p>
          <a:p>
            <a:pPr algn="just"/>
            <a:endParaRPr lang="zh-CN" altLang="en-US" sz="1800" b="1" dirty="0">
              <a:latin typeface="宋体" pitchFamily="2" charset="-122"/>
            </a:endParaRPr>
          </a:p>
          <a:p>
            <a:pPr algn="just"/>
            <a:endParaRPr lang="zh-CN" altLang="en-US" sz="1800" b="1" dirty="0">
              <a:latin typeface="宋体" pitchFamily="2" charset="-122"/>
            </a:endParaRPr>
          </a:p>
          <a:p>
            <a:pPr lvl="1" algn="just"/>
            <a:endParaRPr lang="en-US" altLang="zh-CN" sz="1800" dirty="0"/>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85</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9351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normAutofit/>
          </a:bodyPr>
          <a:lstStyle/>
          <a:p>
            <a:r>
              <a:rPr lang="zh-CN" altLang="zh-CN" sz="4000" dirty="0">
                <a:latin typeface="+mj-ea"/>
              </a:rPr>
              <a:t>切片、切块</a:t>
            </a:r>
            <a:endParaRPr lang="zh-CN" altLang="en-US" sz="4000" dirty="0">
              <a:latin typeface="+mj-ea"/>
            </a:endParaRPr>
          </a:p>
        </p:txBody>
      </p:sp>
      <p:pic>
        <p:nvPicPr>
          <p:cNvPr id="1136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21999" y="1700808"/>
            <a:ext cx="4877481" cy="3685714"/>
          </a:xfrm>
          <a:noFill/>
          <a:ln/>
        </p:spPr>
      </p:pic>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86</a:t>
            </a:fld>
            <a:endParaRPr lang="zh-CN" altLang="en-US"/>
          </a:p>
        </p:txBody>
      </p:sp>
      <p:sp>
        <p:nvSpPr>
          <p:cNvPr id="113668" name="Rectangle 4"/>
          <p:cNvSpPr>
            <a:spLocks noChangeArrowheads="1"/>
          </p:cNvSpPr>
          <p:nvPr/>
        </p:nvSpPr>
        <p:spPr bwMode="auto">
          <a:xfrm>
            <a:off x="2876550" y="2081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13669" name="Picture 5" descr="fig2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133600"/>
            <a:ext cx="40005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1936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a:bodyPr>
          <a:lstStyle/>
          <a:p>
            <a:r>
              <a:rPr lang="zh-CN" altLang="en-US" sz="4000" dirty="0">
                <a:latin typeface="+mj-ea"/>
              </a:rPr>
              <a:t>销售数据的</a:t>
            </a:r>
            <a:r>
              <a:rPr lang="en-US" altLang="zh-CN" sz="4000" dirty="0">
                <a:latin typeface="+mj-ea"/>
              </a:rPr>
              <a:t>4-D</a:t>
            </a:r>
            <a:r>
              <a:rPr lang="zh-CN" altLang="en-US" sz="4000" dirty="0">
                <a:latin typeface="+mj-ea"/>
              </a:rPr>
              <a:t>表示 </a:t>
            </a: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87</a:t>
            </a:fld>
            <a:endParaRPr lang="zh-CN" altLang="en-US"/>
          </a:p>
        </p:txBody>
      </p:sp>
      <p:sp>
        <p:nvSpPr>
          <p:cNvPr id="120835" name="Rectangle 3"/>
          <p:cNvSpPr>
            <a:spLocks noChangeArrowheads="1"/>
          </p:cNvSpPr>
          <p:nvPr/>
        </p:nvSpPr>
        <p:spPr bwMode="auto">
          <a:xfrm>
            <a:off x="1757363" y="2133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20836" name="Picture 4" descr="fig2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700808"/>
            <a:ext cx="8224837" cy="37846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9893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el 1"/>
          <p:cNvSpPr>
            <a:spLocks noGrp="1"/>
          </p:cNvSpPr>
          <p:nvPr>
            <p:ph type="title"/>
          </p:nvPr>
        </p:nvSpPr>
        <p:spPr/>
        <p:txBody>
          <a:bodyPr anchor="ctr">
            <a:normAutofit/>
          </a:bodyPr>
          <a:lstStyle/>
          <a:p>
            <a:r>
              <a:rPr lang="en-US" altLang="zh-CN" sz="4000" dirty="0">
                <a:ea typeface="黑体" pitchFamily="49" charset="-122"/>
              </a:rPr>
              <a:t>Dicing Example</a:t>
            </a: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88</a:t>
            </a:fld>
            <a:endParaRPr lang="zh-CN" altLang="en-US"/>
          </a:p>
        </p:txBody>
      </p:sp>
      <p:sp>
        <p:nvSpPr>
          <p:cNvPr id="114691" name="AutoShape 69"/>
          <p:cNvSpPr>
            <a:spLocks noChangeArrowheads="1"/>
          </p:cNvSpPr>
          <p:nvPr/>
        </p:nvSpPr>
        <p:spPr bwMode="auto">
          <a:xfrm rot="5400000">
            <a:off x="1800226" y="3709442"/>
            <a:ext cx="709612" cy="1169987"/>
          </a:xfrm>
          <a:prstGeom prst="rightArrow">
            <a:avLst>
              <a:gd name="adj1" fmla="val 50000"/>
              <a:gd name="adj2" fmla="val 25000"/>
            </a:avLst>
          </a:prstGeom>
          <a:solidFill>
            <a:srgbClr val="FF3300"/>
          </a:solidFill>
          <a:ln w="19050" algn="ctr">
            <a:solidFill>
              <a:schemeClr val="tx1"/>
            </a:solidFill>
            <a:miter lim="800000"/>
            <a:headEnd/>
            <a:tailEnd/>
          </a:ln>
        </p:spPr>
        <p:txBody>
          <a:bodyPr rot="10800000" vert="eaVert"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20000"/>
              </a:spcBef>
              <a:buClr>
                <a:srgbClr val="F48B00"/>
              </a:buClr>
              <a:buFont typeface="Wingdings" pitchFamily="2" charset="2"/>
              <a:buNone/>
            </a:pPr>
            <a:endParaRPr lang="de-DE" altLang="zh-CN" sz="2800" b="1"/>
          </a:p>
        </p:txBody>
      </p:sp>
      <p:sp>
        <p:nvSpPr>
          <p:cNvPr id="114692" name="Textfeld 6"/>
          <p:cNvSpPr txBox="1">
            <a:spLocks noChangeArrowheads="1"/>
          </p:cNvSpPr>
          <p:nvPr/>
        </p:nvSpPr>
        <p:spPr bwMode="auto">
          <a:xfrm>
            <a:off x="2887663" y="3933280"/>
            <a:ext cx="4725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20000"/>
              </a:spcBef>
              <a:buClr>
                <a:srgbClr val="F48B00"/>
              </a:buClr>
              <a:buFont typeface="Wingdings" pitchFamily="2" charset="2"/>
              <a:buNone/>
            </a:pPr>
            <a:r>
              <a:rPr lang="en-US" altLang="zh-CN" sz="2000"/>
              <a:t>Dicing:</a:t>
            </a:r>
            <a:br>
              <a:rPr lang="en-US" altLang="zh-CN" sz="2000"/>
            </a:br>
            <a:r>
              <a:rPr lang="en-US" altLang="zh-CN" sz="2000"/>
              <a:t>Filtering by AUS1+AUS2 and Wholesale</a:t>
            </a:r>
          </a:p>
        </p:txBody>
      </p:sp>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380802"/>
            <a:ext cx="6119812" cy="240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889971"/>
            <a:ext cx="6119812"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72493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nchor="ctr">
            <a:normAutofit/>
          </a:bodyPr>
          <a:lstStyle/>
          <a:p>
            <a:r>
              <a:rPr lang="en-US" altLang="zh-CN" sz="4000" dirty="0"/>
              <a:t>Slicing Example</a:t>
            </a: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89</a:t>
            </a:fld>
            <a:endParaRPr lang="zh-CN" altLang="en-US"/>
          </a:p>
        </p:txBody>
      </p:sp>
      <p:sp>
        <p:nvSpPr>
          <p:cNvPr id="117763" name="AutoShape 69"/>
          <p:cNvSpPr>
            <a:spLocks noChangeArrowheads="1"/>
          </p:cNvSpPr>
          <p:nvPr/>
        </p:nvSpPr>
        <p:spPr bwMode="auto">
          <a:xfrm rot="5400000">
            <a:off x="1778001" y="3832026"/>
            <a:ext cx="709612" cy="1169987"/>
          </a:xfrm>
          <a:prstGeom prst="rightArrow">
            <a:avLst>
              <a:gd name="adj1" fmla="val 50000"/>
              <a:gd name="adj2" fmla="val 25000"/>
            </a:avLst>
          </a:prstGeom>
          <a:solidFill>
            <a:srgbClr val="FF3300"/>
          </a:solidFill>
          <a:ln w="19050" algn="ctr">
            <a:solidFill>
              <a:schemeClr val="tx1"/>
            </a:solidFill>
            <a:miter lim="800000"/>
            <a:headEnd/>
            <a:tailEnd/>
          </a:ln>
        </p:spPr>
        <p:txBody>
          <a:bodyPr rot="10800000" vert="eaVert"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20000"/>
              </a:spcBef>
              <a:buClr>
                <a:srgbClr val="F48B00"/>
              </a:buClr>
              <a:buFont typeface="Wingdings" pitchFamily="2" charset="2"/>
              <a:buNone/>
            </a:pPr>
            <a:endParaRPr lang="de-DE" altLang="zh-CN" sz="2800" b="1"/>
          </a:p>
        </p:txBody>
      </p:sp>
      <p:sp>
        <p:nvSpPr>
          <p:cNvPr id="117764" name="Textfeld 6"/>
          <p:cNvSpPr txBox="1">
            <a:spLocks noChangeArrowheads="1"/>
          </p:cNvSpPr>
          <p:nvPr/>
        </p:nvSpPr>
        <p:spPr bwMode="auto">
          <a:xfrm>
            <a:off x="2874963" y="4005064"/>
            <a:ext cx="2162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20000"/>
              </a:spcBef>
              <a:buClr>
                <a:srgbClr val="F48B00"/>
              </a:buClr>
              <a:buFont typeface="Wingdings" pitchFamily="2" charset="2"/>
              <a:buNone/>
            </a:pPr>
            <a:r>
              <a:rPr lang="en-US" altLang="zh-CN" sz="2000" dirty="0"/>
              <a:t>Slicing:</a:t>
            </a:r>
            <a:br>
              <a:rPr lang="en-US" altLang="zh-CN" sz="2000" dirty="0"/>
            </a:br>
            <a:r>
              <a:rPr lang="en-US" altLang="zh-CN" sz="2000" dirty="0"/>
              <a:t>Filtering by AUS2</a:t>
            </a:r>
          </a:p>
        </p:txBody>
      </p:sp>
      <p:pic>
        <p:nvPicPr>
          <p:cNvPr id="1177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556792"/>
            <a:ext cx="6119812" cy="24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814788"/>
            <a:ext cx="6119812"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66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4"/>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6" name="灯片编号占位符 5"/>
          <p:cNvSpPr>
            <a:spLocks noGrp="1"/>
          </p:cNvSpPr>
          <p:nvPr>
            <p:ph type="sldNum" sz="quarter" idx="12"/>
          </p:nvPr>
        </p:nvSpPr>
        <p:spPr/>
        <p:txBody>
          <a:bodyPr/>
          <a:lstStyle/>
          <a:p>
            <a:fld id="{B075C686-DB3D-442A-9DC3-A1D71AB1A417}" type="slidenum">
              <a:rPr lang="zh-CN" altLang="en-US" smtClean="0"/>
              <a:t>9</a:t>
            </a:fld>
            <a:endParaRPr lang="zh-CN" altLang="en-US"/>
          </a:p>
        </p:txBody>
      </p:sp>
      <p:sp>
        <p:nvSpPr>
          <p:cNvPr id="7" name="Rectangle 2"/>
          <p:cNvSpPr>
            <a:spLocks noChangeArrowheads="1"/>
          </p:cNvSpPr>
          <p:nvPr/>
        </p:nvSpPr>
        <p:spPr bwMode="auto">
          <a:xfrm>
            <a:off x="363538" y="5780112"/>
            <a:ext cx="8415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r" eaLnBrk="1" hangingPunct="1"/>
            <a:r>
              <a:rPr lang="zh-CN" altLang="en-US" b="1">
                <a:solidFill>
                  <a:srgbClr val="CC0000"/>
                </a:solidFill>
                <a:latin typeface="Times New Roman" pitchFamily="18" charset="0"/>
                <a:ea typeface="楷体_GB2312" pitchFamily="49" charset="-122"/>
              </a:rPr>
              <a:t>数据爆炸，知识贫乏</a:t>
            </a:r>
            <a:endParaRPr lang="zh-CN" altLang="en-US">
              <a:latin typeface="Times New Roman" pitchFamily="18" charset="0"/>
            </a:endParaRPr>
          </a:p>
        </p:txBody>
      </p:sp>
      <p:sp>
        <p:nvSpPr>
          <p:cNvPr id="8" name="Rectangle 4"/>
          <p:cNvSpPr>
            <a:spLocks noChangeArrowheads="1"/>
          </p:cNvSpPr>
          <p:nvPr/>
        </p:nvSpPr>
        <p:spPr bwMode="auto">
          <a:xfrm>
            <a:off x="1371600" y="1814537"/>
            <a:ext cx="8826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457200" eaLnBrk="0" hangingPunct="0">
              <a:defRPr kumimoji="1" sz="2400">
                <a:solidFill>
                  <a:schemeClr val="tx1"/>
                </a:solidFill>
                <a:latin typeface="Tahoma" pitchFamily="34" charset="0"/>
                <a:ea typeface="宋体" pitchFamily="2" charset="-122"/>
              </a:defRPr>
            </a:lvl1pPr>
            <a:lvl2pPr marL="742950" indent="-285750" defTabSz="457200" eaLnBrk="0" hangingPunct="0">
              <a:defRPr kumimoji="1" sz="2400">
                <a:solidFill>
                  <a:schemeClr val="tx1"/>
                </a:solidFill>
                <a:latin typeface="Tahoma" pitchFamily="34" charset="0"/>
                <a:ea typeface="宋体" pitchFamily="2" charset="-122"/>
              </a:defRPr>
            </a:lvl2pPr>
            <a:lvl3pPr marL="1143000" indent="-228600" defTabSz="457200" eaLnBrk="0" hangingPunct="0">
              <a:defRPr kumimoji="1" sz="2400">
                <a:solidFill>
                  <a:schemeClr val="tx1"/>
                </a:solidFill>
                <a:latin typeface="Tahoma" pitchFamily="34" charset="0"/>
                <a:ea typeface="宋体" pitchFamily="2" charset="-122"/>
              </a:defRPr>
            </a:lvl3pPr>
            <a:lvl4pPr marL="1600200" indent="-228600" defTabSz="457200" eaLnBrk="0" hangingPunct="0">
              <a:defRPr kumimoji="1" sz="2400">
                <a:solidFill>
                  <a:schemeClr val="tx1"/>
                </a:solidFill>
                <a:latin typeface="Tahoma" pitchFamily="34" charset="0"/>
                <a:ea typeface="宋体" pitchFamily="2" charset="-122"/>
              </a:defRPr>
            </a:lvl4pPr>
            <a:lvl5pPr marL="2057400" indent="-228600" defTabSz="457200" eaLnBrk="0" hangingPunct="0">
              <a:defRPr kumimoji="1" sz="2400">
                <a:solidFill>
                  <a:schemeClr val="tx1"/>
                </a:solidFill>
                <a:latin typeface="Tahoma" pitchFamily="34" charset="0"/>
                <a:ea typeface="宋体" pitchFamily="2" charset="-122"/>
              </a:defRPr>
            </a:lvl5pPr>
            <a:lvl6pPr marL="25146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fontAlgn="t" hangingPunct="1">
              <a:buClr>
                <a:srgbClr val="000080"/>
              </a:buClr>
              <a:buFont typeface="Monotype Sorts" pitchFamily="2" charset="2"/>
              <a:buNone/>
            </a:pPr>
            <a:r>
              <a:rPr lang="zh-CN" altLang="en-US" b="1">
                <a:latin typeface="Helvetica" pitchFamily="34" charset="0"/>
              </a:rPr>
              <a:t>数据</a:t>
            </a:r>
            <a:endParaRPr lang="zh-CN" altLang="en-US">
              <a:latin typeface="Times New Roman" pitchFamily="18" charset="0"/>
            </a:endParaRPr>
          </a:p>
        </p:txBody>
      </p:sp>
      <p:sp>
        <p:nvSpPr>
          <p:cNvPr id="9" name="Text Box 5"/>
          <p:cNvSpPr txBox="1">
            <a:spLocks noChangeArrowheads="1"/>
          </p:cNvSpPr>
          <p:nvPr/>
        </p:nvSpPr>
        <p:spPr bwMode="auto">
          <a:xfrm>
            <a:off x="3276600" y="1814537"/>
            <a:ext cx="20923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457200">
              <a:defRPr kumimoji="1" sz="2400">
                <a:solidFill>
                  <a:schemeClr val="tx1"/>
                </a:solidFill>
                <a:latin typeface="Times New Roman" pitchFamily="18" charset="0"/>
                <a:ea typeface="宋体" pitchFamily="2" charset="-122"/>
              </a:defRPr>
            </a:lvl1pPr>
            <a:lvl2pPr marL="401638" indent="55563" defTabSz="457200">
              <a:defRPr kumimoji="1" sz="2400">
                <a:solidFill>
                  <a:schemeClr val="tx1"/>
                </a:solidFill>
                <a:latin typeface="Times New Roman" pitchFamily="18" charset="0"/>
                <a:ea typeface="宋体" pitchFamily="2" charset="-122"/>
              </a:defRPr>
            </a:lvl2pPr>
            <a:lvl3pPr marL="806450" indent="107950" defTabSz="457200">
              <a:defRPr kumimoji="1" sz="2400">
                <a:solidFill>
                  <a:schemeClr val="tx1"/>
                </a:solidFill>
                <a:latin typeface="Times New Roman" pitchFamily="18" charset="0"/>
                <a:ea typeface="宋体" pitchFamily="2" charset="-122"/>
              </a:defRPr>
            </a:lvl3pPr>
            <a:lvl4pPr marL="1600200" indent="-228600" defTabSz="457200">
              <a:defRPr kumimoji="1" sz="2400">
                <a:solidFill>
                  <a:schemeClr val="tx1"/>
                </a:solidFill>
                <a:latin typeface="Times New Roman" pitchFamily="18" charset="0"/>
                <a:ea typeface="宋体" pitchFamily="2" charset="-122"/>
              </a:defRPr>
            </a:lvl4pPr>
            <a:lvl5pPr marL="2057400" indent="-228600" defTabSz="457200">
              <a:defRPr kumimoji="1" sz="2400">
                <a:solidFill>
                  <a:schemeClr val="tx1"/>
                </a:solidFill>
                <a:latin typeface="Times New Roman" pitchFamily="18" charset="0"/>
                <a:ea typeface="宋体" pitchFamily="2" charset="-122"/>
              </a:defRPr>
            </a:lvl5pPr>
            <a:lvl6pPr marL="2514600" indent="-228600" defTabSz="4572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defTabSz="4572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defTabSz="4572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defTabSz="4572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fontAlgn="t" hangingPunct="0">
              <a:lnSpc>
                <a:spcPct val="90000"/>
              </a:lnSpc>
              <a:buClr>
                <a:srgbClr val="000080"/>
              </a:buClr>
              <a:buSzPct val="90000"/>
              <a:buFont typeface="Monotype Sorts" pitchFamily="2" charset="2"/>
              <a:buNone/>
              <a:defRPr/>
            </a:pPr>
            <a:r>
              <a:rPr lang="zh-CN" altLang="en-US" sz="2200" smtClean="0">
                <a:effectLst>
                  <a:outerShdw blurRad="38100" dist="38100" dir="2700000" algn="tl">
                    <a:srgbClr val="C0C0C0"/>
                  </a:outerShdw>
                </a:effectLst>
                <a:latin typeface="Helvetica" pitchFamily="34" charset="0"/>
              </a:rPr>
              <a:t>知识</a:t>
            </a:r>
          </a:p>
        </p:txBody>
      </p:sp>
      <p:sp>
        <p:nvSpPr>
          <p:cNvPr id="10" name="Text Box 6"/>
          <p:cNvSpPr txBox="1">
            <a:spLocks noChangeArrowheads="1"/>
          </p:cNvSpPr>
          <p:nvPr/>
        </p:nvSpPr>
        <p:spPr bwMode="auto">
          <a:xfrm>
            <a:off x="5981700" y="1738337"/>
            <a:ext cx="17399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457200">
              <a:defRPr kumimoji="1" sz="2400">
                <a:solidFill>
                  <a:schemeClr val="tx1"/>
                </a:solidFill>
                <a:latin typeface="Times New Roman" pitchFamily="18" charset="0"/>
                <a:ea typeface="宋体" pitchFamily="2" charset="-122"/>
              </a:defRPr>
            </a:lvl1pPr>
            <a:lvl2pPr marL="401638" indent="55563" defTabSz="457200">
              <a:defRPr kumimoji="1" sz="2400">
                <a:solidFill>
                  <a:schemeClr val="tx1"/>
                </a:solidFill>
                <a:latin typeface="Times New Roman" pitchFamily="18" charset="0"/>
                <a:ea typeface="宋体" pitchFamily="2" charset="-122"/>
              </a:defRPr>
            </a:lvl2pPr>
            <a:lvl3pPr marL="806450" indent="107950" defTabSz="457200">
              <a:defRPr kumimoji="1" sz="2400">
                <a:solidFill>
                  <a:schemeClr val="tx1"/>
                </a:solidFill>
                <a:latin typeface="Times New Roman" pitchFamily="18" charset="0"/>
                <a:ea typeface="宋体" pitchFamily="2" charset="-122"/>
              </a:defRPr>
            </a:lvl3pPr>
            <a:lvl4pPr defTabSz="457200">
              <a:defRPr kumimoji="1" sz="2400">
                <a:solidFill>
                  <a:schemeClr val="tx1"/>
                </a:solidFill>
                <a:latin typeface="Times New Roman" pitchFamily="18" charset="0"/>
                <a:ea typeface="宋体" pitchFamily="2" charset="-122"/>
              </a:defRPr>
            </a:lvl4pPr>
            <a:lvl5pPr defTabSz="457200">
              <a:defRPr kumimoji="1" sz="2400">
                <a:solidFill>
                  <a:schemeClr val="tx1"/>
                </a:solidFill>
                <a:latin typeface="Times New Roman" pitchFamily="18" charset="0"/>
                <a:ea typeface="宋体" pitchFamily="2" charset="-122"/>
              </a:defRPr>
            </a:lvl5pPr>
            <a:lvl6pPr defTabSz="457200" fontAlgn="base">
              <a:spcBef>
                <a:spcPct val="0"/>
              </a:spcBef>
              <a:spcAft>
                <a:spcPct val="0"/>
              </a:spcAft>
              <a:defRPr kumimoji="1" sz="2400">
                <a:solidFill>
                  <a:schemeClr val="tx1"/>
                </a:solidFill>
                <a:latin typeface="Times New Roman" pitchFamily="18" charset="0"/>
                <a:ea typeface="宋体" pitchFamily="2" charset="-122"/>
              </a:defRPr>
            </a:lvl6pPr>
            <a:lvl7pPr defTabSz="457200" fontAlgn="base">
              <a:spcBef>
                <a:spcPct val="0"/>
              </a:spcBef>
              <a:spcAft>
                <a:spcPct val="0"/>
              </a:spcAft>
              <a:defRPr kumimoji="1" sz="2400">
                <a:solidFill>
                  <a:schemeClr val="tx1"/>
                </a:solidFill>
                <a:latin typeface="Times New Roman" pitchFamily="18" charset="0"/>
                <a:ea typeface="宋体" pitchFamily="2" charset="-122"/>
              </a:defRPr>
            </a:lvl7pPr>
            <a:lvl8pPr defTabSz="457200" fontAlgn="base">
              <a:spcBef>
                <a:spcPct val="0"/>
              </a:spcBef>
              <a:spcAft>
                <a:spcPct val="0"/>
              </a:spcAft>
              <a:defRPr kumimoji="1" sz="2400">
                <a:solidFill>
                  <a:schemeClr val="tx1"/>
                </a:solidFill>
                <a:latin typeface="Times New Roman" pitchFamily="18" charset="0"/>
                <a:ea typeface="宋体" pitchFamily="2" charset="-122"/>
              </a:defRPr>
            </a:lvl8pPr>
            <a:lvl9pPr defTabSz="457200" fontAlgn="base">
              <a:spcBef>
                <a:spcPct val="0"/>
              </a:spcBef>
              <a:spcAft>
                <a:spcPct val="0"/>
              </a:spcAft>
              <a:defRPr kumimoji="1" sz="2400">
                <a:solidFill>
                  <a:schemeClr val="tx1"/>
                </a:solidFill>
                <a:latin typeface="Times New Roman" pitchFamily="18" charset="0"/>
                <a:ea typeface="宋体" pitchFamily="2" charset="-122"/>
              </a:defRPr>
            </a:lvl9pPr>
          </a:lstStyle>
          <a:p>
            <a:pPr algn="ctr" fontAlgn="t">
              <a:buClr>
                <a:srgbClr val="000080"/>
              </a:buClr>
              <a:buSzPct val="90000"/>
              <a:buFont typeface="Monotype Sorts" pitchFamily="2" charset="2"/>
              <a:buNone/>
              <a:defRPr/>
            </a:pPr>
            <a:r>
              <a:rPr lang="zh-CN" altLang="en-US" sz="2200" smtClean="0">
                <a:effectLst>
                  <a:outerShdw blurRad="38100" dist="38100" dir="2700000" algn="tl">
                    <a:srgbClr val="C0C0C0"/>
                  </a:outerShdw>
                </a:effectLst>
                <a:latin typeface="Helvetica" pitchFamily="34" charset="0"/>
              </a:rPr>
              <a:t>决策</a:t>
            </a:r>
          </a:p>
        </p:txBody>
      </p:sp>
      <p:grpSp>
        <p:nvGrpSpPr>
          <p:cNvPr id="11" name="Group 7"/>
          <p:cNvGrpSpPr>
            <a:grpSpLocks/>
          </p:cNvGrpSpPr>
          <p:nvPr/>
        </p:nvGrpSpPr>
        <p:grpSpPr bwMode="auto">
          <a:xfrm>
            <a:off x="342900" y="1966937"/>
            <a:ext cx="8267700" cy="1868488"/>
            <a:chOff x="264" y="1716"/>
            <a:chExt cx="5208" cy="1177"/>
          </a:xfrm>
        </p:grpSpPr>
        <p:sp>
          <p:nvSpPr>
            <p:cNvPr id="12" name="Freeform 8"/>
            <p:cNvSpPr>
              <a:spLocks/>
            </p:cNvSpPr>
            <p:nvPr/>
          </p:nvSpPr>
          <p:spPr bwMode="auto">
            <a:xfrm>
              <a:off x="275" y="2476"/>
              <a:ext cx="3604" cy="209"/>
            </a:xfrm>
            <a:custGeom>
              <a:avLst/>
              <a:gdLst>
                <a:gd name="T0" fmla="*/ 0 w 3604"/>
                <a:gd name="T1" fmla="*/ 0 h 209"/>
                <a:gd name="T2" fmla="*/ 3603 w 3604"/>
                <a:gd name="T3" fmla="*/ 0 h 209"/>
                <a:gd name="T4" fmla="*/ 3603 w 3604"/>
                <a:gd name="T5" fmla="*/ 208 h 209"/>
                <a:gd name="T6" fmla="*/ 0 w 3604"/>
                <a:gd name="T7" fmla="*/ 208 h 209"/>
                <a:gd name="T8" fmla="*/ 0 w 3604"/>
                <a:gd name="T9" fmla="*/ 0 h 209"/>
                <a:gd name="T10" fmla="*/ 0 w 3604"/>
                <a:gd name="T11" fmla="*/ 0 h 2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04" h="209">
                  <a:moveTo>
                    <a:pt x="0" y="0"/>
                  </a:moveTo>
                  <a:lnTo>
                    <a:pt x="3603" y="0"/>
                  </a:lnTo>
                  <a:lnTo>
                    <a:pt x="3603" y="208"/>
                  </a:lnTo>
                  <a:lnTo>
                    <a:pt x="0" y="208"/>
                  </a:lnTo>
                  <a:lnTo>
                    <a:pt x="0"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9"/>
            <p:cNvSpPr>
              <a:spLocks/>
            </p:cNvSpPr>
            <p:nvPr/>
          </p:nvSpPr>
          <p:spPr bwMode="auto">
            <a:xfrm>
              <a:off x="264" y="2496"/>
              <a:ext cx="3604" cy="218"/>
            </a:xfrm>
            <a:custGeom>
              <a:avLst/>
              <a:gdLst>
                <a:gd name="T0" fmla="*/ 0 w 3604"/>
                <a:gd name="T1" fmla="*/ 0 h 218"/>
                <a:gd name="T2" fmla="*/ 3603 w 3604"/>
                <a:gd name="T3" fmla="*/ 0 h 218"/>
                <a:gd name="T4" fmla="*/ 3603 w 3604"/>
                <a:gd name="T5" fmla="*/ 217 h 218"/>
                <a:gd name="T6" fmla="*/ 0 w 3604"/>
                <a:gd name="T7" fmla="*/ 217 h 218"/>
                <a:gd name="T8" fmla="*/ 0 w 3604"/>
                <a:gd name="T9" fmla="*/ 0 h 218"/>
                <a:gd name="T10" fmla="*/ 0 w 3604"/>
                <a:gd name="T11" fmla="*/ 0 h 2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04" h="218">
                  <a:moveTo>
                    <a:pt x="0" y="0"/>
                  </a:moveTo>
                  <a:lnTo>
                    <a:pt x="3603" y="0"/>
                  </a:lnTo>
                  <a:lnTo>
                    <a:pt x="3603" y="217"/>
                  </a:lnTo>
                  <a:lnTo>
                    <a:pt x="0" y="217"/>
                  </a:lnTo>
                  <a:lnTo>
                    <a:pt x="0" y="0"/>
                  </a:lnTo>
                </a:path>
              </a:pathLst>
            </a:custGeom>
            <a:gradFill rotWithShape="0">
              <a:gsLst>
                <a:gs pos="0">
                  <a:srgbClr val="8F8F8F"/>
                </a:gs>
                <a:gs pos="100000">
                  <a:srgbClr val="C0C0C0"/>
                </a:gs>
              </a:gsLst>
              <a:lin ang="0" scaled="1"/>
            </a:gra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Freeform 10"/>
            <p:cNvSpPr>
              <a:spLocks/>
            </p:cNvSpPr>
            <p:nvPr/>
          </p:nvSpPr>
          <p:spPr bwMode="auto">
            <a:xfrm>
              <a:off x="3561" y="2198"/>
              <a:ext cx="1908" cy="695"/>
            </a:xfrm>
            <a:custGeom>
              <a:avLst/>
              <a:gdLst>
                <a:gd name="T0" fmla="*/ 0 w 1908"/>
                <a:gd name="T1" fmla="*/ 486 h 695"/>
                <a:gd name="T2" fmla="*/ 1907 w 1908"/>
                <a:gd name="T3" fmla="*/ 0 h 695"/>
                <a:gd name="T4" fmla="*/ 1907 w 1908"/>
                <a:gd name="T5" fmla="*/ 208 h 695"/>
                <a:gd name="T6" fmla="*/ 0 w 1908"/>
                <a:gd name="T7" fmla="*/ 694 h 695"/>
                <a:gd name="T8" fmla="*/ 0 w 1908"/>
                <a:gd name="T9" fmla="*/ 486 h 695"/>
                <a:gd name="T10" fmla="*/ 0 w 1908"/>
                <a:gd name="T11" fmla="*/ 486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08" h="695">
                  <a:moveTo>
                    <a:pt x="0" y="486"/>
                  </a:moveTo>
                  <a:lnTo>
                    <a:pt x="1907" y="0"/>
                  </a:lnTo>
                  <a:lnTo>
                    <a:pt x="1907" y="208"/>
                  </a:lnTo>
                  <a:lnTo>
                    <a:pt x="0" y="694"/>
                  </a:lnTo>
                  <a:lnTo>
                    <a:pt x="0" y="486"/>
                  </a:lnTo>
                </a:path>
              </a:pathLst>
            </a:custGeom>
            <a:gradFill rotWithShape="0">
              <a:gsLst>
                <a:gs pos="0">
                  <a:srgbClr val="B2B2B2"/>
                </a:gs>
                <a:gs pos="100000">
                  <a:srgbClr val="E1E1E1"/>
                </a:gs>
              </a:gsLst>
              <a:lin ang="18900000" scaled="1"/>
            </a:gra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11"/>
            <p:cNvSpPr>
              <a:spLocks/>
            </p:cNvSpPr>
            <p:nvPr/>
          </p:nvSpPr>
          <p:spPr bwMode="auto">
            <a:xfrm>
              <a:off x="3561" y="2198"/>
              <a:ext cx="1908" cy="695"/>
            </a:xfrm>
            <a:custGeom>
              <a:avLst/>
              <a:gdLst>
                <a:gd name="T0" fmla="*/ 0 w 1908"/>
                <a:gd name="T1" fmla="*/ 486 h 695"/>
                <a:gd name="T2" fmla="*/ 1907 w 1908"/>
                <a:gd name="T3" fmla="*/ 0 h 695"/>
                <a:gd name="T4" fmla="*/ 1907 w 1908"/>
                <a:gd name="T5" fmla="*/ 208 h 695"/>
                <a:gd name="T6" fmla="*/ 0 w 1908"/>
                <a:gd name="T7" fmla="*/ 694 h 695"/>
                <a:gd name="T8" fmla="*/ 0 w 1908"/>
                <a:gd name="T9" fmla="*/ 486 h 6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8" h="695">
                  <a:moveTo>
                    <a:pt x="0" y="486"/>
                  </a:moveTo>
                  <a:lnTo>
                    <a:pt x="1907" y="0"/>
                  </a:lnTo>
                  <a:lnTo>
                    <a:pt x="1907" y="208"/>
                  </a:lnTo>
                  <a:lnTo>
                    <a:pt x="0" y="694"/>
                  </a:lnTo>
                  <a:lnTo>
                    <a:pt x="0" y="486"/>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flipV="1">
              <a:off x="304" y="2475"/>
              <a:ext cx="3496" cy="9"/>
            </a:xfrm>
            <a:prstGeom prst="line">
              <a:avLst/>
            </a:prstGeom>
            <a:noFill/>
            <a:ln w="31710">
              <a:solidFill>
                <a:srgbClr val="EFEFE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3"/>
            <p:cNvSpPr>
              <a:spLocks noChangeShapeType="1"/>
            </p:cNvSpPr>
            <p:nvPr/>
          </p:nvSpPr>
          <p:spPr bwMode="auto">
            <a:xfrm flipV="1">
              <a:off x="3555" y="2216"/>
              <a:ext cx="1910" cy="478"/>
            </a:xfrm>
            <a:prstGeom prst="line">
              <a:avLst/>
            </a:prstGeom>
            <a:noFill/>
            <a:ln w="3171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Freeform 14"/>
            <p:cNvSpPr>
              <a:spLocks/>
            </p:cNvSpPr>
            <p:nvPr/>
          </p:nvSpPr>
          <p:spPr bwMode="auto">
            <a:xfrm>
              <a:off x="278" y="1716"/>
              <a:ext cx="5194" cy="972"/>
            </a:xfrm>
            <a:custGeom>
              <a:avLst/>
              <a:gdLst>
                <a:gd name="T0" fmla="*/ 757 w 5194"/>
                <a:gd name="T1" fmla="*/ 207 h 972"/>
                <a:gd name="T2" fmla="*/ 4360 w 5194"/>
                <a:gd name="T3" fmla="*/ 207 h 972"/>
                <a:gd name="T4" fmla="*/ 4643 w 5194"/>
                <a:gd name="T5" fmla="*/ 0 h 972"/>
                <a:gd name="T6" fmla="*/ 5193 w 5194"/>
                <a:gd name="T7" fmla="*/ 485 h 972"/>
                <a:gd name="T8" fmla="*/ 3286 w 5194"/>
                <a:gd name="T9" fmla="*/ 971 h 972"/>
                <a:gd name="T10" fmla="*/ 3603 w 5194"/>
                <a:gd name="T11" fmla="*/ 763 h 972"/>
                <a:gd name="T12" fmla="*/ 0 w 5194"/>
                <a:gd name="T13" fmla="*/ 763 h 972"/>
                <a:gd name="T14" fmla="*/ 757 w 5194"/>
                <a:gd name="T15" fmla="*/ 207 h 972"/>
                <a:gd name="T16" fmla="*/ 757 w 5194"/>
                <a:gd name="T17" fmla="*/ 207 h 9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94" h="972">
                  <a:moveTo>
                    <a:pt x="757" y="207"/>
                  </a:moveTo>
                  <a:lnTo>
                    <a:pt x="4360" y="207"/>
                  </a:lnTo>
                  <a:lnTo>
                    <a:pt x="4643" y="0"/>
                  </a:lnTo>
                  <a:lnTo>
                    <a:pt x="5193" y="485"/>
                  </a:lnTo>
                  <a:lnTo>
                    <a:pt x="3286" y="971"/>
                  </a:lnTo>
                  <a:lnTo>
                    <a:pt x="3603" y="763"/>
                  </a:lnTo>
                  <a:lnTo>
                    <a:pt x="0" y="763"/>
                  </a:lnTo>
                  <a:lnTo>
                    <a:pt x="757" y="207"/>
                  </a:lnTo>
                </a:path>
              </a:pathLst>
            </a:custGeom>
            <a:gradFill rotWithShape="0">
              <a:gsLst>
                <a:gs pos="0">
                  <a:srgbClr val="B2B2B2"/>
                </a:gs>
                <a:gs pos="100000">
                  <a:srgbClr val="E1E1E1"/>
                </a:gs>
              </a:gsLst>
              <a:lin ang="2700000" scaled="1"/>
            </a:gra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 name="Group 15"/>
            <p:cNvGrpSpPr>
              <a:grpSpLocks/>
            </p:cNvGrpSpPr>
            <p:nvPr/>
          </p:nvGrpSpPr>
          <p:grpSpPr bwMode="auto">
            <a:xfrm>
              <a:off x="580" y="1745"/>
              <a:ext cx="4052" cy="712"/>
              <a:chOff x="796" y="1505"/>
              <a:chExt cx="4052" cy="712"/>
            </a:xfrm>
          </p:grpSpPr>
          <p:sp>
            <p:nvSpPr>
              <p:cNvPr id="20" name="Line 16"/>
              <p:cNvSpPr>
                <a:spLocks noChangeShapeType="1"/>
              </p:cNvSpPr>
              <p:nvPr/>
            </p:nvSpPr>
            <p:spPr bwMode="auto">
              <a:xfrm flipH="1">
                <a:off x="2999" y="1941"/>
                <a:ext cx="735" cy="0"/>
              </a:xfrm>
              <a:prstGeom prst="line">
                <a:avLst/>
              </a:prstGeom>
              <a:noFill/>
              <a:ln w="63460">
                <a:solidFill>
                  <a:srgbClr val="A2A2A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17"/>
              <p:cNvSpPr>
                <a:spLocks/>
              </p:cNvSpPr>
              <p:nvPr/>
            </p:nvSpPr>
            <p:spPr bwMode="auto">
              <a:xfrm>
                <a:off x="2073" y="1819"/>
                <a:ext cx="1508" cy="398"/>
              </a:xfrm>
              <a:custGeom>
                <a:avLst/>
                <a:gdLst>
                  <a:gd name="T0" fmla="*/ 353 w 1508"/>
                  <a:gd name="T1" fmla="*/ 4 h 398"/>
                  <a:gd name="T2" fmla="*/ 0 w 1508"/>
                  <a:gd name="T3" fmla="*/ 323 h 398"/>
                  <a:gd name="T4" fmla="*/ 222 w 1508"/>
                  <a:gd name="T5" fmla="*/ 323 h 398"/>
                  <a:gd name="T6" fmla="*/ 185 w 1508"/>
                  <a:gd name="T7" fmla="*/ 361 h 398"/>
                  <a:gd name="T8" fmla="*/ 548 w 1508"/>
                  <a:gd name="T9" fmla="*/ 364 h 398"/>
                  <a:gd name="T10" fmla="*/ 497 w 1508"/>
                  <a:gd name="T11" fmla="*/ 397 h 398"/>
                  <a:gd name="T12" fmla="*/ 1155 w 1508"/>
                  <a:gd name="T13" fmla="*/ 391 h 398"/>
                  <a:gd name="T14" fmla="*/ 1481 w 1508"/>
                  <a:gd name="T15" fmla="*/ 78 h 398"/>
                  <a:gd name="T16" fmla="*/ 1447 w 1508"/>
                  <a:gd name="T17" fmla="*/ 81 h 398"/>
                  <a:gd name="T18" fmla="*/ 1507 w 1508"/>
                  <a:gd name="T19" fmla="*/ 4 h 398"/>
                  <a:gd name="T20" fmla="*/ 357 w 1508"/>
                  <a:gd name="T21" fmla="*/ 0 h 398"/>
                  <a:gd name="T22" fmla="*/ 353 w 1508"/>
                  <a:gd name="T23" fmla="*/ 4 h 398"/>
                  <a:gd name="T24" fmla="*/ 353 w 1508"/>
                  <a:gd name="T25" fmla="*/ 4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08" h="398">
                    <a:moveTo>
                      <a:pt x="353" y="4"/>
                    </a:moveTo>
                    <a:lnTo>
                      <a:pt x="0" y="323"/>
                    </a:lnTo>
                    <a:lnTo>
                      <a:pt x="222" y="323"/>
                    </a:lnTo>
                    <a:lnTo>
                      <a:pt x="185" y="361"/>
                    </a:lnTo>
                    <a:lnTo>
                      <a:pt x="548" y="364"/>
                    </a:lnTo>
                    <a:lnTo>
                      <a:pt x="497" y="397"/>
                    </a:lnTo>
                    <a:lnTo>
                      <a:pt x="1155" y="391"/>
                    </a:lnTo>
                    <a:lnTo>
                      <a:pt x="1481" y="78"/>
                    </a:lnTo>
                    <a:lnTo>
                      <a:pt x="1447" y="81"/>
                    </a:lnTo>
                    <a:lnTo>
                      <a:pt x="1507" y="4"/>
                    </a:lnTo>
                    <a:lnTo>
                      <a:pt x="357" y="0"/>
                    </a:lnTo>
                    <a:lnTo>
                      <a:pt x="353" y="4"/>
                    </a:lnTo>
                  </a:path>
                </a:pathLst>
              </a:custGeom>
              <a:solidFill>
                <a:srgbClr val="A2A2A2"/>
              </a:solidFill>
              <a:ln w="19050" cap="flat" cmpd="sng">
                <a:solidFill>
                  <a:srgbClr val="A2A2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Oval 18"/>
              <p:cNvSpPr>
                <a:spLocks noChangeArrowheads="1"/>
              </p:cNvSpPr>
              <p:nvPr/>
            </p:nvSpPr>
            <p:spPr bwMode="auto">
              <a:xfrm>
                <a:off x="4163" y="1598"/>
                <a:ext cx="685" cy="614"/>
              </a:xfrm>
              <a:prstGeom prst="ellipse">
                <a:avLst/>
              </a:prstGeom>
              <a:gradFill rotWithShape="0">
                <a:gsLst>
                  <a:gs pos="0">
                    <a:srgbClr val="F1E0FF"/>
                  </a:gs>
                  <a:gs pos="100000">
                    <a:srgbClr val="FFFF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grpSp>
            <p:nvGrpSpPr>
              <p:cNvPr id="23" name="Group 19"/>
              <p:cNvGrpSpPr>
                <a:grpSpLocks/>
              </p:cNvGrpSpPr>
              <p:nvPr/>
            </p:nvGrpSpPr>
            <p:grpSpPr bwMode="auto">
              <a:xfrm>
                <a:off x="4339" y="1675"/>
                <a:ext cx="316" cy="443"/>
                <a:chOff x="4339" y="1675"/>
                <a:chExt cx="316" cy="443"/>
              </a:xfrm>
            </p:grpSpPr>
            <p:sp>
              <p:nvSpPr>
                <p:cNvPr id="95" name="Freeform 20"/>
                <p:cNvSpPr>
                  <a:spLocks/>
                </p:cNvSpPr>
                <p:nvPr/>
              </p:nvSpPr>
              <p:spPr bwMode="auto">
                <a:xfrm>
                  <a:off x="4343" y="1679"/>
                  <a:ext cx="308" cy="278"/>
                </a:xfrm>
                <a:custGeom>
                  <a:avLst/>
                  <a:gdLst>
                    <a:gd name="T0" fmla="*/ 169 w 308"/>
                    <a:gd name="T1" fmla="*/ 277 h 278"/>
                    <a:gd name="T2" fmla="*/ 200 w 308"/>
                    <a:gd name="T3" fmla="*/ 271 h 278"/>
                    <a:gd name="T4" fmla="*/ 227 w 308"/>
                    <a:gd name="T5" fmla="*/ 260 h 278"/>
                    <a:gd name="T6" fmla="*/ 250 w 308"/>
                    <a:gd name="T7" fmla="*/ 245 h 278"/>
                    <a:gd name="T8" fmla="*/ 272 w 308"/>
                    <a:gd name="T9" fmla="*/ 227 h 278"/>
                    <a:gd name="T10" fmla="*/ 289 w 308"/>
                    <a:gd name="T11" fmla="*/ 205 h 278"/>
                    <a:gd name="T12" fmla="*/ 301 w 308"/>
                    <a:gd name="T13" fmla="*/ 180 h 278"/>
                    <a:gd name="T14" fmla="*/ 307 w 308"/>
                    <a:gd name="T15" fmla="*/ 153 h 278"/>
                    <a:gd name="T16" fmla="*/ 307 w 308"/>
                    <a:gd name="T17" fmla="*/ 125 h 278"/>
                    <a:gd name="T18" fmla="*/ 301 w 308"/>
                    <a:gd name="T19" fmla="*/ 98 h 278"/>
                    <a:gd name="T20" fmla="*/ 289 w 308"/>
                    <a:gd name="T21" fmla="*/ 73 h 278"/>
                    <a:gd name="T22" fmla="*/ 272 w 308"/>
                    <a:gd name="T23" fmla="*/ 51 h 278"/>
                    <a:gd name="T24" fmla="*/ 250 w 308"/>
                    <a:gd name="T25" fmla="*/ 31 h 278"/>
                    <a:gd name="T26" fmla="*/ 227 w 308"/>
                    <a:gd name="T27" fmla="*/ 16 h 278"/>
                    <a:gd name="T28" fmla="*/ 200 w 308"/>
                    <a:gd name="T29" fmla="*/ 7 h 278"/>
                    <a:gd name="T30" fmla="*/ 169 w 308"/>
                    <a:gd name="T31" fmla="*/ 1 h 278"/>
                    <a:gd name="T32" fmla="*/ 138 w 308"/>
                    <a:gd name="T33" fmla="*/ 1 h 278"/>
                    <a:gd name="T34" fmla="*/ 108 w 308"/>
                    <a:gd name="T35" fmla="*/ 7 h 278"/>
                    <a:gd name="T36" fmla="*/ 81 w 308"/>
                    <a:gd name="T37" fmla="*/ 16 h 278"/>
                    <a:gd name="T38" fmla="*/ 55 w 308"/>
                    <a:gd name="T39" fmla="*/ 31 h 278"/>
                    <a:gd name="T40" fmla="*/ 34 w 308"/>
                    <a:gd name="T41" fmla="*/ 51 h 278"/>
                    <a:gd name="T42" fmla="*/ 18 w 308"/>
                    <a:gd name="T43" fmla="*/ 73 h 278"/>
                    <a:gd name="T44" fmla="*/ 5 w 308"/>
                    <a:gd name="T45" fmla="*/ 98 h 278"/>
                    <a:gd name="T46" fmla="*/ 0 w 308"/>
                    <a:gd name="T47" fmla="*/ 125 h 278"/>
                    <a:gd name="T48" fmla="*/ 0 w 308"/>
                    <a:gd name="T49" fmla="*/ 153 h 278"/>
                    <a:gd name="T50" fmla="*/ 5 w 308"/>
                    <a:gd name="T51" fmla="*/ 180 h 278"/>
                    <a:gd name="T52" fmla="*/ 18 w 308"/>
                    <a:gd name="T53" fmla="*/ 205 h 278"/>
                    <a:gd name="T54" fmla="*/ 34 w 308"/>
                    <a:gd name="T55" fmla="*/ 227 h 278"/>
                    <a:gd name="T56" fmla="*/ 55 w 308"/>
                    <a:gd name="T57" fmla="*/ 245 h 278"/>
                    <a:gd name="T58" fmla="*/ 81 w 308"/>
                    <a:gd name="T59" fmla="*/ 260 h 278"/>
                    <a:gd name="T60" fmla="*/ 108 w 308"/>
                    <a:gd name="T61" fmla="*/ 271 h 278"/>
                    <a:gd name="T62" fmla="*/ 138 w 308"/>
                    <a:gd name="T63" fmla="*/ 277 h 278"/>
                    <a:gd name="T64" fmla="*/ 153 w 308"/>
                    <a:gd name="T65" fmla="*/ 277 h 2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8" h="278">
                      <a:moveTo>
                        <a:pt x="153" y="277"/>
                      </a:moveTo>
                      <a:lnTo>
                        <a:pt x="169" y="277"/>
                      </a:lnTo>
                      <a:lnTo>
                        <a:pt x="184" y="274"/>
                      </a:lnTo>
                      <a:lnTo>
                        <a:pt x="200" y="271"/>
                      </a:lnTo>
                      <a:lnTo>
                        <a:pt x="213" y="266"/>
                      </a:lnTo>
                      <a:lnTo>
                        <a:pt x="227" y="260"/>
                      </a:lnTo>
                      <a:lnTo>
                        <a:pt x="239" y="253"/>
                      </a:lnTo>
                      <a:lnTo>
                        <a:pt x="250" y="245"/>
                      </a:lnTo>
                      <a:lnTo>
                        <a:pt x="262" y="236"/>
                      </a:lnTo>
                      <a:lnTo>
                        <a:pt x="272" y="227"/>
                      </a:lnTo>
                      <a:lnTo>
                        <a:pt x="281" y="216"/>
                      </a:lnTo>
                      <a:lnTo>
                        <a:pt x="289" y="205"/>
                      </a:lnTo>
                      <a:lnTo>
                        <a:pt x="296" y="193"/>
                      </a:lnTo>
                      <a:lnTo>
                        <a:pt x="301" y="180"/>
                      </a:lnTo>
                      <a:lnTo>
                        <a:pt x="303" y="167"/>
                      </a:lnTo>
                      <a:lnTo>
                        <a:pt x="307" y="153"/>
                      </a:lnTo>
                      <a:lnTo>
                        <a:pt x="307" y="139"/>
                      </a:lnTo>
                      <a:lnTo>
                        <a:pt x="307" y="125"/>
                      </a:lnTo>
                      <a:lnTo>
                        <a:pt x="303" y="110"/>
                      </a:lnTo>
                      <a:lnTo>
                        <a:pt x="301" y="98"/>
                      </a:lnTo>
                      <a:lnTo>
                        <a:pt x="296" y="85"/>
                      </a:lnTo>
                      <a:lnTo>
                        <a:pt x="289" y="73"/>
                      </a:lnTo>
                      <a:lnTo>
                        <a:pt x="281" y="60"/>
                      </a:lnTo>
                      <a:lnTo>
                        <a:pt x="272" y="51"/>
                      </a:lnTo>
                      <a:lnTo>
                        <a:pt x="262" y="41"/>
                      </a:lnTo>
                      <a:lnTo>
                        <a:pt x="250" y="31"/>
                      </a:lnTo>
                      <a:lnTo>
                        <a:pt x="239" y="23"/>
                      </a:lnTo>
                      <a:lnTo>
                        <a:pt x="227" y="16"/>
                      </a:lnTo>
                      <a:lnTo>
                        <a:pt x="213" y="11"/>
                      </a:lnTo>
                      <a:lnTo>
                        <a:pt x="200" y="7"/>
                      </a:lnTo>
                      <a:lnTo>
                        <a:pt x="184" y="2"/>
                      </a:lnTo>
                      <a:lnTo>
                        <a:pt x="169" y="1"/>
                      </a:lnTo>
                      <a:lnTo>
                        <a:pt x="153" y="0"/>
                      </a:lnTo>
                      <a:lnTo>
                        <a:pt x="138" y="1"/>
                      </a:lnTo>
                      <a:lnTo>
                        <a:pt x="122" y="2"/>
                      </a:lnTo>
                      <a:lnTo>
                        <a:pt x="108" y="7"/>
                      </a:lnTo>
                      <a:lnTo>
                        <a:pt x="94" y="11"/>
                      </a:lnTo>
                      <a:lnTo>
                        <a:pt x="81" y="16"/>
                      </a:lnTo>
                      <a:lnTo>
                        <a:pt x="68" y="23"/>
                      </a:lnTo>
                      <a:lnTo>
                        <a:pt x="55" y="31"/>
                      </a:lnTo>
                      <a:lnTo>
                        <a:pt x="44" y="41"/>
                      </a:lnTo>
                      <a:lnTo>
                        <a:pt x="34" y="51"/>
                      </a:lnTo>
                      <a:lnTo>
                        <a:pt x="26" y="60"/>
                      </a:lnTo>
                      <a:lnTo>
                        <a:pt x="18" y="73"/>
                      </a:lnTo>
                      <a:lnTo>
                        <a:pt x="12" y="85"/>
                      </a:lnTo>
                      <a:lnTo>
                        <a:pt x="5" y="98"/>
                      </a:lnTo>
                      <a:lnTo>
                        <a:pt x="3" y="110"/>
                      </a:lnTo>
                      <a:lnTo>
                        <a:pt x="0" y="125"/>
                      </a:lnTo>
                      <a:lnTo>
                        <a:pt x="0" y="139"/>
                      </a:lnTo>
                      <a:lnTo>
                        <a:pt x="0" y="153"/>
                      </a:lnTo>
                      <a:lnTo>
                        <a:pt x="3" y="167"/>
                      </a:lnTo>
                      <a:lnTo>
                        <a:pt x="5" y="180"/>
                      </a:lnTo>
                      <a:lnTo>
                        <a:pt x="12" y="193"/>
                      </a:lnTo>
                      <a:lnTo>
                        <a:pt x="18" y="205"/>
                      </a:lnTo>
                      <a:lnTo>
                        <a:pt x="26" y="216"/>
                      </a:lnTo>
                      <a:lnTo>
                        <a:pt x="34" y="227"/>
                      </a:lnTo>
                      <a:lnTo>
                        <a:pt x="44" y="236"/>
                      </a:lnTo>
                      <a:lnTo>
                        <a:pt x="55" y="245"/>
                      </a:lnTo>
                      <a:lnTo>
                        <a:pt x="68" y="253"/>
                      </a:lnTo>
                      <a:lnTo>
                        <a:pt x="81" y="260"/>
                      </a:lnTo>
                      <a:lnTo>
                        <a:pt x="94" y="266"/>
                      </a:lnTo>
                      <a:lnTo>
                        <a:pt x="108" y="271"/>
                      </a:lnTo>
                      <a:lnTo>
                        <a:pt x="122" y="274"/>
                      </a:lnTo>
                      <a:lnTo>
                        <a:pt x="138" y="277"/>
                      </a:lnTo>
                      <a:lnTo>
                        <a:pt x="153" y="277"/>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Freeform 21"/>
                <p:cNvSpPr>
                  <a:spLocks/>
                </p:cNvSpPr>
                <p:nvPr/>
              </p:nvSpPr>
              <p:spPr bwMode="auto">
                <a:xfrm>
                  <a:off x="4343" y="1680"/>
                  <a:ext cx="308" cy="352"/>
                </a:xfrm>
                <a:custGeom>
                  <a:avLst/>
                  <a:gdLst>
                    <a:gd name="T0" fmla="*/ 133 w 308"/>
                    <a:gd name="T1" fmla="*/ 349 h 352"/>
                    <a:gd name="T2" fmla="*/ 108 w 308"/>
                    <a:gd name="T3" fmla="*/ 343 h 352"/>
                    <a:gd name="T4" fmla="*/ 95 w 308"/>
                    <a:gd name="T5" fmla="*/ 335 h 352"/>
                    <a:gd name="T6" fmla="*/ 93 w 308"/>
                    <a:gd name="T7" fmla="*/ 329 h 352"/>
                    <a:gd name="T8" fmla="*/ 93 w 308"/>
                    <a:gd name="T9" fmla="*/ 327 h 352"/>
                    <a:gd name="T10" fmla="*/ 94 w 308"/>
                    <a:gd name="T11" fmla="*/ 323 h 352"/>
                    <a:gd name="T12" fmla="*/ 94 w 308"/>
                    <a:gd name="T13" fmla="*/ 314 h 352"/>
                    <a:gd name="T14" fmla="*/ 94 w 308"/>
                    <a:gd name="T15" fmla="*/ 301 h 352"/>
                    <a:gd name="T16" fmla="*/ 91 w 308"/>
                    <a:gd name="T17" fmla="*/ 283 h 352"/>
                    <a:gd name="T18" fmla="*/ 79 w 308"/>
                    <a:gd name="T19" fmla="*/ 266 h 352"/>
                    <a:gd name="T20" fmla="*/ 63 w 308"/>
                    <a:gd name="T21" fmla="*/ 252 h 352"/>
                    <a:gd name="T22" fmla="*/ 51 w 308"/>
                    <a:gd name="T23" fmla="*/ 244 h 352"/>
                    <a:gd name="T24" fmla="*/ 38 w 308"/>
                    <a:gd name="T25" fmla="*/ 233 h 352"/>
                    <a:gd name="T26" fmla="*/ 22 w 308"/>
                    <a:gd name="T27" fmla="*/ 208 h 352"/>
                    <a:gd name="T28" fmla="*/ 8 w 308"/>
                    <a:gd name="T29" fmla="*/ 182 h 352"/>
                    <a:gd name="T30" fmla="*/ 0 w 308"/>
                    <a:gd name="T31" fmla="*/ 156 h 352"/>
                    <a:gd name="T32" fmla="*/ 0 w 308"/>
                    <a:gd name="T33" fmla="*/ 128 h 352"/>
                    <a:gd name="T34" fmla="*/ 4 w 308"/>
                    <a:gd name="T35" fmla="*/ 102 h 352"/>
                    <a:gd name="T36" fmla="*/ 13 w 308"/>
                    <a:gd name="T37" fmla="*/ 76 h 352"/>
                    <a:gd name="T38" fmla="*/ 30 w 308"/>
                    <a:gd name="T39" fmla="*/ 52 h 352"/>
                    <a:gd name="T40" fmla="*/ 47 w 308"/>
                    <a:gd name="T41" fmla="*/ 36 h 352"/>
                    <a:gd name="T42" fmla="*/ 60 w 308"/>
                    <a:gd name="T43" fmla="*/ 27 h 352"/>
                    <a:gd name="T44" fmla="*/ 73 w 308"/>
                    <a:gd name="T45" fmla="*/ 19 h 352"/>
                    <a:gd name="T46" fmla="*/ 87 w 308"/>
                    <a:gd name="T47" fmla="*/ 12 h 352"/>
                    <a:gd name="T48" fmla="*/ 101 w 308"/>
                    <a:gd name="T49" fmla="*/ 8 h 352"/>
                    <a:gd name="T50" fmla="*/ 115 w 308"/>
                    <a:gd name="T51" fmla="*/ 3 h 352"/>
                    <a:gd name="T52" fmla="*/ 131 w 308"/>
                    <a:gd name="T53" fmla="*/ 1 h 352"/>
                    <a:gd name="T54" fmla="*/ 145 w 308"/>
                    <a:gd name="T55" fmla="*/ 0 h 352"/>
                    <a:gd name="T56" fmla="*/ 153 w 308"/>
                    <a:gd name="T57" fmla="*/ 0 h 352"/>
                    <a:gd name="T58" fmla="*/ 169 w 308"/>
                    <a:gd name="T59" fmla="*/ 0 h 352"/>
                    <a:gd name="T60" fmla="*/ 183 w 308"/>
                    <a:gd name="T61" fmla="*/ 1 h 352"/>
                    <a:gd name="T62" fmla="*/ 198 w 308"/>
                    <a:gd name="T63" fmla="*/ 6 h 352"/>
                    <a:gd name="T64" fmla="*/ 213 w 308"/>
                    <a:gd name="T65" fmla="*/ 10 h 352"/>
                    <a:gd name="T66" fmla="*/ 227 w 308"/>
                    <a:gd name="T67" fmla="*/ 15 h 352"/>
                    <a:gd name="T68" fmla="*/ 241 w 308"/>
                    <a:gd name="T69" fmla="*/ 23 h 352"/>
                    <a:gd name="T70" fmla="*/ 253 w 308"/>
                    <a:gd name="T71" fmla="*/ 32 h 352"/>
                    <a:gd name="T72" fmla="*/ 266 w 308"/>
                    <a:gd name="T73" fmla="*/ 41 h 352"/>
                    <a:gd name="T74" fmla="*/ 285 w 308"/>
                    <a:gd name="T75" fmla="*/ 64 h 352"/>
                    <a:gd name="T76" fmla="*/ 299 w 308"/>
                    <a:gd name="T77" fmla="*/ 89 h 352"/>
                    <a:gd name="T78" fmla="*/ 306 w 308"/>
                    <a:gd name="T79" fmla="*/ 115 h 352"/>
                    <a:gd name="T80" fmla="*/ 307 w 308"/>
                    <a:gd name="T81" fmla="*/ 142 h 352"/>
                    <a:gd name="T82" fmla="*/ 301 w 308"/>
                    <a:gd name="T83" fmla="*/ 169 h 352"/>
                    <a:gd name="T84" fmla="*/ 291 w 308"/>
                    <a:gd name="T85" fmla="*/ 196 h 352"/>
                    <a:gd name="T86" fmla="*/ 277 w 308"/>
                    <a:gd name="T87" fmla="*/ 221 h 352"/>
                    <a:gd name="T88" fmla="*/ 257 w 308"/>
                    <a:gd name="T89" fmla="*/ 243 h 352"/>
                    <a:gd name="T90" fmla="*/ 249 w 308"/>
                    <a:gd name="T91" fmla="*/ 247 h 352"/>
                    <a:gd name="T92" fmla="*/ 234 w 308"/>
                    <a:gd name="T93" fmla="*/ 259 h 352"/>
                    <a:gd name="T94" fmla="*/ 220 w 308"/>
                    <a:gd name="T95" fmla="*/ 275 h 352"/>
                    <a:gd name="T96" fmla="*/ 213 w 308"/>
                    <a:gd name="T97" fmla="*/ 293 h 352"/>
                    <a:gd name="T98" fmla="*/ 211 w 308"/>
                    <a:gd name="T99" fmla="*/ 308 h 352"/>
                    <a:gd name="T100" fmla="*/ 212 w 308"/>
                    <a:gd name="T101" fmla="*/ 319 h 352"/>
                    <a:gd name="T102" fmla="*/ 212 w 308"/>
                    <a:gd name="T103" fmla="*/ 326 h 352"/>
                    <a:gd name="T104" fmla="*/ 213 w 308"/>
                    <a:gd name="T105" fmla="*/ 327 h 352"/>
                    <a:gd name="T106" fmla="*/ 211 w 308"/>
                    <a:gd name="T107" fmla="*/ 331 h 352"/>
                    <a:gd name="T108" fmla="*/ 203 w 308"/>
                    <a:gd name="T109" fmla="*/ 339 h 352"/>
                    <a:gd name="T110" fmla="*/ 187 w 308"/>
                    <a:gd name="T111" fmla="*/ 347 h 352"/>
                    <a:gd name="T112" fmla="*/ 153 w 308"/>
                    <a:gd name="T113" fmla="*/ 351 h 3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8" h="352">
                      <a:moveTo>
                        <a:pt x="153" y="351"/>
                      </a:moveTo>
                      <a:lnTo>
                        <a:pt x="133" y="349"/>
                      </a:lnTo>
                      <a:lnTo>
                        <a:pt x="120" y="347"/>
                      </a:lnTo>
                      <a:lnTo>
                        <a:pt x="108" y="343"/>
                      </a:lnTo>
                      <a:lnTo>
                        <a:pt x="100" y="339"/>
                      </a:lnTo>
                      <a:lnTo>
                        <a:pt x="95" y="335"/>
                      </a:lnTo>
                      <a:lnTo>
                        <a:pt x="94" y="331"/>
                      </a:lnTo>
                      <a:lnTo>
                        <a:pt x="93" y="329"/>
                      </a:lnTo>
                      <a:lnTo>
                        <a:pt x="93" y="327"/>
                      </a:lnTo>
                      <a:lnTo>
                        <a:pt x="93" y="326"/>
                      </a:lnTo>
                      <a:lnTo>
                        <a:pt x="94" y="323"/>
                      </a:lnTo>
                      <a:lnTo>
                        <a:pt x="94" y="319"/>
                      </a:lnTo>
                      <a:lnTo>
                        <a:pt x="94" y="314"/>
                      </a:lnTo>
                      <a:lnTo>
                        <a:pt x="94" y="308"/>
                      </a:lnTo>
                      <a:lnTo>
                        <a:pt x="94" y="301"/>
                      </a:lnTo>
                      <a:lnTo>
                        <a:pt x="93" y="293"/>
                      </a:lnTo>
                      <a:lnTo>
                        <a:pt x="91" y="283"/>
                      </a:lnTo>
                      <a:lnTo>
                        <a:pt x="86" y="275"/>
                      </a:lnTo>
                      <a:lnTo>
                        <a:pt x="79" y="266"/>
                      </a:lnTo>
                      <a:lnTo>
                        <a:pt x="70" y="259"/>
                      </a:lnTo>
                      <a:lnTo>
                        <a:pt x="63" y="252"/>
                      </a:lnTo>
                      <a:lnTo>
                        <a:pt x="56" y="247"/>
                      </a:lnTo>
                      <a:lnTo>
                        <a:pt x="51" y="244"/>
                      </a:lnTo>
                      <a:lnTo>
                        <a:pt x="50" y="243"/>
                      </a:lnTo>
                      <a:lnTo>
                        <a:pt x="38" y="233"/>
                      </a:lnTo>
                      <a:lnTo>
                        <a:pt x="30" y="221"/>
                      </a:lnTo>
                      <a:lnTo>
                        <a:pt x="22" y="208"/>
                      </a:lnTo>
                      <a:lnTo>
                        <a:pt x="13" y="196"/>
                      </a:lnTo>
                      <a:lnTo>
                        <a:pt x="8" y="182"/>
                      </a:lnTo>
                      <a:lnTo>
                        <a:pt x="4" y="169"/>
                      </a:lnTo>
                      <a:lnTo>
                        <a:pt x="0" y="156"/>
                      </a:lnTo>
                      <a:lnTo>
                        <a:pt x="0" y="142"/>
                      </a:lnTo>
                      <a:lnTo>
                        <a:pt x="0" y="128"/>
                      </a:lnTo>
                      <a:lnTo>
                        <a:pt x="0" y="115"/>
                      </a:lnTo>
                      <a:lnTo>
                        <a:pt x="4" y="102"/>
                      </a:lnTo>
                      <a:lnTo>
                        <a:pt x="8" y="89"/>
                      </a:lnTo>
                      <a:lnTo>
                        <a:pt x="13" y="76"/>
                      </a:lnTo>
                      <a:lnTo>
                        <a:pt x="22" y="64"/>
                      </a:lnTo>
                      <a:lnTo>
                        <a:pt x="30" y="52"/>
                      </a:lnTo>
                      <a:lnTo>
                        <a:pt x="42" y="41"/>
                      </a:lnTo>
                      <a:lnTo>
                        <a:pt x="47" y="36"/>
                      </a:lnTo>
                      <a:lnTo>
                        <a:pt x="53" y="32"/>
                      </a:lnTo>
                      <a:lnTo>
                        <a:pt x="60" y="27"/>
                      </a:lnTo>
                      <a:lnTo>
                        <a:pt x="66" y="23"/>
                      </a:lnTo>
                      <a:lnTo>
                        <a:pt x="73" y="19"/>
                      </a:lnTo>
                      <a:lnTo>
                        <a:pt x="80" y="15"/>
                      </a:lnTo>
                      <a:lnTo>
                        <a:pt x="87" y="12"/>
                      </a:lnTo>
                      <a:lnTo>
                        <a:pt x="94" y="10"/>
                      </a:lnTo>
                      <a:lnTo>
                        <a:pt x="101" y="8"/>
                      </a:lnTo>
                      <a:lnTo>
                        <a:pt x="109" y="6"/>
                      </a:lnTo>
                      <a:lnTo>
                        <a:pt x="115" y="3"/>
                      </a:lnTo>
                      <a:lnTo>
                        <a:pt x="123" y="1"/>
                      </a:lnTo>
                      <a:lnTo>
                        <a:pt x="131" y="1"/>
                      </a:lnTo>
                      <a:lnTo>
                        <a:pt x="138" y="0"/>
                      </a:lnTo>
                      <a:lnTo>
                        <a:pt x="145" y="0"/>
                      </a:lnTo>
                      <a:lnTo>
                        <a:pt x="153" y="0"/>
                      </a:lnTo>
                      <a:lnTo>
                        <a:pt x="161" y="0"/>
                      </a:lnTo>
                      <a:lnTo>
                        <a:pt x="169" y="0"/>
                      </a:lnTo>
                      <a:lnTo>
                        <a:pt x="175" y="1"/>
                      </a:lnTo>
                      <a:lnTo>
                        <a:pt x="183" y="1"/>
                      </a:lnTo>
                      <a:lnTo>
                        <a:pt x="191" y="3"/>
                      </a:lnTo>
                      <a:lnTo>
                        <a:pt x="198" y="6"/>
                      </a:lnTo>
                      <a:lnTo>
                        <a:pt x="206" y="8"/>
                      </a:lnTo>
                      <a:lnTo>
                        <a:pt x="213" y="10"/>
                      </a:lnTo>
                      <a:lnTo>
                        <a:pt x="220" y="12"/>
                      </a:lnTo>
                      <a:lnTo>
                        <a:pt x="227" y="15"/>
                      </a:lnTo>
                      <a:lnTo>
                        <a:pt x="233" y="19"/>
                      </a:lnTo>
                      <a:lnTo>
                        <a:pt x="241" y="23"/>
                      </a:lnTo>
                      <a:lnTo>
                        <a:pt x="247" y="27"/>
                      </a:lnTo>
                      <a:lnTo>
                        <a:pt x="253" y="32"/>
                      </a:lnTo>
                      <a:lnTo>
                        <a:pt x="260" y="36"/>
                      </a:lnTo>
                      <a:lnTo>
                        <a:pt x="266" y="41"/>
                      </a:lnTo>
                      <a:lnTo>
                        <a:pt x="277" y="52"/>
                      </a:lnTo>
                      <a:lnTo>
                        <a:pt x="285" y="64"/>
                      </a:lnTo>
                      <a:lnTo>
                        <a:pt x="291" y="76"/>
                      </a:lnTo>
                      <a:lnTo>
                        <a:pt x="299" y="89"/>
                      </a:lnTo>
                      <a:lnTo>
                        <a:pt x="302" y="102"/>
                      </a:lnTo>
                      <a:lnTo>
                        <a:pt x="306" y="115"/>
                      </a:lnTo>
                      <a:lnTo>
                        <a:pt x="307" y="128"/>
                      </a:lnTo>
                      <a:lnTo>
                        <a:pt x="307" y="142"/>
                      </a:lnTo>
                      <a:lnTo>
                        <a:pt x="305" y="156"/>
                      </a:lnTo>
                      <a:lnTo>
                        <a:pt x="301" y="169"/>
                      </a:lnTo>
                      <a:lnTo>
                        <a:pt x="298" y="182"/>
                      </a:lnTo>
                      <a:lnTo>
                        <a:pt x="291" y="196"/>
                      </a:lnTo>
                      <a:lnTo>
                        <a:pt x="284" y="208"/>
                      </a:lnTo>
                      <a:lnTo>
                        <a:pt x="277" y="221"/>
                      </a:lnTo>
                      <a:lnTo>
                        <a:pt x="266" y="233"/>
                      </a:lnTo>
                      <a:lnTo>
                        <a:pt x="257" y="243"/>
                      </a:lnTo>
                      <a:lnTo>
                        <a:pt x="254" y="244"/>
                      </a:lnTo>
                      <a:lnTo>
                        <a:pt x="249" y="247"/>
                      </a:lnTo>
                      <a:lnTo>
                        <a:pt x="243" y="252"/>
                      </a:lnTo>
                      <a:lnTo>
                        <a:pt x="234" y="259"/>
                      </a:lnTo>
                      <a:lnTo>
                        <a:pt x="227" y="266"/>
                      </a:lnTo>
                      <a:lnTo>
                        <a:pt x="220" y="275"/>
                      </a:lnTo>
                      <a:lnTo>
                        <a:pt x="215" y="283"/>
                      </a:lnTo>
                      <a:lnTo>
                        <a:pt x="213" y="293"/>
                      </a:lnTo>
                      <a:lnTo>
                        <a:pt x="212" y="301"/>
                      </a:lnTo>
                      <a:lnTo>
                        <a:pt x="211" y="308"/>
                      </a:lnTo>
                      <a:lnTo>
                        <a:pt x="211" y="314"/>
                      </a:lnTo>
                      <a:lnTo>
                        <a:pt x="212" y="319"/>
                      </a:lnTo>
                      <a:lnTo>
                        <a:pt x="212" y="323"/>
                      </a:lnTo>
                      <a:lnTo>
                        <a:pt x="212" y="326"/>
                      </a:lnTo>
                      <a:lnTo>
                        <a:pt x="213" y="327"/>
                      </a:lnTo>
                      <a:lnTo>
                        <a:pt x="213" y="329"/>
                      </a:lnTo>
                      <a:lnTo>
                        <a:pt x="211" y="331"/>
                      </a:lnTo>
                      <a:lnTo>
                        <a:pt x="209" y="335"/>
                      </a:lnTo>
                      <a:lnTo>
                        <a:pt x="203" y="339"/>
                      </a:lnTo>
                      <a:lnTo>
                        <a:pt x="197" y="343"/>
                      </a:lnTo>
                      <a:lnTo>
                        <a:pt x="187" y="347"/>
                      </a:lnTo>
                      <a:lnTo>
                        <a:pt x="172" y="349"/>
                      </a:lnTo>
                      <a:lnTo>
                        <a:pt x="153" y="351"/>
                      </a:lnTo>
                    </a:path>
                  </a:pathLst>
                </a:custGeom>
                <a:gradFill rotWithShape="0">
                  <a:gsLst>
                    <a:gs pos="0">
                      <a:srgbClr val="FFFF00"/>
                    </a:gs>
                    <a:gs pos="100000">
                      <a:srgbClr val="FFFFD0"/>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Freeform 22"/>
                <p:cNvSpPr>
                  <a:spLocks/>
                </p:cNvSpPr>
                <p:nvPr/>
              </p:nvSpPr>
              <p:spPr bwMode="auto">
                <a:xfrm>
                  <a:off x="4431" y="2004"/>
                  <a:ext cx="66" cy="31"/>
                </a:xfrm>
                <a:custGeom>
                  <a:avLst/>
                  <a:gdLst>
                    <a:gd name="T0" fmla="*/ 0 w 66"/>
                    <a:gd name="T1" fmla="*/ 3 h 31"/>
                    <a:gd name="T2" fmla="*/ 0 w 66"/>
                    <a:gd name="T3" fmla="*/ 3 h 31"/>
                    <a:gd name="T4" fmla="*/ 0 w 66"/>
                    <a:gd name="T5" fmla="*/ 6 h 31"/>
                    <a:gd name="T6" fmla="*/ 3 w 66"/>
                    <a:gd name="T7" fmla="*/ 9 h 31"/>
                    <a:gd name="T8" fmla="*/ 5 w 66"/>
                    <a:gd name="T9" fmla="*/ 13 h 31"/>
                    <a:gd name="T10" fmla="*/ 10 w 66"/>
                    <a:gd name="T11" fmla="*/ 18 h 31"/>
                    <a:gd name="T12" fmla="*/ 18 w 66"/>
                    <a:gd name="T13" fmla="*/ 22 h 31"/>
                    <a:gd name="T14" fmla="*/ 31 w 66"/>
                    <a:gd name="T15" fmla="*/ 27 h 31"/>
                    <a:gd name="T16" fmla="*/ 44 w 66"/>
                    <a:gd name="T17" fmla="*/ 29 h 31"/>
                    <a:gd name="T18" fmla="*/ 65 w 66"/>
                    <a:gd name="T19" fmla="*/ 30 h 31"/>
                    <a:gd name="T20" fmla="*/ 65 w 66"/>
                    <a:gd name="T21" fmla="*/ 23 h 31"/>
                    <a:gd name="T22" fmla="*/ 45 w 66"/>
                    <a:gd name="T23" fmla="*/ 22 h 31"/>
                    <a:gd name="T24" fmla="*/ 32 w 66"/>
                    <a:gd name="T25" fmla="*/ 20 h 31"/>
                    <a:gd name="T26" fmla="*/ 22 w 66"/>
                    <a:gd name="T27" fmla="*/ 16 h 31"/>
                    <a:gd name="T28" fmla="*/ 14 w 66"/>
                    <a:gd name="T29" fmla="*/ 12 h 31"/>
                    <a:gd name="T30" fmla="*/ 12 w 66"/>
                    <a:gd name="T31" fmla="*/ 10 h 31"/>
                    <a:gd name="T32" fmla="*/ 10 w 66"/>
                    <a:gd name="T33" fmla="*/ 6 h 31"/>
                    <a:gd name="T34" fmla="*/ 8 w 66"/>
                    <a:gd name="T35" fmla="*/ 3 h 31"/>
                    <a:gd name="T36" fmla="*/ 8 w 66"/>
                    <a:gd name="T37" fmla="*/ 3 h 31"/>
                    <a:gd name="T38" fmla="*/ 8 w 66"/>
                    <a:gd name="T39" fmla="*/ 3 h 31"/>
                    <a:gd name="T40" fmla="*/ 8 w 66"/>
                    <a:gd name="T41" fmla="*/ 3 h 31"/>
                    <a:gd name="T42" fmla="*/ 7 w 66"/>
                    <a:gd name="T43" fmla="*/ 2 h 31"/>
                    <a:gd name="T44" fmla="*/ 5 w 66"/>
                    <a:gd name="T45" fmla="*/ 0 h 31"/>
                    <a:gd name="T46" fmla="*/ 3 w 66"/>
                    <a:gd name="T47" fmla="*/ 2 h 31"/>
                    <a:gd name="T48" fmla="*/ 0 w 66"/>
                    <a:gd name="T49" fmla="*/ 3 h 31"/>
                    <a:gd name="T50" fmla="*/ 0 w 66"/>
                    <a:gd name="T51" fmla="*/ 3 h 31"/>
                    <a:gd name="T52" fmla="*/ 0 w 66"/>
                    <a:gd name="T53" fmla="*/ 3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6" h="31">
                      <a:moveTo>
                        <a:pt x="0" y="3"/>
                      </a:moveTo>
                      <a:lnTo>
                        <a:pt x="0" y="3"/>
                      </a:lnTo>
                      <a:lnTo>
                        <a:pt x="0" y="6"/>
                      </a:lnTo>
                      <a:lnTo>
                        <a:pt x="3" y="9"/>
                      </a:lnTo>
                      <a:lnTo>
                        <a:pt x="5" y="13"/>
                      </a:lnTo>
                      <a:lnTo>
                        <a:pt x="10" y="18"/>
                      </a:lnTo>
                      <a:lnTo>
                        <a:pt x="18" y="22"/>
                      </a:lnTo>
                      <a:lnTo>
                        <a:pt x="31" y="27"/>
                      </a:lnTo>
                      <a:lnTo>
                        <a:pt x="44" y="29"/>
                      </a:lnTo>
                      <a:lnTo>
                        <a:pt x="65" y="30"/>
                      </a:lnTo>
                      <a:lnTo>
                        <a:pt x="65" y="23"/>
                      </a:lnTo>
                      <a:lnTo>
                        <a:pt x="45" y="22"/>
                      </a:lnTo>
                      <a:lnTo>
                        <a:pt x="32" y="20"/>
                      </a:lnTo>
                      <a:lnTo>
                        <a:pt x="22" y="16"/>
                      </a:lnTo>
                      <a:lnTo>
                        <a:pt x="14" y="12"/>
                      </a:lnTo>
                      <a:lnTo>
                        <a:pt x="12" y="10"/>
                      </a:lnTo>
                      <a:lnTo>
                        <a:pt x="10" y="6"/>
                      </a:lnTo>
                      <a:lnTo>
                        <a:pt x="8" y="3"/>
                      </a:lnTo>
                      <a:lnTo>
                        <a:pt x="7" y="2"/>
                      </a:lnTo>
                      <a:lnTo>
                        <a:pt x="5" y="0"/>
                      </a:lnTo>
                      <a:lnTo>
                        <a:pt x="3" y="2"/>
                      </a:lnTo>
                      <a:lnTo>
                        <a:pt x="0" y="3"/>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Freeform 23"/>
                <p:cNvSpPr>
                  <a:spLocks/>
                </p:cNvSpPr>
                <p:nvPr/>
              </p:nvSpPr>
              <p:spPr bwMode="auto">
                <a:xfrm>
                  <a:off x="4431" y="1971"/>
                  <a:ext cx="11" cy="37"/>
                </a:xfrm>
                <a:custGeom>
                  <a:avLst/>
                  <a:gdLst>
                    <a:gd name="T0" fmla="*/ 0 w 11"/>
                    <a:gd name="T1" fmla="*/ 2 h 37"/>
                    <a:gd name="T2" fmla="*/ 0 w 11"/>
                    <a:gd name="T3" fmla="*/ 2 h 37"/>
                    <a:gd name="T4" fmla="*/ 2 w 11"/>
                    <a:gd name="T5" fmla="*/ 10 h 37"/>
                    <a:gd name="T6" fmla="*/ 2 w 11"/>
                    <a:gd name="T7" fmla="*/ 17 h 37"/>
                    <a:gd name="T8" fmla="*/ 2 w 11"/>
                    <a:gd name="T9" fmla="*/ 23 h 37"/>
                    <a:gd name="T10" fmla="*/ 2 w 11"/>
                    <a:gd name="T11" fmla="*/ 28 h 37"/>
                    <a:gd name="T12" fmla="*/ 2 w 11"/>
                    <a:gd name="T13" fmla="*/ 32 h 37"/>
                    <a:gd name="T14" fmla="*/ 0 w 11"/>
                    <a:gd name="T15" fmla="*/ 35 h 37"/>
                    <a:gd name="T16" fmla="*/ 0 w 11"/>
                    <a:gd name="T17" fmla="*/ 36 h 37"/>
                    <a:gd name="T18" fmla="*/ 0 w 11"/>
                    <a:gd name="T19" fmla="*/ 36 h 37"/>
                    <a:gd name="T20" fmla="*/ 8 w 11"/>
                    <a:gd name="T21" fmla="*/ 36 h 37"/>
                    <a:gd name="T22" fmla="*/ 8 w 11"/>
                    <a:gd name="T23" fmla="*/ 36 h 37"/>
                    <a:gd name="T24" fmla="*/ 8 w 11"/>
                    <a:gd name="T25" fmla="*/ 36 h 37"/>
                    <a:gd name="T26" fmla="*/ 10 w 11"/>
                    <a:gd name="T27" fmla="*/ 33 h 37"/>
                    <a:gd name="T28" fmla="*/ 10 w 11"/>
                    <a:gd name="T29" fmla="*/ 28 h 37"/>
                    <a:gd name="T30" fmla="*/ 10 w 11"/>
                    <a:gd name="T31" fmla="*/ 23 h 37"/>
                    <a:gd name="T32" fmla="*/ 10 w 11"/>
                    <a:gd name="T33" fmla="*/ 17 h 37"/>
                    <a:gd name="T34" fmla="*/ 10 w 11"/>
                    <a:gd name="T35" fmla="*/ 10 h 37"/>
                    <a:gd name="T36" fmla="*/ 8 w 11"/>
                    <a:gd name="T37" fmla="*/ 2 h 37"/>
                    <a:gd name="T38" fmla="*/ 8 w 11"/>
                    <a:gd name="T39" fmla="*/ 0 h 37"/>
                    <a:gd name="T40" fmla="*/ 0 w 11"/>
                    <a:gd name="T41" fmla="*/ 2 h 37"/>
                    <a:gd name="T42" fmla="*/ 0 w 11"/>
                    <a:gd name="T43" fmla="*/ 2 h 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 h="37">
                      <a:moveTo>
                        <a:pt x="0" y="2"/>
                      </a:moveTo>
                      <a:lnTo>
                        <a:pt x="0" y="2"/>
                      </a:lnTo>
                      <a:lnTo>
                        <a:pt x="2" y="10"/>
                      </a:lnTo>
                      <a:lnTo>
                        <a:pt x="2" y="17"/>
                      </a:lnTo>
                      <a:lnTo>
                        <a:pt x="2" y="23"/>
                      </a:lnTo>
                      <a:lnTo>
                        <a:pt x="2" y="28"/>
                      </a:lnTo>
                      <a:lnTo>
                        <a:pt x="2" y="32"/>
                      </a:lnTo>
                      <a:lnTo>
                        <a:pt x="0" y="35"/>
                      </a:lnTo>
                      <a:lnTo>
                        <a:pt x="0" y="36"/>
                      </a:lnTo>
                      <a:lnTo>
                        <a:pt x="8" y="36"/>
                      </a:lnTo>
                      <a:lnTo>
                        <a:pt x="10" y="33"/>
                      </a:lnTo>
                      <a:lnTo>
                        <a:pt x="10" y="28"/>
                      </a:lnTo>
                      <a:lnTo>
                        <a:pt x="10" y="23"/>
                      </a:lnTo>
                      <a:lnTo>
                        <a:pt x="10" y="17"/>
                      </a:lnTo>
                      <a:lnTo>
                        <a:pt x="10" y="10"/>
                      </a:lnTo>
                      <a:lnTo>
                        <a:pt x="8" y="2"/>
                      </a:lnTo>
                      <a:lnTo>
                        <a:pt x="8" y="0"/>
                      </a:lnTo>
                      <a:lnTo>
                        <a:pt x="0"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Freeform 24"/>
                <p:cNvSpPr>
                  <a:spLocks/>
                </p:cNvSpPr>
                <p:nvPr/>
              </p:nvSpPr>
              <p:spPr bwMode="auto">
                <a:xfrm>
                  <a:off x="4389" y="1919"/>
                  <a:ext cx="51" cy="55"/>
                </a:xfrm>
                <a:custGeom>
                  <a:avLst/>
                  <a:gdLst>
                    <a:gd name="T0" fmla="*/ 0 w 51"/>
                    <a:gd name="T1" fmla="*/ 7 h 55"/>
                    <a:gd name="T2" fmla="*/ 1 w 51"/>
                    <a:gd name="T3" fmla="*/ 7 h 55"/>
                    <a:gd name="T4" fmla="*/ 3 w 51"/>
                    <a:gd name="T5" fmla="*/ 8 h 55"/>
                    <a:gd name="T6" fmla="*/ 8 w 51"/>
                    <a:gd name="T7" fmla="*/ 10 h 55"/>
                    <a:gd name="T8" fmla="*/ 14 w 51"/>
                    <a:gd name="T9" fmla="*/ 16 h 55"/>
                    <a:gd name="T10" fmla="*/ 23 w 51"/>
                    <a:gd name="T11" fmla="*/ 22 h 55"/>
                    <a:gd name="T12" fmla="*/ 28 w 51"/>
                    <a:gd name="T13" fmla="*/ 30 h 55"/>
                    <a:gd name="T14" fmla="*/ 36 w 51"/>
                    <a:gd name="T15" fmla="*/ 37 h 55"/>
                    <a:gd name="T16" fmla="*/ 40 w 51"/>
                    <a:gd name="T17" fmla="*/ 46 h 55"/>
                    <a:gd name="T18" fmla="*/ 42 w 51"/>
                    <a:gd name="T19" fmla="*/ 54 h 55"/>
                    <a:gd name="T20" fmla="*/ 50 w 51"/>
                    <a:gd name="T21" fmla="*/ 52 h 55"/>
                    <a:gd name="T22" fmla="*/ 48 w 51"/>
                    <a:gd name="T23" fmla="*/ 44 h 55"/>
                    <a:gd name="T24" fmla="*/ 42 w 51"/>
                    <a:gd name="T25" fmla="*/ 34 h 55"/>
                    <a:gd name="T26" fmla="*/ 35 w 51"/>
                    <a:gd name="T27" fmla="*/ 25 h 55"/>
                    <a:gd name="T28" fmla="*/ 27 w 51"/>
                    <a:gd name="T29" fmla="*/ 17 h 55"/>
                    <a:gd name="T30" fmla="*/ 19 w 51"/>
                    <a:gd name="T31" fmla="*/ 10 h 55"/>
                    <a:gd name="T32" fmla="*/ 12 w 51"/>
                    <a:gd name="T33" fmla="*/ 6 h 55"/>
                    <a:gd name="T34" fmla="*/ 7 w 51"/>
                    <a:gd name="T35" fmla="*/ 2 h 55"/>
                    <a:gd name="T36" fmla="*/ 5 w 51"/>
                    <a:gd name="T37" fmla="*/ 0 h 55"/>
                    <a:gd name="T38" fmla="*/ 6 w 51"/>
                    <a:gd name="T39" fmla="*/ 1 h 55"/>
                    <a:gd name="T40" fmla="*/ 5 w 51"/>
                    <a:gd name="T41" fmla="*/ 0 h 55"/>
                    <a:gd name="T42" fmla="*/ 2 w 51"/>
                    <a:gd name="T43" fmla="*/ 0 h 55"/>
                    <a:gd name="T44" fmla="*/ 0 w 51"/>
                    <a:gd name="T45" fmla="*/ 2 h 55"/>
                    <a:gd name="T46" fmla="*/ 0 w 51"/>
                    <a:gd name="T47" fmla="*/ 4 h 55"/>
                    <a:gd name="T48" fmla="*/ 1 w 51"/>
                    <a:gd name="T49" fmla="*/ 7 h 55"/>
                    <a:gd name="T50" fmla="*/ 0 w 51"/>
                    <a:gd name="T51" fmla="*/ 7 h 55"/>
                    <a:gd name="T52" fmla="*/ 0 w 51"/>
                    <a:gd name="T53" fmla="*/ 7 h 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1" h="55">
                      <a:moveTo>
                        <a:pt x="0" y="7"/>
                      </a:moveTo>
                      <a:lnTo>
                        <a:pt x="1" y="7"/>
                      </a:lnTo>
                      <a:lnTo>
                        <a:pt x="3" y="8"/>
                      </a:lnTo>
                      <a:lnTo>
                        <a:pt x="8" y="10"/>
                      </a:lnTo>
                      <a:lnTo>
                        <a:pt x="14" y="16"/>
                      </a:lnTo>
                      <a:lnTo>
                        <a:pt x="23" y="22"/>
                      </a:lnTo>
                      <a:lnTo>
                        <a:pt x="28" y="30"/>
                      </a:lnTo>
                      <a:lnTo>
                        <a:pt x="36" y="37"/>
                      </a:lnTo>
                      <a:lnTo>
                        <a:pt x="40" y="46"/>
                      </a:lnTo>
                      <a:lnTo>
                        <a:pt x="42" y="54"/>
                      </a:lnTo>
                      <a:lnTo>
                        <a:pt x="50" y="52"/>
                      </a:lnTo>
                      <a:lnTo>
                        <a:pt x="48" y="44"/>
                      </a:lnTo>
                      <a:lnTo>
                        <a:pt x="42" y="34"/>
                      </a:lnTo>
                      <a:lnTo>
                        <a:pt x="35" y="25"/>
                      </a:lnTo>
                      <a:lnTo>
                        <a:pt x="27" y="17"/>
                      </a:lnTo>
                      <a:lnTo>
                        <a:pt x="19" y="10"/>
                      </a:lnTo>
                      <a:lnTo>
                        <a:pt x="12" y="6"/>
                      </a:lnTo>
                      <a:lnTo>
                        <a:pt x="7" y="2"/>
                      </a:lnTo>
                      <a:lnTo>
                        <a:pt x="5" y="0"/>
                      </a:lnTo>
                      <a:lnTo>
                        <a:pt x="6" y="1"/>
                      </a:lnTo>
                      <a:lnTo>
                        <a:pt x="5" y="0"/>
                      </a:lnTo>
                      <a:lnTo>
                        <a:pt x="2" y="0"/>
                      </a:lnTo>
                      <a:lnTo>
                        <a:pt x="0" y="2"/>
                      </a:lnTo>
                      <a:lnTo>
                        <a:pt x="0" y="4"/>
                      </a:lnTo>
                      <a:lnTo>
                        <a:pt x="1" y="7"/>
                      </a:lnTo>
                      <a:lnTo>
                        <a:pt x="0" y="7"/>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Freeform 25"/>
                <p:cNvSpPr>
                  <a:spLocks/>
                </p:cNvSpPr>
                <p:nvPr/>
              </p:nvSpPr>
              <p:spPr bwMode="auto">
                <a:xfrm>
                  <a:off x="4339" y="1720"/>
                  <a:ext cx="57" cy="207"/>
                </a:xfrm>
                <a:custGeom>
                  <a:avLst/>
                  <a:gdLst>
                    <a:gd name="T0" fmla="*/ 42 w 57"/>
                    <a:gd name="T1" fmla="*/ 0 h 207"/>
                    <a:gd name="T2" fmla="*/ 42 w 57"/>
                    <a:gd name="T3" fmla="*/ 0 h 207"/>
                    <a:gd name="T4" fmla="*/ 31 w 57"/>
                    <a:gd name="T5" fmla="*/ 11 h 207"/>
                    <a:gd name="T6" fmla="*/ 22 w 57"/>
                    <a:gd name="T7" fmla="*/ 22 h 207"/>
                    <a:gd name="T8" fmla="*/ 16 w 57"/>
                    <a:gd name="T9" fmla="*/ 34 h 207"/>
                    <a:gd name="T10" fmla="*/ 8 w 57"/>
                    <a:gd name="T11" fmla="*/ 48 h 207"/>
                    <a:gd name="T12" fmla="*/ 4 w 57"/>
                    <a:gd name="T13" fmla="*/ 60 h 207"/>
                    <a:gd name="T14" fmla="*/ 1 w 57"/>
                    <a:gd name="T15" fmla="*/ 75 h 207"/>
                    <a:gd name="T16" fmla="*/ 0 w 57"/>
                    <a:gd name="T17" fmla="*/ 88 h 207"/>
                    <a:gd name="T18" fmla="*/ 0 w 57"/>
                    <a:gd name="T19" fmla="*/ 102 h 207"/>
                    <a:gd name="T20" fmla="*/ 1 w 57"/>
                    <a:gd name="T21" fmla="*/ 116 h 207"/>
                    <a:gd name="T22" fmla="*/ 4 w 57"/>
                    <a:gd name="T23" fmla="*/ 130 h 207"/>
                    <a:gd name="T24" fmla="*/ 8 w 57"/>
                    <a:gd name="T25" fmla="*/ 144 h 207"/>
                    <a:gd name="T26" fmla="*/ 16 w 57"/>
                    <a:gd name="T27" fmla="*/ 157 h 207"/>
                    <a:gd name="T28" fmla="*/ 21 w 57"/>
                    <a:gd name="T29" fmla="*/ 169 h 207"/>
                    <a:gd name="T30" fmla="*/ 30 w 57"/>
                    <a:gd name="T31" fmla="*/ 183 h 207"/>
                    <a:gd name="T32" fmla="*/ 40 w 57"/>
                    <a:gd name="T33" fmla="*/ 194 h 207"/>
                    <a:gd name="T34" fmla="*/ 50 w 57"/>
                    <a:gd name="T35" fmla="*/ 206 h 207"/>
                    <a:gd name="T36" fmla="*/ 56 w 57"/>
                    <a:gd name="T37" fmla="*/ 200 h 207"/>
                    <a:gd name="T38" fmla="*/ 46 w 57"/>
                    <a:gd name="T39" fmla="*/ 189 h 207"/>
                    <a:gd name="T40" fmla="*/ 36 w 57"/>
                    <a:gd name="T41" fmla="*/ 178 h 207"/>
                    <a:gd name="T42" fmla="*/ 28 w 57"/>
                    <a:gd name="T43" fmla="*/ 167 h 207"/>
                    <a:gd name="T44" fmla="*/ 20 w 57"/>
                    <a:gd name="T45" fmla="*/ 154 h 207"/>
                    <a:gd name="T46" fmla="*/ 16 w 57"/>
                    <a:gd name="T47" fmla="*/ 142 h 207"/>
                    <a:gd name="T48" fmla="*/ 10 w 57"/>
                    <a:gd name="T49" fmla="*/ 128 h 207"/>
                    <a:gd name="T50" fmla="*/ 8 w 57"/>
                    <a:gd name="T51" fmla="*/ 115 h 207"/>
                    <a:gd name="T52" fmla="*/ 7 w 57"/>
                    <a:gd name="T53" fmla="*/ 102 h 207"/>
                    <a:gd name="T54" fmla="*/ 7 w 57"/>
                    <a:gd name="T55" fmla="*/ 88 h 207"/>
                    <a:gd name="T56" fmla="*/ 8 w 57"/>
                    <a:gd name="T57" fmla="*/ 75 h 207"/>
                    <a:gd name="T58" fmla="*/ 10 w 57"/>
                    <a:gd name="T59" fmla="*/ 62 h 207"/>
                    <a:gd name="T60" fmla="*/ 16 w 57"/>
                    <a:gd name="T61" fmla="*/ 50 h 207"/>
                    <a:gd name="T62" fmla="*/ 20 w 57"/>
                    <a:gd name="T63" fmla="*/ 38 h 207"/>
                    <a:gd name="T64" fmla="*/ 28 w 57"/>
                    <a:gd name="T65" fmla="*/ 26 h 207"/>
                    <a:gd name="T66" fmla="*/ 37 w 57"/>
                    <a:gd name="T67" fmla="*/ 14 h 207"/>
                    <a:gd name="T68" fmla="*/ 48 w 57"/>
                    <a:gd name="T69" fmla="*/ 4 h 207"/>
                    <a:gd name="T70" fmla="*/ 48 w 57"/>
                    <a:gd name="T71" fmla="*/ 4 h 207"/>
                    <a:gd name="T72" fmla="*/ 42 w 57"/>
                    <a:gd name="T73" fmla="*/ 0 h 207"/>
                    <a:gd name="T74" fmla="*/ 42 w 57"/>
                    <a:gd name="T75" fmla="*/ 0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7" h="207">
                      <a:moveTo>
                        <a:pt x="42" y="0"/>
                      </a:moveTo>
                      <a:lnTo>
                        <a:pt x="42" y="0"/>
                      </a:lnTo>
                      <a:lnTo>
                        <a:pt x="31" y="11"/>
                      </a:lnTo>
                      <a:lnTo>
                        <a:pt x="22" y="22"/>
                      </a:lnTo>
                      <a:lnTo>
                        <a:pt x="16" y="34"/>
                      </a:lnTo>
                      <a:lnTo>
                        <a:pt x="8" y="48"/>
                      </a:lnTo>
                      <a:lnTo>
                        <a:pt x="4" y="60"/>
                      </a:lnTo>
                      <a:lnTo>
                        <a:pt x="1" y="75"/>
                      </a:lnTo>
                      <a:lnTo>
                        <a:pt x="0" y="88"/>
                      </a:lnTo>
                      <a:lnTo>
                        <a:pt x="0" y="102"/>
                      </a:lnTo>
                      <a:lnTo>
                        <a:pt x="1" y="116"/>
                      </a:lnTo>
                      <a:lnTo>
                        <a:pt x="4" y="130"/>
                      </a:lnTo>
                      <a:lnTo>
                        <a:pt x="8" y="144"/>
                      </a:lnTo>
                      <a:lnTo>
                        <a:pt x="16" y="157"/>
                      </a:lnTo>
                      <a:lnTo>
                        <a:pt x="21" y="169"/>
                      </a:lnTo>
                      <a:lnTo>
                        <a:pt x="30" y="183"/>
                      </a:lnTo>
                      <a:lnTo>
                        <a:pt x="40" y="194"/>
                      </a:lnTo>
                      <a:lnTo>
                        <a:pt x="50" y="206"/>
                      </a:lnTo>
                      <a:lnTo>
                        <a:pt x="56" y="200"/>
                      </a:lnTo>
                      <a:lnTo>
                        <a:pt x="46" y="189"/>
                      </a:lnTo>
                      <a:lnTo>
                        <a:pt x="36" y="178"/>
                      </a:lnTo>
                      <a:lnTo>
                        <a:pt x="28" y="167"/>
                      </a:lnTo>
                      <a:lnTo>
                        <a:pt x="20" y="154"/>
                      </a:lnTo>
                      <a:lnTo>
                        <a:pt x="16" y="142"/>
                      </a:lnTo>
                      <a:lnTo>
                        <a:pt x="10" y="128"/>
                      </a:lnTo>
                      <a:lnTo>
                        <a:pt x="8" y="115"/>
                      </a:lnTo>
                      <a:lnTo>
                        <a:pt x="7" y="102"/>
                      </a:lnTo>
                      <a:lnTo>
                        <a:pt x="7" y="88"/>
                      </a:lnTo>
                      <a:lnTo>
                        <a:pt x="8" y="75"/>
                      </a:lnTo>
                      <a:lnTo>
                        <a:pt x="10" y="62"/>
                      </a:lnTo>
                      <a:lnTo>
                        <a:pt x="16" y="50"/>
                      </a:lnTo>
                      <a:lnTo>
                        <a:pt x="20" y="38"/>
                      </a:lnTo>
                      <a:lnTo>
                        <a:pt x="28" y="26"/>
                      </a:lnTo>
                      <a:lnTo>
                        <a:pt x="37" y="14"/>
                      </a:lnTo>
                      <a:lnTo>
                        <a:pt x="48" y="4"/>
                      </a:lnTo>
                      <a:lnTo>
                        <a:pt x="42" y="0"/>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Freeform 26"/>
                <p:cNvSpPr>
                  <a:spLocks/>
                </p:cNvSpPr>
                <p:nvPr/>
              </p:nvSpPr>
              <p:spPr bwMode="auto">
                <a:xfrm>
                  <a:off x="4381" y="1675"/>
                  <a:ext cx="120" cy="50"/>
                </a:xfrm>
                <a:custGeom>
                  <a:avLst/>
                  <a:gdLst>
                    <a:gd name="T0" fmla="*/ 115 w 120"/>
                    <a:gd name="T1" fmla="*/ 0 h 50"/>
                    <a:gd name="T2" fmla="*/ 115 w 120"/>
                    <a:gd name="T3" fmla="*/ 0 h 50"/>
                    <a:gd name="T4" fmla="*/ 107 w 120"/>
                    <a:gd name="T5" fmla="*/ 0 h 50"/>
                    <a:gd name="T6" fmla="*/ 100 w 120"/>
                    <a:gd name="T7" fmla="*/ 1 h 50"/>
                    <a:gd name="T8" fmla="*/ 91 w 120"/>
                    <a:gd name="T9" fmla="*/ 2 h 50"/>
                    <a:gd name="T10" fmla="*/ 84 w 120"/>
                    <a:gd name="T11" fmla="*/ 3 h 50"/>
                    <a:gd name="T12" fmla="*/ 76 w 120"/>
                    <a:gd name="T13" fmla="*/ 5 h 50"/>
                    <a:gd name="T14" fmla="*/ 70 w 120"/>
                    <a:gd name="T15" fmla="*/ 6 h 50"/>
                    <a:gd name="T16" fmla="*/ 62 w 120"/>
                    <a:gd name="T17" fmla="*/ 9 h 50"/>
                    <a:gd name="T18" fmla="*/ 55 w 120"/>
                    <a:gd name="T19" fmla="*/ 12 h 50"/>
                    <a:gd name="T20" fmla="*/ 48 w 120"/>
                    <a:gd name="T21" fmla="*/ 15 h 50"/>
                    <a:gd name="T22" fmla="*/ 41 w 120"/>
                    <a:gd name="T23" fmla="*/ 17 h 50"/>
                    <a:gd name="T24" fmla="*/ 32 w 120"/>
                    <a:gd name="T25" fmla="*/ 21 h 50"/>
                    <a:gd name="T26" fmla="*/ 26 w 120"/>
                    <a:gd name="T27" fmla="*/ 25 h 50"/>
                    <a:gd name="T28" fmla="*/ 19 w 120"/>
                    <a:gd name="T29" fmla="*/ 29 h 50"/>
                    <a:gd name="T30" fmla="*/ 13 w 120"/>
                    <a:gd name="T31" fmla="*/ 35 h 50"/>
                    <a:gd name="T32" fmla="*/ 6 w 120"/>
                    <a:gd name="T33" fmla="*/ 39 h 50"/>
                    <a:gd name="T34" fmla="*/ 0 w 120"/>
                    <a:gd name="T35" fmla="*/ 45 h 50"/>
                    <a:gd name="T36" fmla="*/ 6 w 120"/>
                    <a:gd name="T37" fmla="*/ 49 h 50"/>
                    <a:gd name="T38" fmla="*/ 12 w 120"/>
                    <a:gd name="T39" fmla="*/ 45 h 50"/>
                    <a:gd name="T40" fmla="*/ 17 w 120"/>
                    <a:gd name="T41" fmla="*/ 39 h 50"/>
                    <a:gd name="T42" fmla="*/ 25 w 120"/>
                    <a:gd name="T43" fmla="*/ 35 h 50"/>
                    <a:gd name="T44" fmla="*/ 31 w 120"/>
                    <a:gd name="T45" fmla="*/ 31 h 50"/>
                    <a:gd name="T46" fmla="*/ 36 w 120"/>
                    <a:gd name="T47" fmla="*/ 27 h 50"/>
                    <a:gd name="T48" fmla="*/ 43 w 120"/>
                    <a:gd name="T49" fmla="*/ 23 h 50"/>
                    <a:gd name="T50" fmla="*/ 50 w 120"/>
                    <a:gd name="T51" fmla="*/ 20 h 50"/>
                    <a:gd name="T52" fmla="*/ 57 w 120"/>
                    <a:gd name="T53" fmla="*/ 17 h 50"/>
                    <a:gd name="T54" fmla="*/ 64 w 120"/>
                    <a:gd name="T55" fmla="*/ 15 h 50"/>
                    <a:gd name="T56" fmla="*/ 72 w 120"/>
                    <a:gd name="T57" fmla="*/ 14 h 50"/>
                    <a:gd name="T58" fmla="*/ 78 w 120"/>
                    <a:gd name="T59" fmla="*/ 12 h 50"/>
                    <a:gd name="T60" fmla="*/ 85 w 120"/>
                    <a:gd name="T61" fmla="*/ 11 h 50"/>
                    <a:gd name="T62" fmla="*/ 93 w 120"/>
                    <a:gd name="T63" fmla="*/ 9 h 50"/>
                    <a:gd name="T64" fmla="*/ 100 w 120"/>
                    <a:gd name="T65" fmla="*/ 8 h 50"/>
                    <a:gd name="T66" fmla="*/ 107 w 120"/>
                    <a:gd name="T67" fmla="*/ 8 h 50"/>
                    <a:gd name="T68" fmla="*/ 115 w 120"/>
                    <a:gd name="T69" fmla="*/ 8 h 50"/>
                    <a:gd name="T70" fmla="*/ 115 w 120"/>
                    <a:gd name="T71" fmla="*/ 8 h 50"/>
                    <a:gd name="T72" fmla="*/ 115 w 120"/>
                    <a:gd name="T73" fmla="*/ 8 h 50"/>
                    <a:gd name="T74" fmla="*/ 117 w 120"/>
                    <a:gd name="T75" fmla="*/ 6 h 50"/>
                    <a:gd name="T76" fmla="*/ 119 w 120"/>
                    <a:gd name="T77" fmla="*/ 5 h 50"/>
                    <a:gd name="T78" fmla="*/ 117 w 120"/>
                    <a:gd name="T79" fmla="*/ 1 h 50"/>
                    <a:gd name="T80" fmla="*/ 115 w 120"/>
                    <a:gd name="T81" fmla="*/ 0 h 50"/>
                    <a:gd name="T82" fmla="*/ 115 w 120"/>
                    <a:gd name="T83" fmla="*/ 0 h 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0" h="50">
                      <a:moveTo>
                        <a:pt x="115" y="0"/>
                      </a:moveTo>
                      <a:lnTo>
                        <a:pt x="115" y="0"/>
                      </a:lnTo>
                      <a:lnTo>
                        <a:pt x="107" y="0"/>
                      </a:lnTo>
                      <a:lnTo>
                        <a:pt x="100" y="1"/>
                      </a:lnTo>
                      <a:lnTo>
                        <a:pt x="91" y="2"/>
                      </a:lnTo>
                      <a:lnTo>
                        <a:pt x="84" y="3"/>
                      </a:lnTo>
                      <a:lnTo>
                        <a:pt x="76" y="5"/>
                      </a:lnTo>
                      <a:lnTo>
                        <a:pt x="70" y="6"/>
                      </a:lnTo>
                      <a:lnTo>
                        <a:pt x="62" y="9"/>
                      </a:lnTo>
                      <a:lnTo>
                        <a:pt x="55" y="12"/>
                      </a:lnTo>
                      <a:lnTo>
                        <a:pt x="48" y="15"/>
                      </a:lnTo>
                      <a:lnTo>
                        <a:pt x="41" y="17"/>
                      </a:lnTo>
                      <a:lnTo>
                        <a:pt x="32" y="21"/>
                      </a:lnTo>
                      <a:lnTo>
                        <a:pt x="26" y="25"/>
                      </a:lnTo>
                      <a:lnTo>
                        <a:pt x="19" y="29"/>
                      </a:lnTo>
                      <a:lnTo>
                        <a:pt x="13" y="35"/>
                      </a:lnTo>
                      <a:lnTo>
                        <a:pt x="6" y="39"/>
                      </a:lnTo>
                      <a:lnTo>
                        <a:pt x="0" y="45"/>
                      </a:lnTo>
                      <a:lnTo>
                        <a:pt x="6" y="49"/>
                      </a:lnTo>
                      <a:lnTo>
                        <a:pt x="12" y="45"/>
                      </a:lnTo>
                      <a:lnTo>
                        <a:pt x="17" y="39"/>
                      </a:lnTo>
                      <a:lnTo>
                        <a:pt x="25" y="35"/>
                      </a:lnTo>
                      <a:lnTo>
                        <a:pt x="31" y="31"/>
                      </a:lnTo>
                      <a:lnTo>
                        <a:pt x="36" y="27"/>
                      </a:lnTo>
                      <a:lnTo>
                        <a:pt x="43" y="23"/>
                      </a:lnTo>
                      <a:lnTo>
                        <a:pt x="50" y="20"/>
                      </a:lnTo>
                      <a:lnTo>
                        <a:pt x="57" y="17"/>
                      </a:lnTo>
                      <a:lnTo>
                        <a:pt x="64" y="15"/>
                      </a:lnTo>
                      <a:lnTo>
                        <a:pt x="72" y="14"/>
                      </a:lnTo>
                      <a:lnTo>
                        <a:pt x="78" y="12"/>
                      </a:lnTo>
                      <a:lnTo>
                        <a:pt x="85" y="11"/>
                      </a:lnTo>
                      <a:lnTo>
                        <a:pt x="93" y="9"/>
                      </a:lnTo>
                      <a:lnTo>
                        <a:pt x="100" y="8"/>
                      </a:lnTo>
                      <a:lnTo>
                        <a:pt x="107" y="8"/>
                      </a:lnTo>
                      <a:lnTo>
                        <a:pt x="115" y="8"/>
                      </a:lnTo>
                      <a:lnTo>
                        <a:pt x="117" y="6"/>
                      </a:lnTo>
                      <a:lnTo>
                        <a:pt x="119" y="5"/>
                      </a:lnTo>
                      <a:lnTo>
                        <a:pt x="117" y="1"/>
                      </a:lnTo>
                      <a:lnTo>
                        <a:pt x="115" y="0"/>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Freeform 27"/>
                <p:cNvSpPr>
                  <a:spLocks/>
                </p:cNvSpPr>
                <p:nvPr/>
              </p:nvSpPr>
              <p:spPr bwMode="auto">
                <a:xfrm>
                  <a:off x="4496" y="1675"/>
                  <a:ext cx="5" cy="9"/>
                </a:xfrm>
                <a:custGeom>
                  <a:avLst/>
                  <a:gdLst>
                    <a:gd name="T0" fmla="*/ 0 w 5"/>
                    <a:gd name="T1" fmla="*/ 0 h 9"/>
                    <a:gd name="T2" fmla="*/ 0 w 5"/>
                    <a:gd name="T3" fmla="*/ 5 h 9"/>
                    <a:gd name="T4" fmla="*/ 0 w 5"/>
                    <a:gd name="T5" fmla="*/ 5 h 9"/>
                    <a:gd name="T6" fmla="*/ 0 w 5"/>
                    <a:gd name="T7" fmla="*/ 5 h 9"/>
                    <a:gd name="T8" fmla="*/ 0 w 5"/>
                    <a:gd name="T9" fmla="*/ 5 h 9"/>
                    <a:gd name="T10" fmla="*/ 0 w 5"/>
                    <a:gd name="T11" fmla="*/ 8 h 9"/>
                    <a:gd name="T12" fmla="*/ 0 w 5"/>
                    <a:gd name="T13" fmla="*/ 8 h 9"/>
                    <a:gd name="T14" fmla="*/ 2 w 5"/>
                    <a:gd name="T15" fmla="*/ 6 h 9"/>
                    <a:gd name="T16" fmla="*/ 4 w 5"/>
                    <a:gd name="T17" fmla="*/ 5 h 9"/>
                    <a:gd name="T18" fmla="*/ 2 w 5"/>
                    <a:gd name="T19" fmla="*/ 1 h 9"/>
                    <a:gd name="T20" fmla="*/ 0 w 5"/>
                    <a:gd name="T21" fmla="*/ 0 h 9"/>
                    <a:gd name="T22" fmla="*/ 0 w 5"/>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 h="9">
                      <a:moveTo>
                        <a:pt x="0" y="0"/>
                      </a:moveTo>
                      <a:lnTo>
                        <a:pt x="0" y="5"/>
                      </a:lnTo>
                      <a:lnTo>
                        <a:pt x="0" y="8"/>
                      </a:lnTo>
                      <a:lnTo>
                        <a:pt x="2" y="6"/>
                      </a:lnTo>
                      <a:lnTo>
                        <a:pt x="4" y="5"/>
                      </a:lnTo>
                      <a:lnTo>
                        <a:pt x="2" y="1"/>
                      </a:lnTo>
                      <a:lnTo>
                        <a:pt x="0" y="0"/>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Freeform 28"/>
                <p:cNvSpPr>
                  <a:spLocks/>
                </p:cNvSpPr>
                <p:nvPr/>
              </p:nvSpPr>
              <p:spPr bwMode="auto">
                <a:xfrm>
                  <a:off x="4496" y="1675"/>
                  <a:ext cx="116" cy="50"/>
                </a:xfrm>
                <a:custGeom>
                  <a:avLst/>
                  <a:gdLst>
                    <a:gd name="T0" fmla="*/ 115 w 116"/>
                    <a:gd name="T1" fmla="*/ 45 h 50"/>
                    <a:gd name="T2" fmla="*/ 115 w 116"/>
                    <a:gd name="T3" fmla="*/ 45 h 50"/>
                    <a:gd name="T4" fmla="*/ 109 w 116"/>
                    <a:gd name="T5" fmla="*/ 39 h 50"/>
                    <a:gd name="T6" fmla="*/ 104 w 116"/>
                    <a:gd name="T7" fmla="*/ 35 h 50"/>
                    <a:gd name="T8" fmla="*/ 96 w 116"/>
                    <a:gd name="T9" fmla="*/ 29 h 50"/>
                    <a:gd name="T10" fmla="*/ 90 w 116"/>
                    <a:gd name="T11" fmla="*/ 25 h 50"/>
                    <a:gd name="T12" fmla="*/ 83 w 116"/>
                    <a:gd name="T13" fmla="*/ 21 h 50"/>
                    <a:gd name="T14" fmla="*/ 76 w 116"/>
                    <a:gd name="T15" fmla="*/ 17 h 50"/>
                    <a:gd name="T16" fmla="*/ 68 w 116"/>
                    <a:gd name="T17" fmla="*/ 15 h 50"/>
                    <a:gd name="T18" fmla="*/ 61 w 116"/>
                    <a:gd name="T19" fmla="*/ 12 h 50"/>
                    <a:gd name="T20" fmla="*/ 54 w 116"/>
                    <a:gd name="T21" fmla="*/ 9 h 50"/>
                    <a:gd name="T22" fmla="*/ 47 w 116"/>
                    <a:gd name="T23" fmla="*/ 6 h 50"/>
                    <a:gd name="T24" fmla="*/ 40 w 116"/>
                    <a:gd name="T25" fmla="*/ 5 h 50"/>
                    <a:gd name="T26" fmla="*/ 31 w 116"/>
                    <a:gd name="T27" fmla="*/ 3 h 50"/>
                    <a:gd name="T28" fmla="*/ 24 w 116"/>
                    <a:gd name="T29" fmla="*/ 2 h 50"/>
                    <a:gd name="T30" fmla="*/ 16 w 116"/>
                    <a:gd name="T31" fmla="*/ 1 h 50"/>
                    <a:gd name="T32" fmla="*/ 8 w 116"/>
                    <a:gd name="T33" fmla="*/ 0 h 50"/>
                    <a:gd name="T34" fmla="*/ 0 w 116"/>
                    <a:gd name="T35" fmla="*/ 0 h 50"/>
                    <a:gd name="T36" fmla="*/ 0 w 116"/>
                    <a:gd name="T37" fmla="*/ 8 h 50"/>
                    <a:gd name="T38" fmla="*/ 8 w 116"/>
                    <a:gd name="T39" fmla="*/ 8 h 50"/>
                    <a:gd name="T40" fmla="*/ 16 w 116"/>
                    <a:gd name="T41" fmla="*/ 8 h 50"/>
                    <a:gd name="T42" fmla="*/ 22 w 116"/>
                    <a:gd name="T43" fmla="*/ 9 h 50"/>
                    <a:gd name="T44" fmla="*/ 30 w 116"/>
                    <a:gd name="T45" fmla="*/ 11 h 50"/>
                    <a:gd name="T46" fmla="*/ 37 w 116"/>
                    <a:gd name="T47" fmla="*/ 12 h 50"/>
                    <a:gd name="T48" fmla="*/ 44 w 116"/>
                    <a:gd name="T49" fmla="*/ 14 h 50"/>
                    <a:gd name="T50" fmla="*/ 52 w 116"/>
                    <a:gd name="T51" fmla="*/ 15 h 50"/>
                    <a:gd name="T52" fmla="*/ 58 w 116"/>
                    <a:gd name="T53" fmla="*/ 17 h 50"/>
                    <a:gd name="T54" fmla="*/ 66 w 116"/>
                    <a:gd name="T55" fmla="*/ 20 h 50"/>
                    <a:gd name="T56" fmla="*/ 74 w 116"/>
                    <a:gd name="T57" fmla="*/ 23 h 50"/>
                    <a:gd name="T58" fmla="*/ 79 w 116"/>
                    <a:gd name="T59" fmla="*/ 27 h 50"/>
                    <a:gd name="T60" fmla="*/ 85 w 116"/>
                    <a:gd name="T61" fmla="*/ 31 h 50"/>
                    <a:gd name="T62" fmla="*/ 92 w 116"/>
                    <a:gd name="T63" fmla="*/ 35 h 50"/>
                    <a:gd name="T64" fmla="*/ 97 w 116"/>
                    <a:gd name="T65" fmla="*/ 39 h 50"/>
                    <a:gd name="T66" fmla="*/ 104 w 116"/>
                    <a:gd name="T67" fmla="*/ 45 h 50"/>
                    <a:gd name="T68" fmla="*/ 110 w 116"/>
                    <a:gd name="T69" fmla="*/ 49 h 50"/>
                    <a:gd name="T70" fmla="*/ 110 w 116"/>
                    <a:gd name="T71" fmla="*/ 49 h 50"/>
                    <a:gd name="T72" fmla="*/ 115 w 116"/>
                    <a:gd name="T73" fmla="*/ 45 h 50"/>
                    <a:gd name="T74" fmla="*/ 115 w 116"/>
                    <a:gd name="T75" fmla="*/ 45 h 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6" h="50">
                      <a:moveTo>
                        <a:pt x="115" y="45"/>
                      </a:moveTo>
                      <a:lnTo>
                        <a:pt x="115" y="45"/>
                      </a:lnTo>
                      <a:lnTo>
                        <a:pt x="109" y="39"/>
                      </a:lnTo>
                      <a:lnTo>
                        <a:pt x="104" y="35"/>
                      </a:lnTo>
                      <a:lnTo>
                        <a:pt x="96" y="29"/>
                      </a:lnTo>
                      <a:lnTo>
                        <a:pt x="90" y="25"/>
                      </a:lnTo>
                      <a:lnTo>
                        <a:pt x="83" y="21"/>
                      </a:lnTo>
                      <a:lnTo>
                        <a:pt x="76" y="17"/>
                      </a:lnTo>
                      <a:lnTo>
                        <a:pt x="68" y="15"/>
                      </a:lnTo>
                      <a:lnTo>
                        <a:pt x="61" y="12"/>
                      </a:lnTo>
                      <a:lnTo>
                        <a:pt x="54" y="9"/>
                      </a:lnTo>
                      <a:lnTo>
                        <a:pt x="47" y="6"/>
                      </a:lnTo>
                      <a:lnTo>
                        <a:pt x="40" y="5"/>
                      </a:lnTo>
                      <a:lnTo>
                        <a:pt x="31" y="3"/>
                      </a:lnTo>
                      <a:lnTo>
                        <a:pt x="24" y="2"/>
                      </a:lnTo>
                      <a:lnTo>
                        <a:pt x="16" y="1"/>
                      </a:lnTo>
                      <a:lnTo>
                        <a:pt x="8" y="0"/>
                      </a:lnTo>
                      <a:lnTo>
                        <a:pt x="0" y="0"/>
                      </a:lnTo>
                      <a:lnTo>
                        <a:pt x="0" y="8"/>
                      </a:lnTo>
                      <a:lnTo>
                        <a:pt x="8" y="8"/>
                      </a:lnTo>
                      <a:lnTo>
                        <a:pt x="16" y="8"/>
                      </a:lnTo>
                      <a:lnTo>
                        <a:pt x="22" y="9"/>
                      </a:lnTo>
                      <a:lnTo>
                        <a:pt x="30" y="11"/>
                      </a:lnTo>
                      <a:lnTo>
                        <a:pt x="37" y="12"/>
                      </a:lnTo>
                      <a:lnTo>
                        <a:pt x="44" y="14"/>
                      </a:lnTo>
                      <a:lnTo>
                        <a:pt x="52" y="15"/>
                      </a:lnTo>
                      <a:lnTo>
                        <a:pt x="58" y="17"/>
                      </a:lnTo>
                      <a:lnTo>
                        <a:pt x="66" y="20"/>
                      </a:lnTo>
                      <a:lnTo>
                        <a:pt x="74" y="23"/>
                      </a:lnTo>
                      <a:lnTo>
                        <a:pt x="79" y="27"/>
                      </a:lnTo>
                      <a:lnTo>
                        <a:pt x="85" y="31"/>
                      </a:lnTo>
                      <a:lnTo>
                        <a:pt x="92" y="35"/>
                      </a:lnTo>
                      <a:lnTo>
                        <a:pt x="97" y="39"/>
                      </a:lnTo>
                      <a:lnTo>
                        <a:pt x="104" y="45"/>
                      </a:lnTo>
                      <a:lnTo>
                        <a:pt x="110" y="49"/>
                      </a:lnTo>
                      <a:lnTo>
                        <a:pt x="115" y="45"/>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Freeform 29"/>
                <p:cNvSpPr>
                  <a:spLocks/>
                </p:cNvSpPr>
                <p:nvPr/>
              </p:nvSpPr>
              <p:spPr bwMode="auto">
                <a:xfrm>
                  <a:off x="4594" y="1720"/>
                  <a:ext cx="61" cy="207"/>
                </a:xfrm>
                <a:custGeom>
                  <a:avLst/>
                  <a:gdLst>
                    <a:gd name="T0" fmla="*/ 7 w 61"/>
                    <a:gd name="T1" fmla="*/ 206 h 207"/>
                    <a:gd name="T2" fmla="*/ 7 w 61"/>
                    <a:gd name="T3" fmla="*/ 206 h 207"/>
                    <a:gd name="T4" fmla="*/ 18 w 61"/>
                    <a:gd name="T5" fmla="*/ 194 h 207"/>
                    <a:gd name="T6" fmla="*/ 28 w 61"/>
                    <a:gd name="T7" fmla="*/ 183 h 207"/>
                    <a:gd name="T8" fmla="*/ 38 w 61"/>
                    <a:gd name="T9" fmla="*/ 169 h 207"/>
                    <a:gd name="T10" fmla="*/ 45 w 61"/>
                    <a:gd name="T11" fmla="*/ 157 h 207"/>
                    <a:gd name="T12" fmla="*/ 50 w 61"/>
                    <a:gd name="T13" fmla="*/ 144 h 207"/>
                    <a:gd name="T14" fmla="*/ 55 w 61"/>
                    <a:gd name="T15" fmla="*/ 130 h 207"/>
                    <a:gd name="T16" fmla="*/ 57 w 61"/>
                    <a:gd name="T17" fmla="*/ 116 h 207"/>
                    <a:gd name="T18" fmla="*/ 60 w 61"/>
                    <a:gd name="T19" fmla="*/ 102 h 207"/>
                    <a:gd name="T20" fmla="*/ 60 w 61"/>
                    <a:gd name="T21" fmla="*/ 88 h 207"/>
                    <a:gd name="T22" fmla="*/ 58 w 61"/>
                    <a:gd name="T23" fmla="*/ 75 h 207"/>
                    <a:gd name="T24" fmla="*/ 56 w 61"/>
                    <a:gd name="T25" fmla="*/ 60 h 207"/>
                    <a:gd name="T26" fmla="*/ 50 w 61"/>
                    <a:gd name="T27" fmla="*/ 48 h 207"/>
                    <a:gd name="T28" fmla="*/ 45 w 61"/>
                    <a:gd name="T29" fmla="*/ 34 h 207"/>
                    <a:gd name="T30" fmla="*/ 38 w 61"/>
                    <a:gd name="T31" fmla="*/ 22 h 207"/>
                    <a:gd name="T32" fmla="*/ 27 w 61"/>
                    <a:gd name="T33" fmla="*/ 11 h 207"/>
                    <a:gd name="T34" fmla="*/ 17 w 61"/>
                    <a:gd name="T35" fmla="*/ 0 h 207"/>
                    <a:gd name="T36" fmla="*/ 12 w 61"/>
                    <a:gd name="T37" fmla="*/ 4 h 207"/>
                    <a:gd name="T38" fmla="*/ 22 w 61"/>
                    <a:gd name="T39" fmla="*/ 14 h 207"/>
                    <a:gd name="T40" fmla="*/ 32 w 61"/>
                    <a:gd name="T41" fmla="*/ 26 h 207"/>
                    <a:gd name="T42" fmla="*/ 38 w 61"/>
                    <a:gd name="T43" fmla="*/ 38 h 207"/>
                    <a:gd name="T44" fmla="*/ 44 w 61"/>
                    <a:gd name="T45" fmla="*/ 50 h 207"/>
                    <a:gd name="T46" fmla="*/ 48 w 61"/>
                    <a:gd name="T47" fmla="*/ 62 h 207"/>
                    <a:gd name="T48" fmla="*/ 50 w 61"/>
                    <a:gd name="T49" fmla="*/ 75 h 207"/>
                    <a:gd name="T50" fmla="*/ 52 w 61"/>
                    <a:gd name="T51" fmla="*/ 88 h 207"/>
                    <a:gd name="T52" fmla="*/ 52 w 61"/>
                    <a:gd name="T53" fmla="*/ 102 h 207"/>
                    <a:gd name="T54" fmla="*/ 50 w 61"/>
                    <a:gd name="T55" fmla="*/ 115 h 207"/>
                    <a:gd name="T56" fmla="*/ 48 w 61"/>
                    <a:gd name="T57" fmla="*/ 128 h 207"/>
                    <a:gd name="T58" fmla="*/ 42 w 61"/>
                    <a:gd name="T59" fmla="*/ 142 h 207"/>
                    <a:gd name="T60" fmla="*/ 38 w 61"/>
                    <a:gd name="T61" fmla="*/ 154 h 207"/>
                    <a:gd name="T62" fmla="*/ 31 w 61"/>
                    <a:gd name="T63" fmla="*/ 167 h 207"/>
                    <a:gd name="T64" fmla="*/ 22 w 61"/>
                    <a:gd name="T65" fmla="*/ 178 h 207"/>
                    <a:gd name="T66" fmla="*/ 12 w 61"/>
                    <a:gd name="T67" fmla="*/ 189 h 207"/>
                    <a:gd name="T68" fmla="*/ 0 w 61"/>
                    <a:gd name="T69" fmla="*/ 200 h 207"/>
                    <a:gd name="T70" fmla="*/ 2 w 61"/>
                    <a:gd name="T71" fmla="*/ 199 h 207"/>
                    <a:gd name="T72" fmla="*/ 7 w 61"/>
                    <a:gd name="T73" fmla="*/ 206 h 207"/>
                    <a:gd name="T74" fmla="*/ 7 w 61"/>
                    <a:gd name="T75" fmla="*/ 206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1" h="207">
                      <a:moveTo>
                        <a:pt x="7" y="206"/>
                      </a:moveTo>
                      <a:lnTo>
                        <a:pt x="7" y="206"/>
                      </a:lnTo>
                      <a:lnTo>
                        <a:pt x="18" y="194"/>
                      </a:lnTo>
                      <a:lnTo>
                        <a:pt x="28" y="183"/>
                      </a:lnTo>
                      <a:lnTo>
                        <a:pt x="38" y="169"/>
                      </a:lnTo>
                      <a:lnTo>
                        <a:pt x="45" y="157"/>
                      </a:lnTo>
                      <a:lnTo>
                        <a:pt x="50" y="144"/>
                      </a:lnTo>
                      <a:lnTo>
                        <a:pt x="55" y="130"/>
                      </a:lnTo>
                      <a:lnTo>
                        <a:pt x="57" y="116"/>
                      </a:lnTo>
                      <a:lnTo>
                        <a:pt x="60" y="102"/>
                      </a:lnTo>
                      <a:lnTo>
                        <a:pt x="60" y="88"/>
                      </a:lnTo>
                      <a:lnTo>
                        <a:pt x="58" y="75"/>
                      </a:lnTo>
                      <a:lnTo>
                        <a:pt x="56" y="60"/>
                      </a:lnTo>
                      <a:lnTo>
                        <a:pt x="50" y="48"/>
                      </a:lnTo>
                      <a:lnTo>
                        <a:pt x="45" y="34"/>
                      </a:lnTo>
                      <a:lnTo>
                        <a:pt x="38" y="22"/>
                      </a:lnTo>
                      <a:lnTo>
                        <a:pt x="27" y="11"/>
                      </a:lnTo>
                      <a:lnTo>
                        <a:pt x="17" y="0"/>
                      </a:lnTo>
                      <a:lnTo>
                        <a:pt x="12" y="4"/>
                      </a:lnTo>
                      <a:lnTo>
                        <a:pt x="22" y="14"/>
                      </a:lnTo>
                      <a:lnTo>
                        <a:pt x="32" y="26"/>
                      </a:lnTo>
                      <a:lnTo>
                        <a:pt x="38" y="38"/>
                      </a:lnTo>
                      <a:lnTo>
                        <a:pt x="44" y="50"/>
                      </a:lnTo>
                      <a:lnTo>
                        <a:pt x="48" y="62"/>
                      </a:lnTo>
                      <a:lnTo>
                        <a:pt x="50" y="75"/>
                      </a:lnTo>
                      <a:lnTo>
                        <a:pt x="52" y="88"/>
                      </a:lnTo>
                      <a:lnTo>
                        <a:pt x="52" y="102"/>
                      </a:lnTo>
                      <a:lnTo>
                        <a:pt x="50" y="115"/>
                      </a:lnTo>
                      <a:lnTo>
                        <a:pt x="48" y="128"/>
                      </a:lnTo>
                      <a:lnTo>
                        <a:pt x="42" y="142"/>
                      </a:lnTo>
                      <a:lnTo>
                        <a:pt x="38" y="154"/>
                      </a:lnTo>
                      <a:lnTo>
                        <a:pt x="31" y="167"/>
                      </a:lnTo>
                      <a:lnTo>
                        <a:pt x="22" y="178"/>
                      </a:lnTo>
                      <a:lnTo>
                        <a:pt x="12" y="189"/>
                      </a:lnTo>
                      <a:lnTo>
                        <a:pt x="0" y="200"/>
                      </a:lnTo>
                      <a:lnTo>
                        <a:pt x="2" y="199"/>
                      </a:lnTo>
                      <a:lnTo>
                        <a:pt x="7" y="206"/>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Freeform 30"/>
                <p:cNvSpPr>
                  <a:spLocks/>
                </p:cNvSpPr>
                <p:nvPr/>
              </p:nvSpPr>
              <p:spPr bwMode="auto">
                <a:xfrm>
                  <a:off x="4552" y="1919"/>
                  <a:ext cx="50" cy="55"/>
                </a:xfrm>
                <a:custGeom>
                  <a:avLst/>
                  <a:gdLst>
                    <a:gd name="T0" fmla="*/ 8 w 50"/>
                    <a:gd name="T1" fmla="*/ 54 h 55"/>
                    <a:gd name="T2" fmla="*/ 8 w 50"/>
                    <a:gd name="T3" fmla="*/ 54 h 55"/>
                    <a:gd name="T4" fmla="*/ 10 w 50"/>
                    <a:gd name="T5" fmla="*/ 46 h 55"/>
                    <a:gd name="T6" fmla="*/ 14 w 50"/>
                    <a:gd name="T7" fmla="*/ 37 h 55"/>
                    <a:gd name="T8" fmla="*/ 21 w 50"/>
                    <a:gd name="T9" fmla="*/ 30 h 55"/>
                    <a:gd name="T10" fmla="*/ 29 w 50"/>
                    <a:gd name="T11" fmla="*/ 22 h 55"/>
                    <a:gd name="T12" fmla="*/ 37 w 50"/>
                    <a:gd name="T13" fmla="*/ 16 h 55"/>
                    <a:gd name="T14" fmla="*/ 41 w 50"/>
                    <a:gd name="T15" fmla="*/ 10 h 55"/>
                    <a:gd name="T16" fmla="*/ 48 w 50"/>
                    <a:gd name="T17" fmla="*/ 8 h 55"/>
                    <a:gd name="T18" fmla="*/ 49 w 50"/>
                    <a:gd name="T19" fmla="*/ 7 h 55"/>
                    <a:gd name="T20" fmla="*/ 44 w 50"/>
                    <a:gd name="T21" fmla="*/ 0 h 55"/>
                    <a:gd name="T22" fmla="*/ 42 w 50"/>
                    <a:gd name="T23" fmla="*/ 2 h 55"/>
                    <a:gd name="T24" fmla="*/ 38 w 50"/>
                    <a:gd name="T25" fmla="*/ 6 h 55"/>
                    <a:gd name="T26" fmla="*/ 31 w 50"/>
                    <a:gd name="T27" fmla="*/ 10 h 55"/>
                    <a:gd name="T28" fmla="*/ 23 w 50"/>
                    <a:gd name="T29" fmla="*/ 17 h 55"/>
                    <a:gd name="T30" fmla="*/ 15 w 50"/>
                    <a:gd name="T31" fmla="*/ 25 h 55"/>
                    <a:gd name="T32" fmla="*/ 9 w 50"/>
                    <a:gd name="T33" fmla="*/ 34 h 55"/>
                    <a:gd name="T34" fmla="*/ 2 w 50"/>
                    <a:gd name="T35" fmla="*/ 44 h 55"/>
                    <a:gd name="T36" fmla="*/ 0 w 50"/>
                    <a:gd name="T37" fmla="*/ 54 h 55"/>
                    <a:gd name="T38" fmla="*/ 0 w 50"/>
                    <a:gd name="T39" fmla="*/ 52 h 55"/>
                    <a:gd name="T40" fmla="*/ 8 w 50"/>
                    <a:gd name="T41" fmla="*/ 54 h 55"/>
                    <a:gd name="T42" fmla="*/ 8 w 50"/>
                    <a:gd name="T43" fmla="*/ 54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0" h="55">
                      <a:moveTo>
                        <a:pt x="8" y="54"/>
                      </a:moveTo>
                      <a:lnTo>
                        <a:pt x="8" y="54"/>
                      </a:lnTo>
                      <a:lnTo>
                        <a:pt x="10" y="46"/>
                      </a:lnTo>
                      <a:lnTo>
                        <a:pt x="14" y="37"/>
                      </a:lnTo>
                      <a:lnTo>
                        <a:pt x="21" y="30"/>
                      </a:lnTo>
                      <a:lnTo>
                        <a:pt x="29" y="22"/>
                      </a:lnTo>
                      <a:lnTo>
                        <a:pt x="37" y="16"/>
                      </a:lnTo>
                      <a:lnTo>
                        <a:pt x="41" y="10"/>
                      </a:lnTo>
                      <a:lnTo>
                        <a:pt x="48" y="8"/>
                      </a:lnTo>
                      <a:lnTo>
                        <a:pt x="49" y="7"/>
                      </a:lnTo>
                      <a:lnTo>
                        <a:pt x="44" y="0"/>
                      </a:lnTo>
                      <a:lnTo>
                        <a:pt x="42" y="2"/>
                      </a:lnTo>
                      <a:lnTo>
                        <a:pt x="38" y="6"/>
                      </a:lnTo>
                      <a:lnTo>
                        <a:pt x="31" y="10"/>
                      </a:lnTo>
                      <a:lnTo>
                        <a:pt x="23" y="17"/>
                      </a:lnTo>
                      <a:lnTo>
                        <a:pt x="15" y="25"/>
                      </a:lnTo>
                      <a:lnTo>
                        <a:pt x="9" y="34"/>
                      </a:lnTo>
                      <a:lnTo>
                        <a:pt x="2" y="44"/>
                      </a:lnTo>
                      <a:lnTo>
                        <a:pt x="0" y="54"/>
                      </a:lnTo>
                      <a:lnTo>
                        <a:pt x="0" y="52"/>
                      </a:lnTo>
                      <a:lnTo>
                        <a:pt x="8" y="5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Freeform 31"/>
                <p:cNvSpPr>
                  <a:spLocks/>
                </p:cNvSpPr>
                <p:nvPr/>
              </p:nvSpPr>
              <p:spPr bwMode="auto">
                <a:xfrm>
                  <a:off x="4552" y="1971"/>
                  <a:ext cx="9" cy="41"/>
                </a:xfrm>
                <a:custGeom>
                  <a:avLst/>
                  <a:gdLst>
                    <a:gd name="T0" fmla="*/ 8 w 9"/>
                    <a:gd name="T1" fmla="*/ 36 h 41"/>
                    <a:gd name="T2" fmla="*/ 8 w 9"/>
                    <a:gd name="T3" fmla="*/ 36 h 41"/>
                    <a:gd name="T4" fmla="*/ 8 w 9"/>
                    <a:gd name="T5" fmla="*/ 36 h 41"/>
                    <a:gd name="T6" fmla="*/ 8 w 9"/>
                    <a:gd name="T7" fmla="*/ 35 h 41"/>
                    <a:gd name="T8" fmla="*/ 8 w 9"/>
                    <a:gd name="T9" fmla="*/ 32 h 41"/>
                    <a:gd name="T10" fmla="*/ 8 w 9"/>
                    <a:gd name="T11" fmla="*/ 28 h 41"/>
                    <a:gd name="T12" fmla="*/ 7 w 9"/>
                    <a:gd name="T13" fmla="*/ 23 h 41"/>
                    <a:gd name="T14" fmla="*/ 7 w 9"/>
                    <a:gd name="T15" fmla="*/ 17 h 41"/>
                    <a:gd name="T16" fmla="*/ 8 w 9"/>
                    <a:gd name="T17" fmla="*/ 10 h 41"/>
                    <a:gd name="T18" fmla="*/ 8 w 9"/>
                    <a:gd name="T19" fmla="*/ 2 h 41"/>
                    <a:gd name="T20" fmla="*/ 0 w 9"/>
                    <a:gd name="T21" fmla="*/ 0 h 41"/>
                    <a:gd name="T22" fmla="*/ 0 w 9"/>
                    <a:gd name="T23" fmla="*/ 10 h 41"/>
                    <a:gd name="T24" fmla="*/ 0 w 9"/>
                    <a:gd name="T25" fmla="*/ 17 h 41"/>
                    <a:gd name="T26" fmla="*/ 0 w 9"/>
                    <a:gd name="T27" fmla="*/ 23 h 41"/>
                    <a:gd name="T28" fmla="*/ 0 w 9"/>
                    <a:gd name="T29" fmla="*/ 28 h 41"/>
                    <a:gd name="T30" fmla="*/ 0 w 9"/>
                    <a:gd name="T31" fmla="*/ 32 h 41"/>
                    <a:gd name="T32" fmla="*/ 0 w 9"/>
                    <a:gd name="T33" fmla="*/ 36 h 41"/>
                    <a:gd name="T34" fmla="*/ 0 w 9"/>
                    <a:gd name="T35" fmla="*/ 36 h 41"/>
                    <a:gd name="T36" fmla="*/ 0 w 9"/>
                    <a:gd name="T37" fmla="*/ 36 h 41"/>
                    <a:gd name="T38" fmla="*/ 0 w 9"/>
                    <a:gd name="T39" fmla="*/ 36 h 41"/>
                    <a:gd name="T40" fmla="*/ 0 w 9"/>
                    <a:gd name="T41" fmla="*/ 36 h 41"/>
                    <a:gd name="T42" fmla="*/ 1 w 9"/>
                    <a:gd name="T43" fmla="*/ 39 h 41"/>
                    <a:gd name="T44" fmla="*/ 4 w 9"/>
                    <a:gd name="T45" fmla="*/ 40 h 41"/>
                    <a:gd name="T46" fmla="*/ 7 w 9"/>
                    <a:gd name="T47" fmla="*/ 39 h 41"/>
                    <a:gd name="T48" fmla="*/ 8 w 9"/>
                    <a:gd name="T49" fmla="*/ 36 h 41"/>
                    <a:gd name="T50" fmla="*/ 8 w 9"/>
                    <a:gd name="T51" fmla="*/ 36 h 41"/>
                    <a:gd name="T52" fmla="*/ 8 w 9"/>
                    <a:gd name="T53" fmla="*/ 36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 h="41">
                      <a:moveTo>
                        <a:pt x="8" y="36"/>
                      </a:moveTo>
                      <a:lnTo>
                        <a:pt x="8" y="36"/>
                      </a:lnTo>
                      <a:lnTo>
                        <a:pt x="8" y="35"/>
                      </a:lnTo>
                      <a:lnTo>
                        <a:pt x="8" y="32"/>
                      </a:lnTo>
                      <a:lnTo>
                        <a:pt x="8" y="28"/>
                      </a:lnTo>
                      <a:lnTo>
                        <a:pt x="7" y="23"/>
                      </a:lnTo>
                      <a:lnTo>
                        <a:pt x="7" y="17"/>
                      </a:lnTo>
                      <a:lnTo>
                        <a:pt x="8" y="10"/>
                      </a:lnTo>
                      <a:lnTo>
                        <a:pt x="8" y="2"/>
                      </a:lnTo>
                      <a:lnTo>
                        <a:pt x="0" y="0"/>
                      </a:lnTo>
                      <a:lnTo>
                        <a:pt x="0" y="10"/>
                      </a:lnTo>
                      <a:lnTo>
                        <a:pt x="0" y="17"/>
                      </a:lnTo>
                      <a:lnTo>
                        <a:pt x="0" y="23"/>
                      </a:lnTo>
                      <a:lnTo>
                        <a:pt x="0" y="28"/>
                      </a:lnTo>
                      <a:lnTo>
                        <a:pt x="0" y="32"/>
                      </a:lnTo>
                      <a:lnTo>
                        <a:pt x="0" y="36"/>
                      </a:lnTo>
                      <a:lnTo>
                        <a:pt x="1" y="39"/>
                      </a:lnTo>
                      <a:lnTo>
                        <a:pt x="4" y="40"/>
                      </a:lnTo>
                      <a:lnTo>
                        <a:pt x="7" y="39"/>
                      </a:lnTo>
                      <a:lnTo>
                        <a:pt x="8" y="36"/>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Freeform 32"/>
                <p:cNvSpPr>
                  <a:spLocks/>
                </p:cNvSpPr>
                <p:nvPr/>
              </p:nvSpPr>
              <p:spPr bwMode="auto">
                <a:xfrm>
                  <a:off x="4493" y="2007"/>
                  <a:ext cx="68" cy="28"/>
                </a:xfrm>
                <a:custGeom>
                  <a:avLst/>
                  <a:gdLst>
                    <a:gd name="T0" fmla="*/ 3 w 68"/>
                    <a:gd name="T1" fmla="*/ 27 h 28"/>
                    <a:gd name="T2" fmla="*/ 3 w 68"/>
                    <a:gd name="T3" fmla="*/ 27 h 28"/>
                    <a:gd name="T4" fmla="*/ 22 w 68"/>
                    <a:gd name="T5" fmla="*/ 26 h 28"/>
                    <a:gd name="T6" fmla="*/ 38 w 68"/>
                    <a:gd name="T7" fmla="*/ 24 h 28"/>
                    <a:gd name="T8" fmla="*/ 49 w 68"/>
                    <a:gd name="T9" fmla="*/ 19 h 28"/>
                    <a:gd name="T10" fmla="*/ 57 w 68"/>
                    <a:gd name="T11" fmla="*/ 15 h 28"/>
                    <a:gd name="T12" fmla="*/ 61 w 68"/>
                    <a:gd name="T13" fmla="*/ 10 h 28"/>
                    <a:gd name="T14" fmla="*/ 64 w 68"/>
                    <a:gd name="T15" fmla="*/ 6 h 28"/>
                    <a:gd name="T16" fmla="*/ 67 w 68"/>
                    <a:gd name="T17" fmla="*/ 3 h 28"/>
                    <a:gd name="T18" fmla="*/ 67 w 68"/>
                    <a:gd name="T19" fmla="*/ 0 h 28"/>
                    <a:gd name="T20" fmla="*/ 59 w 68"/>
                    <a:gd name="T21" fmla="*/ 0 h 28"/>
                    <a:gd name="T22" fmla="*/ 60 w 68"/>
                    <a:gd name="T23" fmla="*/ 0 h 28"/>
                    <a:gd name="T24" fmla="*/ 59 w 68"/>
                    <a:gd name="T25" fmla="*/ 3 h 28"/>
                    <a:gd name="T26" fmla="*/ 57 w 68"/>
                    <a:gd name="T27" fmla="*/ 7 h 28"/>
                    <a:gd name="T28" fmla="*/ 52 w 68"/>
                    <a:gd name="T29" fmla="*/ 9 h 28"/>
                    <a:gd name="T30" fmla="*/ 45 w 68"/>
                    <a:gd name="T31" fmla="*/ 13 h 28"/>
                    <a:gd name="T32" fmla="*/ 37 w 68"/>
                    <a:gd name="T33" fmla="*/ 17 h 28"/>
                    <a:gd name="T34" fmla="*/ 22 w 68"/>
                    <a:gd name="T35" fmla="*/ 19 h 28"/>
                    <a:gd name="T36" fmla="*/ 3 w 68"/>
                    <a:gd name="T37" fmla="*/ 20 h 28"/>
                    <a:gd name="T38" fmla="*/ 3 w 68"/>
                    <a:gd name="T39" fmla="*/ 20 h 28"/>
                    <a:gd name="T40" fmla="*/ 3 w 68"/>
                    <a:gd name="T41" fmla="*/ 20 h 28"/>
                    <a:gd name="T42" fmla="*/ 0 w 68"/>
                    <a:gd name="T43" fmla="*/ 21 h 28"/>
                    <a:gd name="T44" fmla="*/ 0 w 68"/>
                    <a:gd name="T45" fmla="*/ 24 h 28"/>
                    <a:gd name="T46" fmla="*/ 0 w 68"/>
                    <a:gd name="T47" fmla="*/ 26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8" h="28">
                      <a:moveTo>
                        <a:pt x="3" y="27"/>
                      </a:moveTo>
                      <a:lnTo>
                        <a:pt x="3" y="27"/>
                      </a:lnTo>
                      <a:lnTo>
                        <a:pt x="22" y="26"/>
                      </a:lnTo>
                      <a:lnTo>
                        <a:pt x="38" y="24"/>
                      </a:lnTo>
                      <a:lnTo>
                        <a:pt x="49" y="19"/>
                      </a:lnTo>
                      <a:lnTo>
                        <a:pt x="57" y="15"/>
                      </a:lnTo>
                      <a:lnTo>
                        <a:pt x="61" y="10"/>
                      </a:lnTo>
                      <a:lnTo>
                        <a:pt x="64" y="6"/>
                      </a:lnTo>
                      <a:lnTo>
                        <a:pt x="67" y="3"/>
                      </a:lnTo>
                      <a:lnTo>
                        <a:pt x="67" y="0"/>
                      </a:lnTo>
                      <a:lnTo>
                        <a:pt x="59" y="0"/>
                      </a:lnTo>
                      <a:lnTo>
                        <a:pt x="60" y="0"/>
                      </a:lnTo>
                      <a:lnTo>
                        <a:pt x="59" y="3"/>
                      </a:lnTo>
                      <a:lnTo>
                        <a:pt x="57" y="7"/>
                      </a:lnTo>
                      <a:lnTo>
                        <a:pt x="52" y="9"/>
                      </a:lnTo>
                      <a:lnTo>
                        <a:pt x="45" y="13"/>
                      </a:lnTo>
                      <a:lnTo>
                        <a:pt x="37" y="17"/>
                      </a:lnTo>
                      <a:lnTo>
                        <a:pt x="22" y="19"/>
                      </a:lnTo>
                      <a:lnTo>
                        <a:pt x="3" y="20"/>
                      </a:lnTo>
                      <a:lnTo>
                        <a:pt x="0" y="21"/>
                      </a:lnTo>
                      <a:lnTo>
                        <a:pt x="0" y="24"/>
                      </a:lnTo>
                      <a:lnTo>
                        <a:pt x="0" y="26"/>
                      </a:lnTo>
                      <a:lnTo>
                        <a:pt x="3" y="27"/>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Freeform 33"/>
                <p:cNvSpPr>
                  <a:spLocks/>
                </p:cNvSpPr>
                <p:nvPr/>
              </p:nvSpPr>
              <p:spPr bwMode="auto">
                <a:xfrm>
                  <a:off x="4436" y="2007"/>
                  <a:ext cx="121" cy="37"/>
                </a:xfrm>
                <a:custGeom>
                  <a:avLst/>
                  <a:gdLst>
                    <a:gd name="T0" fmla="*/ 120 w 121"/>
                    <a:gd name="T1" fmla="*/ 14 h 37"/>
                    <a:gd name="T2" fmla="*/ 120 w 121"/>
                    <a:gd name="T3" fmla="*/ 14 h 37"/>
                    <a:gd name="T4" fmla="*/ 118 w 121"/>
                    <a:gd name="T5" fmla="*/ 17 h 37"/>
                    <a:gd name="T6" fmla="*/ 116 w 121"/>
                    <a:gd name="T7" fmla="*/ 21 h 37"/>
                    <a:gd name="T8" fmla="*/ 110 w 121"/>
                    <a:gd name="T9" fmla="*/ 25 h 37"/>
                    <a:gd name="T10" fmla="*/ 104 w 121"/>
                    <a:gd name="T11" fmla="*/ 29 h 37"/>
                    <a:gd name="T12" fmla="*/ 94 w 121"/>
                    <a:gd name="T13" fmla="*/ 33 h 37"/>
                    <a:gd name="T14" fmla="*/ 79 w 121"/>
                    <a:gd name="T15" fmla="*/ 36 h 37"/>
                    <a:gd name="T16" fmla="*/ 60 w 121"/>
                    <a:gd name="T17" fmla="*/ 36 h 37"/>
                    <a:gd name="T18" fmla="*/ 40 w 121"/>
                    <a:gd name="T19" fmla="*/ 36 h 37"/>
                    <a:gd name="T20" fmla="*/ 27 w 121"/>
                    <a:gd name="T21" fmla="*/ 33 h 37"/>
                    <a:gd name="T22" fmla="*/ 15 w 121"/>
                    <a:gd name="T23" fmla="*/ 29 h 37"/>
                    <a:gd name="T24" fmla="*/ 7 w 121"/>
                    <a:gd name="T25" fmla="*/ 25 h 37"/>
                    <a:gd name="T26" fmla="*/ 2 w 121"/>
                    <a:gd name="T27" fmla="*/ 21 h 37"/>
                    <a:gd name="T28" fmla="*/ 1 w 121"/>
                    <a:gd name="T29" fmla="*/ 17 h 37"/>
                    <a:gd name="T30" fmla="*/ 0 w 121"/>
                    <a:gd name="T31" fmla="*/ 14 h 37"/>
                    <a:gd name="T32" fmla="*/ 0 w 121"/>
                    <a:gd name="T33" fmla="*/ 14 h 37"/>
                    <a:gd name="T34" fmla="*/ 0 w 121"/>
                    <a:gd name="T35" fmla="*/ 0 h 37"/>
                    <a:gd name="T36" fmla="*/ 0 w 121"/>
                    <a:gd name="T37" fmla="*/ 2 h 37"/>
                    <a:gd name="T38" fmla="*/ 1 w 121"/>
                    <a:gd name="T39" fmla="*/ 6 h 37"/>
                    <a:gd name="T40" fmla="*/ 2 w 121"/>
                    <a:gd name="T41" fmla="*/ 8 h 37"/>
                    <a:gd name="T42" fmla="*/ 7 w 121"/>
                    <a:gd name="T43" fmla="*/ 12 h 37"/>
                    <a:gd name="T44" fmla="*/ 15 w 121"/>
                    <a:gd name="T45" fmla="*/ 17 h 37"/>
                    <a:gd name="T46" fmla="*/ 27 w 121"/>
                    <a:gd name="T47" fmla="*/ 20 h 37"/>
                    <a:gd name="T48" fmla="*/ 40 w 121"/>
                    <a:gd name="T49" fmla="*/ 24 h 37"/>
                    <a:gd name="T50" fmla="*/ 60 w 121"/>
                    <a:gd name="T51" fmla="*/ 24 h 37"/>
                    <a:gd name="T52" fmla="*/ 79 w 121"/>
                    <a:gd name="T53" fmla="*/ 24 h 37"/>
                    <a:gd name="T54" fmla="*/ 94 w 121"/>
                    <a:gd name="T55" fmla="*/ 20 h 37"/>
                    <a:gd name="T56" fmla="*/ 104 w 121"/>
                    <a:gd name="T57" fmla="*/ 17 h 37"/>
                    <a:gd name="T58" fmla="*/ 110 w 121"/>
                    <a:gd name="T59" fmla="*/ 12 h 37"/>
                    <a:gd name="T60" fmla="*/ 116 w 121"/>
                    <a:gd name="T61" fmla="*/ 8 h 37"/>
                    <a:gd name="T62" fmla="*/ 118 w 121"/>
                    <a:gd name="T63" fmla="*/ 6 h 37"/>
                    <a:gd name="T64" fmla="*/ 120 w 121"/>
                    <a:gd name="T65" fmla="*/ 2 h 37"/>
                    <a:gd name="T66" fmla="*/ 120 w 121"/>
                    <a:gd name="T67" fmla="*/ 0 h 37"/>
                    <a:gd name="T68" fmla="*/ 120 w 121"/>
                    <a:gd name="T69" fmla="*/ 14 h 37"/>
                    <a:gd name="T70" fmla="*/ 120 w 121"/>
                    <a:gd name="T71" fmla="*/ 14 h 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1" h="37">
                      <a:moveTo>
                        <a:pt x="120" y="14"/>
                      </a:moveTo>
                      <a:lnTo>
                        <a:pt x="120" y="14"/>
                      </a:lnTo>
                      <a:lnTo>
                        <a:pt x="118" y="17"/>
                      </a:lnTo>
                      <a:lnTo>
                        <a:pt x="116" y="21"/>
                      </a:lnTo>
                      <a:lnTo>
                        <a:pt x="110" y="25"/>
                      </a:lnTo>
                      <a:lnTo>
                        <a:pt x="104" y="29"/>
                      </a:lnTo>
                      <a:lnTo>
                        <a:pt x="94" y="33"/>
                      </a:lnTo>
                      <a:lnTo>
                        <a:pt x="79" y="36"/>
                      </a:lnTo>
                      <a:lnTo>
                        <a:pt x="60" y="36"/>
                      </a:lnTo>
                      <a:lnTo>
                        <a:pt x="40" y="36"/>
                      </a:lnTo>
                      <a:lnTo>
                        <a:pt x="27" y="33"/>
                      </a:lnTo>
                      <a:lnTo>
                        <a:pt x="15" y="29"/>
                      </a:lnTo>
                      <a:lnTo>
                        <a:pt x="7" y="25"/>
                      </a:lnTo>
                      <a:lnTo>
                        <a:pt x="2" y="21"/>
                      </a:lnTo>
                      <a:lnTo>
                        <a:pt x="1" y="17"/>
                      </a:lnTo>
                      <a:lnTo>
                        <a:pt x="0" y="14"/>
                      </a:lnTo>
                      <a:lnTo>
                        <a:pt x="0" y="0"/>
                      </a:lnTo>
                      <a:lnTo>
                        <a:pt x="0" y="2"/>
                      </a:lnTo>
                      <a:lnTo>
                        <a:pt x="1" y="6"/>
                      </a:lnTo>
                      <a:lnTo>
                        <a:pt x="2" y="8"/>
                      </a:lnTo>
                      <a:lnTo>
                        <a:pt x="7" y="12"/>
                      </a:lnTo>
                      <a:lnTo>
                        <a:pt x="15" y="17"/>
                      </a:lnTo>
                      <a:lnTo>
                        <a:pt x="27" y="20"/>
                      </a:lnTo>
                      <a:lnTo>
                        <a:pt x="40" y="24"/>
                      </a:lnTo>
                      <a:lnTo>
                        <a:pt x="60" y="24"/>
                      </a:lnTo>
                      <a:lnTo>
                        <a:pt x="79" y="24"/>
                      </a:lnTo>
                      <a:lnTo>
                        <a:pt x="94" y="20"/>
                      </a:lnTo>
                      <a:lnTo>
                        <a:pt x="104" y="17"/>
                      </a:lnTo>
                      <a:lnTo>
                        <a:pt x="110" y="12"/>
                      </a:lnTo>
                      <a:lnTo>
                        <a:pt x="116" y="8"/>
                      </a:lnTo>
                      <a:lnTo>
                        <a:pt x="118" y="6"/>
                      </a:lnTo>
                      <a:lnTo>
                        <a:pt x="120" y="2"/>
                      </a:lnTo>
                      <a:lnTo>
                        <a:pt x="120" y="0"/>
                      </a:lnTo>
                      <a:lnTo>
                        <a:pt x="120" y="14"/>
                      </a:lnTo>
                    </a:path>
                  </a:pathLst>
                </a:custGeom>
                <a:solidFill>
                  <a:srgbClr val="D2D2D2"/>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Freeform 34"/>
                <p:cNvSpPr>
                  <a:spLocks/>
                </p:cNvSpPr>
                <p:nvPr/>
              </p:nvSpPr>
              <p:spPr bwMode="auto">
                <a:xfrm>
                  <a:off x="4493" y="2020"/>
                  <a:ext cx="68" cy="28"/>
                </a:xfrm>
                <a:custGeom>
                  <a:avLst/>
                  <a:gdLst>
                    <a:gd name="T0" fmla="*/ 3 w 68"/>
                    <a:gd name="T1" fmla="*/ 27 h 28"/>
                    <a:gd name="T2" fmla="*/ 3 w 68"/>
                    <a:gd name="T3" fmla="*/ 27 h 28"/>
                    <a:gd name="T4" fmla="*/ 22 w 68"/>
                    <a:gd name="T5" fmla="*/ 26 h 28"/>
                    <a:gd name="T6" fmla="*/ 38 w 68"/>
                    <a:gd name="T7" fmla="*/ 23 h 28"/>
                    <a:gd name="T8" fmla="*/ 49 w 68"/>
                    <a:gd name="T9" fmla="*/ 19 h 28"/>
                    <a:gd name="T10" fmla="*/ 57 w 68"/>
                    <a:gd name="T11" fmla="*/ 15 h 28"/>
                    <a:gd name="T12" fmla="*/ 61 w 68"/>
                    <a:gd name="T13" fmla="*/ 11 h 28"/>
                    <a:gd name="T14" fmla="*/ 64 w 68"/>
                    <a:gd name="T15" fmla="*/ 6 h 28"/>
                    <a:gd name="T16" fmla="*/ 67 w 68"/>
                    <a:gd name="T17" fmla="*/ 3 h 28"/>
                    <a:gd name="T18" fmla="*/ 67 w 68"/>
                    <a:gd name="T19" fmla="*/ 1 h 28"/>
                    <a:gd name="T20" fmla="*/ 59 w 68"/>
                    <a:gd name="T21" fmla="*/ 0 h 28"/>
                    <a:gd name="T22" fmla="*/ 60 w 68"/>
                    <a:gd name="T23" fmla="*/ 0 h 28"/>
                    <a:gd name="T24" fmla="*/ 59 w 68"/>
                    <a:gd name="T25" fmla="*/ 3 h 28"/>
                    <a:gd name="T26" fmla="*/ 57 w 68"/>
                    <a:gd name="T27" fmla="*/ 6 h 28"/>
                    <a:gd name="T28" fmla="*/ 52 w 68"/>
                    <a:gd name="T29" fmla="*/ 9 h 28"/>
                    <a:gd name="T30" fmla="*/ 45 w 68"/>
                    <a:gd name="T31" fmla="*/ 13 h 28"/>
                    <a:gd name="T32" fmla="*/ 37 w 68"/>
                    <a:gd name="T33" fmla="*/ 16 h 28"/>
                    <a:gd name="T34" fmla="*/ 22 w 68"/>
                    <a:gd name="T35" fmla="*/ 19 h 28"/>
                    <a:gd name="T36" fmla="*/ 3 w 68"/>
                    <a:gd name="T37" fmla="*/ 20 h 28"/>
                    <a:gd name="T38" fmla="*/ 3 w 68"/>
                    <a:gd name="T39" fmla="*/ 20 h 28"/>
                    <a:gd name="T40" fmla="*/ 3 w 68"/>
                    <a:gd name="T41" fmla="*/ 20 h 28"/>
                    <a:gd name="T42" fmla="*/ 0 w 68"/>
                    <a:gd name="T43" fmla="*/ 21 h 28"/>
                    <a:gd name="T44" fmla="*/ 0 w 68"/>
                    <a:gd name="T45" fmla="*/ 23 h 28"/>
                    <a:gd name="T46" fmla="*/ 0 w 68"/>
                    <a:gd name="T47" fmla="*/ 26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8" h="28">
                      <a:moveTo>
                        <a:pt x="3" y="27"/>
                      </a:moveTo>
                      <a:lnTo>
                        <a:pt x="3" y="27"/>
                      </a:lnTo>
                      <a:lnTo>
                        <a:pt x="22" y="26"/>
                      </a:lnTo>
                      <a:lnTo>
                        <a:pt x="38" y="23"/>
                      </a:lnTo>
                      <a:lnTo>
                        <a:pt x="49" y="19"/>
                      </a:lnTo>
                      <a:lnTo>
                        <a:pt x="57" y="15"/>
                      </a:lnTo>
                      <a:lnTo>
                        <a:pt x="61" y="11"/>
                      </a:lnTo>
                      <a:lnTo>
                        <a:pt x="64" y="6"/>
                      </a:lnTo>
                      <a:lnTo>
                        <a:pt x="67" y="3"/>
                      </a:lnTo>
                      <a:lnTo>
                        <a:pt x="67" y="1"/>
                      </a:lnTo>
                      <a:lnTo>
                        <a:pt x="59" y="0"/>
                      </a:lnTo>
                      <a:lnTo>
                        <a:pt x="60" y="0"/>
                      </a:lnTo>
                      <a:lnTo>
                        <a:pt x="59" y="3"/>
                      </a:lnTo>
                      <a:lnTo>
                        <a:pt x="57" y="6"/>
                      </a:lnTo>
                      <a:lnTo>
                        <a:pt x="52" y="9"/>
                      </a:lnTo>
                      <a:lnTo>
                        <a:pt x="45" y="13"/>
                      </a:lnTo>
                      <a:lnTo>
                        <a:pt x="37" y="16"/>
                      </a:lnTo>
                      <a:lnTo>
                        <a:pt x="22" y="19"/>
                      </a:lnTo>
                      <a:lnTo>
                        <a:pt x="3" y="20"/>
                      </a:lnTo>
                      <a:lnTo>
                        <a:pt x="0" y="21"/>
                      </a:lnTo>
                      <a:lnTo>
                        <a:pt x="0" y="23"/>
                      </a:lnTo>
                      <a:lnTo>
                        <a:pt x="0" y="26"/>
                      </a:lnTo>
                      <a:lnTo>
                        <a:pt x="3" y="27"/>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Freeform 35"/>
                <p:cNvSpPr>
                  <a:spLocks/>
                </p:cNvSpPr>
                <p:nvPr/>
              </p:nvSpPr>
              <p:spPr bwMode="auto">
                <a:xfrm>
                  <a:off x="4431" y="2017"/>
                  <a:ext cx="66" cy="31"/>
                </a:xfrm>
                <a:custGeom>
                  <a:avLst/>
                  <a:gdLst>
                    <a:gd name="T0" fmla="*/ 0 w 66"/>
                    <a:gd name="T1" fmla="*/ 4 h 31"/>
                    <a:gd name="T2" fmla="*/ 0 w 66"/>
                    <a:gd name="T3" fmla="*/ 4 h 31"/>
                    <a:gd name="T4" fmla="*/ 0 w 66"/>
                    <a:gd name="T5" fmla="*/ 6 h 31"/>
                    <a:gd name="T6" fmla="*/ 3 w 66"/>
                    <a:gd name="T7" fmla="*/ 9 h 31"/>
                    <a:gd name="T8" fmla="*/ 5 w 66"/>
                    <a:gd name="T9" fmla="*/ 14 h 31"/>
                    <a:gd name="T10" fmla="*/ 10 w 66"/>
                    <a:gd name="T11" fmla="*/ 18 h 31"/>
                    <a:gd name="T12" fmla="*/ 18 w 66"/>
                    <a:gd name="T13" fmla="*/ 22 h 31"/>
                    <a:gd name="T14" fmla="*/ 31 w 66"/>
                    <a:gd name="T15" fmla="*/ 26 h 31"/>
                    <a:gd name="T16" fmla="*/ 44 w 66"/>
                    <a:gd name="T17" fmla="*/ 29 h 31"/>
                    <a:gd name="T18" fmla="*/ 65 w 66"/>
                    <a:gd name="T19" fmla="*/ 30 h 31"/>
                    <a:gd name="T20" fmla="*/ 65 w 66"/>
                    <a:gd name="T21" fmla="*/ 23 h 31"/>
                    <a:gd name="T22" fmla="*/ 45 w 66"/>
                    <a:gd name="T23" fmla="*/ 22 h 31"/>
                    <a:gd name="T24" fmla="*/ 32 w 66"/>
                    <a:gd name="T25" fmla="*/ 19 h 31"/>
                    <a:gd name="T26" fmla="*/ 22 w 66"/>
                    <a:gd name="T27" fmla="*/ 16 h 31"/>
                    <a:gd name="T28" fmla="*/ 14 w 66"/>
                    <a:gd name="T29" fmla="*/ 12 h 31"/>
                    <a:gd name="T30" fmla="*/ 12 w 66"/>
                    <a:gd name="T31" fmla="*/ 9 h 31"/>
                    <a:gd name="T32" fmla="*/ 10 w 66"/>
                    <a:gd name="T33" fmla="*/ 6 h 31"/>
                    <a:gd name="T34" fmla="*/ 8 w 66"/>
                    <a:gd name="T35" fmla="*/ 4 h 31"/>
                    <a:gd name="T36" fmla="*/ 8 w 66"/>
                    <a:gd name="T37" fmla="*/ 4 h 31"/>
                    <a:gd name="T38" fmla="*/ 8 w 66"/>
                    <a:gd name="T39" fmla="*/ 4 h 31"/>
                    <a:gd name="T40" fmla="*/ 8 w 66"/>
                    <a:gd name="T41" fmla="*/ 4 h 31"/>
                    <a:gd name="T42" fmla="*/ 7 w 66"/>
                    <a:gd name="T43" fmla="*/ 1 h 31"/>
                    <a:gd name="T44" fmla="*/ 5 w 66"/>
                    <a:gd name="T45" fmla="*/ 0 h 31"/>
                    <a:gd name="T46" fmla="*/ 3 w 66"/>
                    <a:gd name="T47" fmla="*/ 1 h 31"/>
                    <a:gd name="T48" fmla="*/ 0 w 66"/>
                    <a:gd name="T49" fmla="*/ 4 h 31"/>
                    <a:gd name="T50" fmla="*/ 0 w 66"/>
                    <a:gd name="T51" fmla="*/ 4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6" h="31">
                      <a:moveTo>
                        <a:pt x="0" y="4"/>
                      </a:moveTo>
                      <a:lnTo>
                        <a:pt x="0" y="4"/>
                      </a:lnTo>
                      <a:lnTo>
                        <a:pt x="0" y="6"/>
                      </a:lnTo>
                      <a:lnTo>
                        <a:pt x="3" y="9"/>
                      </a:lnTo>
                      <a:lnTo>
                        <a:pt x="5" y="14"/>
                      </a:lnTo>
                      <a:lnTo>
                        <a:pt x="10" y="18"/>
                      </a:lnTo>
                      <a:lnTo>
                        <a:pt x="18" y="22"/>
                      </a:lnTo>
                      <a:lnTo>
                        <a:pt x="31" y="26"/>
                      </a:lnTo>
                      <a:lnTo>
                        <a:pt x="44" y="29"/>
                      </a:lnTo>
                      <a:lnTo>
                        <a:pt x="65" y="30"/>
                      </a:lnTo>
                      <a:lnTo>
                        <a:pt x="65" y="23"/>
                      </a:lnTo>
                      <a:lnTo>
                        <a:pt x="45" y="22"/>
                      </a:lnTo>
                      <a:lnTo>
                        <a:pt x="32" y="19"/>
                      </a:lnTo>
                      <a:lnTo>
                        <a:pt x="22" y="16"/>
                      </a:lnTo>
                      <a:lnTo>
                        <a:pt x="14" y="12"/>
                      </a:lnTo>
                      <a:lnTo>
                        <a:pt x="12" y="9"/>
                      </a:lnTo>
                      <a:lnTo>
                        <a:pt x="10" y="6"/>
                      </a:lnTo>
                      <a:lnTo>
                        <a:pt x="8" y="4"/>
                      </a:lnTo>
                      <a:lnTo>
                        <a:pt x="7" y="1"/>
                      </a:lnTo>
                      <a:lnTo>
                        <a:pt x="5" y="0"/>
                      </a:lnTo>
                      <a:lnTo>
                        <a:pt x="3" y="1"/>
                      </a:lnTo>
                      <a:lnTo>
                        <a:pt x="0"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Freeform 36"/>
                <p:cNvSpPr>
                  <a:spLocks/>
                </p:cNvSpPr>
                <p:nvPr/>
              </p:nvSpPr>
              <p:spPr bwMode="auto">
                <a:xfrm>
                  <a:off x="4431" y="2005"/>
                  <a:ext cx="9" cy="17"/>
                </a:xfrm>
                <a:custGeom>
                  <a:avLst/>
                  <a:gdLst>
                    <a:gd name="T0" fmla="*/ 8 w 9"/>
                    <a:gd name="T1" fmla="*/ 2 h 17"/>
                    <a:gd name="T2" fmla="*/ 0 w 9"/>
                    <a:gd name="T3" fmla="*/ 2 h 17"/>
                    <a:gd name="T4" fmla="*/ 0 w 9"/>
                    <a:gd name="T5" fmla="*/ 16 h 17"/>
                    <a:gd name="T6" fmla="*/ 8 w 9"/>
                    <a:gd name="T7" fmla="*/ 16 h 17"/>
                    <a:gd name="T8" fmla="*/ 8 w 9"/>
                    <a:gd name="T9" fmla="*/ 2 h 17"/>
                    <a:gd name="T10" fmla="*/ 0 w 9"/>
                    <a:gd name="T11" fmla="*/ 2 h 17"/>
                    <a:gd name="T12" fmla="*/ 8 w 9"/>
                    <a:gd name="T13" fmla="*/ 2 h 17"/>
                    <a:gd name="T14" fmla="*/ 7 w 9"/>
                    <a:gd name="T15" fmla="*/ 1 h 17"/>
                    <a:gd name="T16" fmla="*/ 5 w 9"/>
                    <a:gd name="T17" fmla="*/ 0 h 17"/>
                    <a:gd name="T18" fmla="*/ 3 w 9"/>
                    <a:gd name="T19" fmla="*/ 1 h 17"/>
                    <a:gd name="T20" fmla="*/ 0 w 9"/>
                    <a:gd name="T21" fmla="*/ 2 h 17"/>
                    <a:gd name="T22" fmla="*/ 8 w 9"/>
                    <a:gd name="T23" fmla="*/ 2 h 17"/>
                    <a:gd name="T24" fmla="*/ 8 w 9"/>
                    <a:gd name="T25" fmla="*/ 2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7">
                      <a:moveTo>
                        <a:pt x="8" y="2"/>
                      </a:moveTo>
                      <a:lnTo>
                        <a:pt x="0" y="2"/>
                      </a:lnTo>
                      <a:lnTo>
                        <a:pt x="0" y="16"/>
                      </a:lnTo>
                      <a:lnTo>
                        <a:pt x="8" y="16"/>
                      </a:lnTo>
                      <a:lnTo>
                        <a:pt x="8" y="2"/>
                      </a:lnTo>
                      <a:lnTo>
                        <a:pt x="0" y="2"/>
                      </a:lnTo>
                      <a:lnTo>
                        <a:pt x="8" y="2"/>
                      </a:lnTo>
                      <a:lnTo>
                        <a:pt x="7" y="1"/>
                      </a:lnTo>
                      <a:lnTo>
                        <a:pt x="5" y="0"/>
                      </a:lnTo>
                      <a:lnTo>
                        <a:pt x="3" y="1"/>
                      </a:lnTo>
                      <a:lnTo>
                        <a:pt x="0" y="2"/>
                      </a:lnTo>
                      <a:lnTo>
                        <a:pt x="8"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Freeform 37"/>
                <p:cNvSpPr>
                  <a:spLocks/>
                </p:cNvSpPr>
                <p:nvPr/>
              </p:nvSpPr>
              <p:spPr bwMode="auto">
                <a:xfrm>
                  <a:off x="4431" y="2007"/>
                  <a:ext cx="70" cy="29"/>
                </a:xfrm>
                <a:custGeom>
                  <a:avLst/>
                  <a:gdLst>
                    <a:gd name="T0" fmla="*/ 65 w 70"/>
                    <a:gd name="T1" fmla="*/ 20 h 29"/>
                    <a:gd name="T2" fmla="*/ 65 w 70"/>
                    <a:gd name="T3" fmla="*/ 20 h 29"/>
                    <a:gd name="T4" fmla="*/ 45 w 70"/>
                    <a:gd name="T5" fmla="*/ 20 h 29"/>
                    <a:gd name="T6" fmla="*/ 32 w 70"/>
                    <a:gd name="T7" fmla="*/ 17 h 29"/>
                    <a:gd name="T8" fmla="*/ 22 w 70"/>
                    <a:gd name="T9" fmla="*/ 14 h 29"/>
                    <a:gd name="T10" fmla="*/ 14 w 70"/>
                    <a:gd name="T11" fmla="*/ 9 h 29"/>
                    <a:gd name="T12" fmla="*/ 12 w 70"/>
                    <a:gd name="T13" fmla="*/ 7 h 29"/>
                    <a:gd name="T14" fmla="*/ 10 w 70"/>
                    <a:gd name="T15" fmla="*/ 3 h 29"/>
                    <a:gd name="T16" fmla="*/ 8 w 70"/>
                    <a:gd name="T17" fmla="*/ 0 h 29"/>
                    <a:gd name="T18" fmla="*/ 8 w 70"/>
                    <a:gd name="T19" fmla="*/ 0 h 29"/>
                    <a:gd name="T20" fmla="*/ 0 w 70"/>
                    <a:gd name="T21" fmla="*/ 0 h 29"/>
                    <a:gd name="T22" fmla="*/ 0 w 70"/>
                    <a:gd name="T23" fmla="*/ 3 h 29"/>
                    <a:gd name="T24" fmla="*/ 3 w 70"/>
                    <a:gd name="T25" fmla="*/ 7 h 29"/>
                    <a:gd name="T26" fmla="*/ 5 w 70"/>
                    <a:gd name="T27" fmla="*/ 10 h 29"/>
                    <a:gd name="T28" fmla="*/ 10 w 70"/>
                    <a:gd name="T29" fmla="*/ 16 h 29"/>
                    <a:gd name="T30" fmla="*/ 18 w 70"/>
                    <a:gd name="T31" fmla="*/ 20 h 29"/>
                    <a:gd name="T32" fmla="*/ 31 w 70"/>
                    <a:gd name="T33" fmla="*/ 24 h 29"/>
                    <a:gd name="T34" fmla="*/ 44 w 70"/>
                    <a:gd name="T35" fmla="*/ 26 h 29"/>
                    <a:gd name="T36" fmla="*/ 65 w 70"/>
                    <a:gd name="T37" fmla="*/ 28 h 29"/>
                    <a:gd name="T38" fmla="*/ 65 w 70"/>
                    <a:gd name="T39" fmla="*/ 28 h 29"/>
                    <a:gd name="T40" fmla="*/ 65 w 70"/>
                    <a:gd name="T41" fmla="*/ 28 h 29"/>
                    <a:gd name="T42" fmla="*/ 67 w 70"/>
                    <a:gd name="T43" fmla="*/ 26 h 29"/>
                    <a:gd name="T44" fmla="*/ 69 w 70"/>
                    <a:gd name="T45" fmla="*/ 24 h 29"/>
                    <a:gd name="T46" fmla="*/ 67 w 70"/>
                    <a:gd name="T47" fmla="*/ 22 h 29"/>
                    <a:gd name="T48" fmla="*/ 65 w 70"/>
                    <a:gd name="T49" fmla="*/ 20 h 29"/>
                    <a:gd name="T50" fmla="*/ 65 w 70"/>
                    <a:gd name="T51" fmla="*/ 2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0" h="29">
                      <a:moveTo>
                        <a:pt x="65" y="20"/>
                      </a:moveTo>
                      <a:lnTo>
                        <a:pt x="65" y="20"/>
                      </a:lnTo>
                      <a:lnTo>
                        <a:pt x="45" y="20"/>
                      </a:lnTo>
                      <a:lnTo>
                        <a:pt x="32" y="17"/>
                      </a:lnTo>
                      <a:lnTo>
                        <a:pt x="22" y="14"/>
                      </a:lnTo>
                      <a:lnTo>
                        <a:pt x="14" y="9"/>
                      </a:lnTo>
                      <a:lnTo>
                        <a:pt x="12" y="7"/>
                      </a:lnTo>
                      <a:lnTo>
                        <a:pt x="10" y="3"/>
                      </a:lnTo>
                      <a:lnTo>
                        <a:pt x="8" y="0"/>
                      </a:lnTo>
                      <a:lnTo>
                        <a:pt x="0" y="0"/>
                      </a:lnTo>
                      <a:lnTo>
                        <a:pt x="0" y="3"/>
                      </a:lnTo>
                      <a:lnTo>
                        <a:pt x="3" y="7"/>
                      </a:lnTo>
                      <a:lnTo>
                        <a:pt x="5" y="10"/>
                      </a:lnTo>
                      <a:lnTo>
                        <a:pt x="10" y="16"/>
                      </a:lnTo>
                      <a:lnTo>
                        <a:pt x="18" y="20"/>
                      </a:lnTo>
                      <a:lnTo>
                        <a:pt x="31" y="24"/>
                      </a:lnTo>
                      <a:lnTo>
                        <a:pt x="44" y="26"/>
                      </a:lnTo>
                      <a:lnTo>
                        <a:pt x="65" y="28"/>
                      </a:lnTo>
                      <a:lnTo>
                        <a:pt x="67" y="26"/>
                      </a:lnTo>
                      <a:lnTo>
                        <a:pt x="69" y="24"/>
                      </a:lnTo>
                      <a:lnTo>
                        <a:pt x="67" y="22"/>
                      </a:lnTo>
                      <a:lnTo>
                        <a:pt x="65" y="20"/>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Freeform 38"/>
                <p:cNvSpPr>
                  <a:spLocks/>
                </p:cNvSpPr>
                <p:nvPr/>
              </p:nvSpPr>
              <p:spPr bwMode="auto">
                <a:xfrm>
                  <a:off x="4496" y="2005"/>
                  <a:ext cx="65" cy="31"/>
                </a:xfrm>
                <a:custGeom>
                  <a:avLst/>
                  <a:gdLst>
                    <a:gd name="T0" fmla="*/ 64 w 65"/>
                    <a:gd name="T1" fmla="*/ 2 h 31"/>
                    <a:gd name="T2" fmla="*/ 56 w 65"/>
                    <a:gd name="T3" fmla="*/ 2 h 31"/>
                    <a:gd name="T4" fmla="*/ 57 w 65"/>
                    <a:gd name="T5" fmla="*/ 2 h 31"/>
                    <a:gd name="T6" fmla="*/ 56 w 65"/>
                    <a:gd name="T7" fmla="*/ 5 h 31"/>
                    <a:gd name="T8" fmla="*/ 54 w 65"/>
                    <a:gd name="T9" fmla="*/ 9 h 31"/>
                    <a:gd name="T10" fmla="*/ 49 w 65"/>
                    <a:gd name="T11" fmla="*/ 11 h 31"/>
                    <a:gd name="T12" fmla="*/ 42 w 65"/>
                    <a:gd name="T13" fmla="*/ 16 h 31"/>
                    <a:gd name="T14" fmla="*/ 34 w 65"/>
                    <a:gd name="T15" fmla="*/ 19 h 31"/>
                    <a:gd name="T16" fmla="*/ 19 w 65"/>
                    <a:gd name="T17" fmla="*/ 22 h 31"/>
                    <a:gd name="T18" fmla="*/ 0 w 65"/>
                    <a:gd name="T19" fmla="*/ 22 h 31"/>
                    <a:gd name="T20" fmla="*/ 0 w 65"/>
                    <a:gd name="T21" fmla="*/ 30 h 31"/>
                    <a:gd name="T22" fmla="*/ 19 w 65"/>
                    <a:gd name="T23" fmla="*/ 28 h 31"/>
                    <a:gd name="T24" fmla="*/ 35 w 65"/>
                    <a:gd name="T25" fmla="*/ 26 h 31"/>
                    <a:gd name="T26" fmla="*/ 46 w 65"/>
                    <a:gd name="T27" fmla="*/ 22 h 31"/>
                    <a:gd name="T28" fmla="*/ 54 w 65"/>
                    <a:gd name="T29" fmla="*/ 18 h 31"/>
                    <a:gd name="T30" fmla="*/ 58 w 65"/>
                    <a:gd name="T31" fmla="*/ 12 h 31"/>
                    <a:gd name="T32" fmla="*/ 61 w 65"/>
                    <a:gd name="T33" fmla="*/ 9 h 31"/>
                    <a:gd name="T34" fmla="*/ 64 w 65"/>
                    <a:gd name="T35" fmla="*/ 5 h 31"/>
                    <a:gd name="T36" fmla="*/ 64 w 65"/>
                    <a:gd name="T37" fmla="*/ 4 h 31"/>
                    <a:gd name="T38" fmla="*/ 56 w 65"/>
                    <a:gd name="T39" fmla="*/ 2 h 31"/>
                    <a:gd name="T40" fmla="*/ 64 w 65"/>
                    <a:gd name="T41" fmla="*/ 4 h 31"/>
                    <a:gd name="T42" fmla="*/ 63 w 65"/>
                    <a:gd name="T43" fmla="*/ 2 h 31"/>
                    <a:gd name="T44" fmla="*/ 60 w 65"/>
                    <a:gd name="T45" fmla="*/ 0 h 31"/>
                    <a:gd name="T46" fmla="*/ 57 w 65"/>
                    <a:gd name="T47" fmla="*/ 1 h 31"/>
                    <a:gd name="T48" fmla="*/ 56 w 65"/>
                    <a:gd name="T49" fmla="*/ 2 h 31"/>
                    <a:gd name="T50" fmla="*/ 64 w 65"/>
                    <a:gd name="T51" fmla="*/ 2 h 31"/>
                    <a:gd name="T52" fmla="*/ 64 w 65"/>
                    <a:gd name="T53" fmla="*/ 2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31">
                      <a:moveTo>
                        <a:pt x="64"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56" y="2"/>
                      </a:lnTo>
                      <a:lnTo>
                        <a:pt x="64" y="4"/>
                      </a:lnTo>
                      <a:lnTo>
                        <a:pt x="63" y="2"/>
                      </a:lnTo>
                      <a:lnTo>
                        <a:pt x="60" y="0"/>
                      </a:lnTo>
                      <a:lnTo>
                        <a:pt x="57" y="1"/>
                      </a:lnTo>
                      <a:lnTo>
                        <a:pt x="56" y="2"/>
                      </a:lnTo>
                      <a:lnTo>
                        <a:pt x="64"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Freeform 39"/>
                <p:cNvSpPr>
                  <a:spLocks/>
                </p:cNvSpPr>
                <p:nvPr/>
              </p:nvSpPr>
              <p:spPr bwMode="auto">
                <a:xfrm>
                  <a:off x="4552" y="2007"/>
                  <a:ext cx="9" cy="18"/>
                </a:xfrm>
                <a:custGeom>
                  <a:avLst/>
                  <a:gdLst>
                    <a:gd name="T0" fmla="*/ 8 w 9"/>
                    <a:gd name="T1" fmla="*/ 14 h 18"/>
                    <a:gd name="T2" fmla="*/ 8 w 9"/>
                    <a:gd name="T3" fmla="*/ 14 h 18"/>
                    <a:gd name="T4" fmla="*/ 8 w 9"/>
                    <a:gd name="T5" fmla="*/ 0 h 18"/>
                    <a:gd name="T6" fmla="*/ 0 w 9"/>
                    <a:gd name="T7" fmla="*/ 0 h 18"/>
                    <a:gd name="T8" fmla="*/ 0 w 9"/>
                    <a:gd name="T9" fmla="*/ 14 h 18"/>
                    <a:gd name="T10" fmla="*/ 0 w 9"/>
                    <a:gd name="T11" fmla="*/ 13 h 18"/>
                    <a:gd name="T12" fmla="*/ 0 w 9"/>
                    <a:gd name="T13" fmla="*/ 14 h 18"/>
                    <a:gd name="T14" fmla="*/ 1 w 9"/>
                    <a:gd name="T15" fmla="*/ 16 h 18"/>
                    <a:gd name="T16" fmla="*/ 4 w 9"/>
                    <a:gd name="T17" fmla="*/ 17 h 18"/>
                    <a:gd name="T18" fmla="*/ 7 w 9"/>
                    <a:gd name="T19" fmla="*/ 16 h 18"/>
                    <a:gd name="T20" fmla="*/ 8 w 9"/>
                    <a:gd name="T21" fmla="*/ 14 h 18"/>
                    <a:gd name="T22" fmla="*/ 8 w 9"/>
                    <a:gd name="T23" fmla="*/ 14 h 18"/>
                    <a:gd name="T24" fmla="*/ 8 w 9"/>
                    <a:gd name="T25" fmla="*/ 14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8">
                      <a:moveTo>
                        <a:pt x="8" y="14"/>
                      </a:moveTo>
                      <a:lnTo>
                        <a:pt x="8" y="14"/>
                      </a:lnTo>
                      <a:lnTo>
                        <a:pt x="8" y="0"/>
                      </a:lnTo>
                      <a:lnTo>
                        <a:pt x="0" y="0"/>
                      </a:lnTo>
                      <a:lnTo>
                        <a:pt x="0" y="14"/>
                      </a:lnTo>
                      <a:lnTo>
                        <a:pt x="0" y="13"/>
                      </a:lnTo>
                      <a:lnTo>
                        <a:pt x="0" y="14"/>
                      </a:lnTo>
                      <a:lnTo>
                        <a:pt x="1" y="16"/>
                      </a:lnTo>
                      <a:lnTo>
                        <a:pt x="4" y="17"/>
                      </a:lnTo>
                      <a:lnTo>
                        <a:pt x="7" y="16"/>
                      </a:lnTo>
                      <a:lnTo>
                        <a:pt x="8" y="1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Freeform 40"/>
                <p:cNvSpPr>
                  <a:spLocks/>
                </p:cNvSpPr>
                <p:nvPr/>
              </p:nvSpPr>
              <p:spPr bwMode="auto">
                <a:xfrm>
                  <a:off x="4436" y="2021"/>
                  <a:ext cx="121" cy="36"/>
                </a:xfrm>
                <a:custGeom>
                  <a:avLst/>
                  <a:gdLst>
                    <a:gd name="T0" fmla="*/ 120 w 121"/>
                    <a:gd name="T1" fmla="*/ 12 h 36"/>
                    <a:gd name="T2" fmla="*/ 120 w 121"/>
                    <a:gd name="T3" fmla="*/ 13 h 36"/>
                    <a:gd name="T4" fmla="*/ 118 w 121"/>
                    <a:gd name="T5" fmla="*/ 15 h 36"/>
                    <a:gd name="T6" fmla="*/ 116 w 121"/>
                    <a:gd name="T7" fmla="*/ 20 h 36"/>
                    <a:gd name="T8" fmla="*/ 110 w 121"/>
                    <a:gd name="T9" fmla="*/ 23 h 36"/>
                    <a:gd name="T10" fmla="*/ 104 w 121"/>
                    <a:gd name="T11" fmla="*/ 28 h 36"/>
                    <a:gd name="T12" fmla="*/ 94 w 121"/>
                    <a:gd name="T13" fmla="*/ 32 h 36"/>
                    <a:gd name="T14" fmla="*/ 79 w 121"/>
                    <a:gd name="T15" fmla="*/ 33 h 36"/>
                    <a:gd name="T16" fmla="*/ 60 w 121"/>
                    <a:gd name="T17" fmla="*/ 35 h 36"/>
                    <a:gd name="T18" fmla="*/ 40 w 121"/>
                    <a:gd name="T19" fmla="*/ 33 h 36"/>
                    <a:gd name="T20" fmla="*/ 27 w 121"/>
                    <a:gd name="T21" fmla="*/ 32 h 36"/>
                    <a:gd name="T22" fmla="*/ 15 w 121"/>
                    <a:gd name="T23" fmla="*/ 28 h 36"/>
                    <a:gd name="T24" fmla="*/ 7 w 121"/>
                    <a:gd name="T25" fmla="*/ 23 h 36"/>
                    <a:gd name="T26" fmla="*/ 2 w 121"/>
                    <a:gd name="T27" fmla="*/ 20 h 36"/>
                    <a:gd name="T28" fmla="*/ 1 w 121"/>
                    <a:gd name="T29" fmla="*/ 15 h 36"/>
                    <a:gd name="T30" fmla="*/ 0 w 121"/>
                    <a:gd name="T31" fmla="*/ 13 h 36"/>
                    <a:gd name="T32" fmla="*/ 0 w 121"/>
                    <a:gd name="T33" fmla="*/ 12 h 36"/>
                    <a:gd name="T34" fmla="*/ 0 w 121"/>
                    <a:gd name="T35" fmla="*/ 0 h 36"/>
                    <a:gd name="T36" fmla="*/ 0 w 121"/>
                    <a:gd name="T37" fmla="*/ 0 h 36"/>
                    <a:gd name="T38" fmla="*/ 1 w 121"/>
                    <a:gd name="T39" fmla="*/ 3 h 36"/>
                    <a:gd name="T40" fmla="*/ 2 w 121"/>
                    <a:gd name="T41" fmla="*/ 7 h 36"/>
                    <a:gd name="T42" fmla="*/ 7 w 121"/>
                    <a:gd name="T43" fmla="*/ 11 h 36"/>
                    <a:gd name="T44" fmla="*/ 15 w 121"/>
                    <a:gd name="T45" fmla="*/ 15 h 36"/>
                    <a:gd name="T46" fmla="*/ 27 w 121"/>
                    <a:gd name="T47" fmla="*/ 19 h 36"/>
                    <a:gd name="T48" fmla="*/ 40 w 121"/>
                    <a:gd name="T49" fmla="*/ 22 h 36"/>
                    <a:gd name="T50" fmla="*/ 60 w 121"/>
                    <a:gd name="T51" fmla="*/ 22 h 36"/>
                    <a:gd name="T52" fmla="*/ 79 w 121"/>
                    <a:gd name="T53" fmla="*/ 22 h 36"/>
                    <a:gd name="T54" fmla="*/ 94 w 121"/>
                    <a:gd name="T55" fmla="*/ 19 h 36"/>
                    <a:gd name="T56" fmla="*/ 104 w 121"/>
                    <a:gd name="T57" fmla="*/ 15 h 36"/>
                    <a:gd name="T58" fmla="*/ 110 w 121"/>
                    <a:gd name="T59" fmla="*/ 11 h 36"/>
                    <a:gd name="T60" fmla="*/ 116 w 121"/>
                    <a:gd name="T61" fmla="*/ 7 h 36"/>
                    <a:gd name="T62" fmla="*/ 118 w 121"/>
                    <a:gd name="T63" fmla="*/ 3 h 36"/>
                    <a:gd name="T64" fmla="*/ 120 w 121"/>
                    <a:gd name="T65" fmla="*/ 0 h 36"/>
                    <a:gd name="T66" fmla="*/ 120 w 121"/>
                    <a:gd name="T67" fmla="*/ 0 h 36"/>
                    <a:gd name="T68" fmla="*/ 120 w 121"/>
                    <a:gd name="T69" fmla="*/ 12 h 36"/>
                    <a:gd name="T70" fmla="*/ 120 w 121"/>
                    <a:gd name="T71" fmla="*/ 12 h 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1" h="36">
                      <a:moveTo>
                        <a:pt x="120" y="12"/>
                      </a:moveTo>
                      <a:lnTo>
                        <a:pt x="120" y="13"/>
                      </a:lnTo>
                      <a:lnTo>
                        <a:pt x="118" y="15"/>
                      </a:lnTo>
                      <a:lnTo>
                        <a:pt x="116" y="20"/>
                      </a:lnTo>
                      <a:lnTo>
                        <a:pt x="110" y="23"/>
                      </a:lnTo>
                      <a:lnTo>
                        <a:pt x="104" y="28"/>
                      </a:lnTo>
                      <a:lnTo>
                        <a:pt x="94" y="32"/>
                      </a:lnTo>
                      <a:lnTo>
                        <a:pt x="79" y="33"/>
                      </a:lnTo>
                      <a:lnTo>
                        <a:pt x="60" y="35"/>
                      </a:lnTo>
                      <a:lnTo>
                        <a:pt x="40" y="33"/>
                      </a:lnTo>
                      <a:lnTo>
                        <a:pt x="27" y="32"/>
                      </a:lnTo>
                      <a:lnTo>
                        <a:pt x="15" y="28"/>
                      </a:lnTo>
                      <a:lnTo>
                        <a:pt x="7" y="23"/>
                      </a:lnTo>
                      <a:lnTo>
                        <a:pt x="2" y="20"/>
                      </a:lnTo>
                      <a:lnTo>
                        <a:pt x="1" y="15"/>
                      </a:lnTo>
                      <a:lnTo>
                        <a:pt x="0" y="13"/>
                      </a:lnTo>
                      <a:lnTo>
                        <a:pt x="0" y="12"/>
                      </a:lnTo>
                      <a:lnTo>
                        <a:pt x="0" y="0"/>
                      </a:lnTo>
                      <a:lnTo>
                        <a:pt x="1" y="3"/>
                      </a:lnTo>
                      <a:lnTo>
                        <a:pt x="2" y="7"/>
                      </a:lnTo>
                      <a:lnTo>
                        <a:pt x="7" y="11"/>
                      </a:lnTo>
                      <a:lnTo>
                        <a:pt x="15" y="15"/>
                      </a:lnTo>
                      <a:lnTo>
                        <a:pt x="27" y="19"/>
                      </a:lnTo>
                      <a:lnTo>
                        <a:pt x="40" y="22"/>
                      </a:lnTo>
                      <a:lnTo>
                        <a:pt x="60" y="22"/>
                      </a:lnTo>
                      <a:lnTo>
                        <a:pt x="79" y="22"/>
                      </a:lnTo>
                      <a:lnTo>
                        <a:pt x="94" y="19"/>
                      </a:lnTo>
                      <a:lnTo>
                        <a:pt x="104" y="15"/>
                      </a:lnTo>
                      <a:lnTo>
                        <a:pt x="110" y="11"/>
                      </a:lnTo>
                      <a:lnTo>
                        <a:pt x="116" y="7"/>
                      </a:lnTo>
                      <a:lnTo>
                        <a:pt x="118" y="3"/>
                      </a:lnTo>
                      <a:lnTo>
                        <a:pt x="120" y="0"/>
                      </a:lnTo>
                      <a:lnTo>
                        <a:pt x="120" y="12"/>
                      </a:lnTo>
                    </a:path>
                  </a:pathLst>
                </a:custGeom>
                <a:solidFill>
                  <a:srgbClr val="D2D2D2"/>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Freeform 41"/>
                <p:cNvSpPr>
                  <a:spLocks/>
                </p:cNvSpPr>
                <p:nvPr/>
              </p:nvSpPr>
              <p:spPr bwMode="auto">
                <a:xfrm>
                  <a:off x="4493" y="2032"/>
                  <a:ext cx="68" cy="28"/>
                </a:xfrm>
                <a:custGeom>
                  <a:avLst/>
                  <a:gdLst>
                    <a:gd name="T0" fmla="*/ 3 w 68"/>
                    <a:gd name="T1" fmla="*/ 27 h 28"/>
                    <a:gd name="T2" fmla="*/ 3 w 68"/>
                    <a:gd name="T3" fmla="*/ 27 h 28"/>
                    <a:gd name="T4" fmla="*/ 22 w 68"/>
                    <a:gd name="T5" fmla="*/ 26 h 28"/>
                    <a:gd name="T6" fmla="*/ 38 w 68"/>
                    <a:gd name="T7" fmla="*/ 24 h 28"/>
                    <a:gd name="T8" fmla="*/ 49 w 68"/>
                    <a:gd name="T9" fmla="*/ 19 h 28"/>
                    <a:gd name="T10" fmla="*/ 57 w 68"/>
                    <a:gd name="T11" fmla="*/ 15 h 28"/>
                    <a:gd name="T12" fmla="*/ 61 w 68"/>
                    <a:gd name="T13" fmla="*/ 11 h 28"/>
                    <a:gd name="T14" fmla="*/ 64 w 68"/>
                    <a:gd name="T15" fmla="*/ 5 h 28"/>
                    <a:gd name="T16" fmla="*/ 67 w 68"/>
                    <a:gd name="T17" fmla="*/ 3 h 28"/>
                    <a:gd name="T18" fmla="*/ 67 w 68"/>
                    <a:gd name="T19" fmla="*/ 1 h 28"/>
                    <a:gd name="T20" fmla="*/ 59 w 68"/>
                    <a:gd name="T21" fmla="*/ 0 h 28"/>
                    <a:gd name="T22" fmla="*/ 60 w 68"/>
                    <a:gd name="T23" fmla="*/ 0 h 28"/>
                    <a:gd name="T24" fmla="*/ 59 w 68"/>
                    <a:gd name="T25" fmla="*/ 3 h 28"/>
                    <a:gd name="T26" fmla="*/ 57 w 68"/>
                    <a:gd name="T27" fmla="*/ 6 h 28"/>
                    <a:gd name="T28" fmla="*/ 52 w 68"/>
                    <a:gd name="T29" fmla="*/ 10 h 28"/>
                    <a:gd name="T30" fmla="*/ 45 w 68"/>
                    <a:gd name="T31" fmla="*/ 13 h 28"/>
                    <a:gd name="T32" fmla="*/ 37 w 68"/>
                    <a:gd name="T33" fmla="*/ 17 h 28"/>
                    <a:gd name="T34" fmla="*/ 22 w 68"/>
                    <a:gd name="T35" fmla="*/ 19 h 28"/>
                    <a:gd name="T36" fmla="*/ 3 w 68"/>
                    <a:gd name="T37" fmla="*/ 21 h 28"/>
                    <a:gd name="T38" fmla="*/ 3 w 68"/>
                    <a:gd name="T39" fmla="*/ 21 h 28"/>
                    <a:gd name="T40" fmla="*/ 3 w 68"/>
                    <a:gd name="T41" fmla="*/ 21 h 28"/>
                    <a:gd name="T42" fmla="*/ 0 w 68"/>
                    <a:gd name="T43" fmla="*/ 21 h 28"/>
                    <a:gd name="T44" fmla="*/ 0 w 68"/>
                    <a:gd name="T45" fmla="*/ 24 h 28"/>
                    <a:gd name="T46" fmla="*/ 0 w 68"/>
                    <a:gd name="T47" fmla="*/ 26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0" y="21"/>
                      </a:lnTo>
                      <a:lnTo>
                        <a:pt x="0" y="24"/>
                      </a:lnTo>
                      <a:lnTo>
                        <a:pt x="0" y="26"/>
                      </a:lnTo>
                      <a:lnTo>
                        <a:pt x="3" y="27"/>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Freeform 42"/>
                <p:cNvSpPr>
                  <a:spLocks/>
                </p:cNvSpPr>
                <p:nvPr/>
              </p:nvSpPr>
              <p:spPr bwMode="auto">
                <a:xfrm>
                  <a:off x="4431" y="2029"/>
                  <a:ext cx="66" cy="31"/>
                </a:xfrm>
                <a:custGeom>
                  <a:avLst/>
                  <a:gdLst>
                    <a:gd name="T0" fmla="*/ 0 w 66"/>
                    <a:gd name="T1" fmla="*/ 4 h 31"/>
                    <a:gd name="T2" fmla="*/ 0 w 66"/>
                    <a:gd name="T3" fmla="*/ 4 h 31"/>
                    <a:gd name="T4" fmla="*/ 0 w 66"/>
                    <a:gd name="T5" fmla="*/ 6 h 31"/>
                    <a:gd name="T6" fmla="*/ 3 w 66"/>
                    <a:gd name="T7" fmla="*/ 8 h 31"/>
                    <a:gd name="T8" fmla="*/ 5 w 66"/>
                    <a:gd name="T9" fmla="*/ 14 h 31"/>
                    <a:gd name="T10" fmla="*/ 10 w 66"/>
                    <a:gd name="T11" fmla="*/ 18 h 31"/>
                    <a:gd name="T12" fmla="*/ 18 w 66"/>
                    <a:gd name="T13" fmla="*/ 22 h 31"/>
                    <a:gd name="T14" fmla="*/ 31 w 66"/>
                    <a:gd name="T15" fmla="*/ 27 h 31"/>
                    <a:gd name="T16" fmla="*/ 44 w 66"/>
                    <a:gd name="T17" fmla="*/ 29 h 31"/>
                    <a:gd name="T18" fmla="*/ 65 w 66"/>
                    <a:gd name="T19" fmla="*/ 30 h 31"/>
                    <a:gd name="T20" fmla="*/ 65 w 66"/>
                    <a:gd name="T21" fmla="*/ 24 h 31"/>
                    <a:gd name="T22" fmla="*/ 45 w 66"/>
                    <a:gd name="T23" fmla="*/ 22 h 31"/>
                    <a:gd name="T24" fmla="*/ 32 w 66"/>
                    <a:gd name="T25" fmla="*/ 20 h 31"/>
                    <a:gd name="T26" fmla="*/ 22 w 66"/>
                    <a:gd name="T27" fmla="*/ 16 h 31"/>
                    <a:gd name="T28" fmla="*/ 14 w 66"/>
                    <a:gd name="T29" fmla="*/ 13 h 31"/>
                    <a:gd name="T30" fmla="*/ 12 w 66"/>
                    <a:gd name="T31" fmla="*/ 9 h 31"/>
                    <a:gd name="T32" fmla="*/ 10 w 66"/>
                    <a:gd name="T33" fmla="*/ 6 h 31"/>
                    <a:gd name="T34" fmla="*/ 8 w 66"/>
                    <a:gd name="T35" fmla="*/ 4 h 31"/>
                    <a:gd name="T36" fmla="*/ 8 w 66"/>
                    <a:gd name="T37" fmla="*/ 4 h 31"/>
                    <a:gd name="T38" fmla="*/ 8 w 66"/>
                    <a:gd name="T39" fmla="*/ 4 h 31"/>
                    <a:gd name="T40" fmla="*/ 8 w 66"/>
                    <a:gd name="T41" fmla="*/ 4 h 31"/>
                    <a:gd name="T42" fmla="*/ 7 w 66"/>
                    <a:gd name="T43" fmla="*/ 2 h 31"/>
                    <a:gd name="T44" fmla="*/ 5 w 66"/>
                    <a:gd name="T45" fmla="*/ 0 h 31"/>
                    <a:gd name="T46" fmla="*/ 3 w 66"/>
                    <a:gd name="T47" fmla="*/ 2 h 31"/>
                    <a:gd name="T48" fmla="*/ 0 w 66"/>
                    <a:gd name="T49" fmla="*/ 4 h 31"/>
                    <a:gd name="T50" fmla="*/ 0 w 66"/>
                    <a:gd name="T51" fmla="*/ 4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6" h="31">
                      <a:moveTo>
                        <a:pt x="0"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7" y="2"/>
                      </a:lnTo>
                      <a:lnTo>
                        <a:pt x="5" y="0"/>
                      </a:lnTo>
                      <a:lnTo>
                        <a:pt x="3" y="2"/>
                      </a:lnTo>
                      <a:lnTo>
                        <a:pt x="0"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Freeform 43"/>
                <p:cNvSpPr>
                  <a:spLocks/>
                </p:cNvSpPr>
                <p:nvPr/>
              </p:nvSpPr>
              <p:spPr bwMode="auto">
                <a:xfrm>
                  <a:off x="4431" y="2017"/>
                  <a:ext cx="9" cy="17"/>
                </a:xfrm>
                <a:custGeom>
                  <a:avLst/>
                  <a:gdLst>
                    <a:gd name="T0" fmla="*/ 8 w 9"/>
                    <a:gd name="T1" fmla="*/ 4 h 17"/>
                    <a:gd name="T2" fmla="*/ 0 w 9"/>
                    <a:gd name="T3" fmla="*/ 4 h 17"/>
                    <a:gd name="T4" fmla="*/ 0 w 9"/>
                    <a:gd name="T5" fmla="*/ 16 h 17"/>
                    <a:gd name="T6" fmla="*/ 8 w 9"/>
                    <a:gd name="T7" fmla="*/ 16 h 17"/>
                    <a:gd name="T8" fmla="*/ 8 w 9"/>
                    <a:gd name="T9" fmla="*/ 4 h 17"/>
                    <a:gd name="T10" fmla="*/ 0 w 9"/>
                    <a:gd name="T11" fmla="*/ 4 h 17"/>
                    <a:gd name="T12" fmla="*/ 8 w 9"/>
                    <a:gd name="T13" fmla="*/ 4 h 17"/>
                    <a:gd name="T14" fmla="*/ 7 w 9"/>
                    <a:gd name="T15" fmla="*/ 1 h 17"/>
                    <a:gd name="T16" fmla="*/ 5 w 9"/>
                    <a:gd name="T17" fmla="*/ 0 h 17"/>
                    <a:gd name="T18" fmla="*/ 3 w 9"/>
                    <a:gd name="T19" fmla="*/ 1 h 17"/>
                    <a:gd name="T20" fmla="*/ 0 w 9"/>
                    <a:gd name="T21" fmla="*/ 4 h 17"/>
                    <a:gd name="T22" fmla="*/ 8 w 9"/>
                    <a:gd name="T23" fmla="*/ 4 h 17"/>
                    <a:gd name="T24" fmla="*/ 8 w 9"/>
                    <a:gd name="T25" fmla="*/ 4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7">
                      <a:moveTo>
                        <a:pt x="8" y="4"/>
                      </a:moveTo>
                      <a:lnTo>
                        <a:pt x="0" y="4"/>
                      </a:lnTo>
                      <a:lnTo>
                        <a:pt x="0" y="16"/>
                      </a:lnTo>
                      <a:lnTo>
                        <a:pt x="8" y="16"/>
                      </a:lnTo>
                      <a:lnTo>
                        <a:pt x="8" y="4"/>
                      </a:lnTo>
                      <a:lnTo>
                        <a:pt x="0" y="4"/>
                      </a:lnTo>
                      <a:lnTo>
                        <a:pt x="8" y="4"/>
                      </a:lnTo>
                      <a:lnTo>
                        <a:pt x="7" y="1"/>
                      </a:lnTo>
                      <a:lnTo>
                        <a:pt x="5" y="0"/>
                      </a:lnTo>
                      <a:lnTo>
                        <a:pt x="3" y="1"/>
                      </a:lnTo>
                      <a:lnTo>
                        <a:pt x="0" y="4"/>
                      </a:lnTo>
                      <a:lnTo>
                        <a:pt x="8"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Freeform 44"/>
                <p:cNvSpPr>
                  <a:spLocks/>
                </p:cNvSpPr>
                <p:nvPr/>
              </p:nvSpPr>
              <p:spPr bwMode="auto">
                <a:xfrm>
                  <a:off x="4431" y="2021"/>
                  <a:ext cx="70" cy="27"/>
                </a:xfrm>
                <a:custGeom>
                  <a:avLst/>
                  <a:gdLst>
                    <a:gd name="T0" fmla="*/ 65 w 70"/>
                    <a:gd name="T1" fmla="*/ 19 h 27"/>
                    <a:gd name="T2" fmla="*/ 65 w 70"/>
                    <a:gd name="T3" fmla="*/ 19 h 27"/>
                    <a:gd name="T4" fmla="*/ 45 w 70"/>
                    <a:gd name="T5" fmla="*/ 18 h 27"/>
                    <a:gd name="T6" fmla="*/ 32 w 70"/>
                    <a:gd name="T7" fmla="*/ 15 h 27"/>
                    <a:gd name="T8" fmla="*/ 22 w 70"/>
                    <a:gd name="T9" fmla="*/ 12 h 27"/>
                    <a:gd name="T10" fmla="*/ 14 w 70"/>
                    <a:gd name="T11" fmla="*/ 8 h 27"/>
                    <a:gd name="T12" fmla="*/ 12 w 70"/>
                    <a:gd name="T13" fmla="*/ 5 h 27"/>
                    <a:gd name="T14" fmla="*/ 10 w 70"/>
                    <a:gd name="T15" fmla="*/ 2 h 27"/>
                    <a:gd name="T16" fmla="*/ 8 w 70"/>
                    <a:gd name="T17" fmla="*/ 0 h 27"/>
                    <a:gd name="T18" fmla="*/ 8 w 70"/>
                    <a:gd name="T19" fmla="*/ 0 h 27"/>
                    <a:gd name="T20" fmla="*/ 0 w 70"/>
                    <a:gd name="T21" fmla="*/ 0 h 27"/>
                    <a:gd name="T22" fmla="*/ 0 w 70"/>
                    <a:gd name="T23" fmla="*/ 2 h 27"/>
                    <a:gd name="T24" fmla="*/ 3 w 70"/>
                    <a:gd name="T25" fmla="*/ 5 h 27"/>
                    <a:gd name="T26" fmla="*/ 5 w 70"/>
                    <a:gd name="T27" fmla="*/ 10 h 27"/>
                    <a:gd name="T28" fmla="*/ 10 w 70"/>
                    <a:gd name="T29" fmla="*/ 14 h 27"/>
                    <a:gd name="T30" fmla="*/ 18 w 70"/>
                    <a:gd name="T31" fmla="*/ 18 h 27"/>
                    <a:gd name="T32" fmla="*/ 31 w 70"/>
                    <a:gd name="T33" fmla="*/ 22 h 27"/>
                    <a:gd name="T34" fmla="*/ 44 w 70"/>
                    <a:gd name="T35" fmla="*/ 25 h 27"/>
                    <a:gd name="T36" fmla="*/ 65 w 70"/>
                    <a:gd name="T37" fmla="*/ 26 h 27"/>
                    <a:gd name="T38" fmla="*/ 65 w 70"/>
                    <a:gd name="T39" fmla="*/ 26 h 27"/>
                    <a:gd name="T40" fmla="*/ 65 w 70"/>
                    <a:gd name="T41" fmla="*/ 26 h 27"/>
                    <a:gd name="T42" fmla="*/ 67 w 70"/>
                    <a:gd name="T43" fmla="*/ 25 h 27"/>
                    <a:gd name="T44" fmla="*/ 69 w 70"/>
                    <a:gd name="T45" fmla="*/ 22 h 27"/>
                    <a:gd name="T46" fmla="*/ 67 w 70"/>
                    <a:gd name="T47" fmla="*/ 20 h 27"/>
                    <a:gd name="T48" fmla="*/ 65 w 70"/>
                    <a:gd name="T49" fmla="*/ 19 h 27"/>
                    <a:gd name="T50" fmla="*/ 65 w 70"/>
                    <a:gd name="T51" fmla="*/ 19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0" h="27">
                      <a:moveTo>
                        <a:pt x="65" y="19"/>
                      </a:moveTo>
                      <a:lnTo>
                        <a:pt x="65" y="19"/>
                      </a:lnTo>
                      <a:lnTo>
                        <a:pt x="45" y="18"/>
                      </a:lnTo>
                      <a:lnTo>
                        <a:pt x="32" y="15"/>
                      </a:lnTo>
                      <a:lnTo>
                        <a:pt x="22" y="12"/>
                      </a:lnTo>
                      <a:lnTo>
                        <a:pt x="14" y="8"/>
                      </a:lnTo>
                      <a:lnTo>
                        <a:pt x="12" y="5"/>
                      </a:lnTo>
                      <a:lnTo>
                        <a:pt x="10" y="2"/>
                      </a:lnTo>
                      <a:lnTo>
                        <a:pt x="8" y="0"/>
                      </a:lnTo>
                      <a:lnTo>
                        <a:pt x="0" y="0"/>
                      </a:lnTo>
                      <a:lnTo>
                        <a:pt x="0" y="2"/>
                      </a:lnTo>
                      <a:lnTo>
                        <a:pt x="3" y="5"/>
                      </a:lnTo>
                      <a:lnTo>
                        <a:pt x="5" y="10"/>
                      </a:lnTo>
                      <a:lnTo>
                        <a:pt x="10" y="14"/>
                      </a:lnTo>
                      <a:lnTo>
                        <a:pt x="18" y="18"/>
                      </a:lnTo>
                      <a:lnTo>
                        <a:pt x="31" y="22"/>
                      </a:lnTo>
                      <a:lnTo>
                        <a:pt x="44" y="25"/>
                      </a:lnTo>
                      <a:lnTo>
                        <a:pt x="65" y="26"/>
                      </a:lnTo>
                      <a:lnTo>
                        <a:pt x="67" y="25"/>
                      </a:lnTo>
                      <a:lnTo>
                        <a:pt x="69" y="22"/>
                      </a:lnTo>
                      <a:lnTo>
                        <a:pt x="67" y="20"/>
                      </a:lnTo>
                      <a:lnTo>
                        <a:pt x="65" y="19"/>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Freeform 45"/>
                <p:cNvSpPr>
                  <a:spLocks/>
                </p:cNvSpPr>
                <p:nvPr/>
              </p:nvSpPr>
              <p:spPr bwMode="auto">
                <a:xfrm>
                  <a:off x="4496" y="2017"/>
                  <a:ext cx="65" cy="31"/>
                </a:xfrm>
                <a:custGeom>
                  <a:avLst/>
                  <a:gdLst>
                    <a:gd name="T0" fmla="*/ 64 w 65"/>
                    <a:gd name="T1" fmla="*/ 4 h 31"/>
                    <a:gd name="T2" fmla="*/ 56 w 65"/>
                    <a:gd name="T3" fmla="*/ 3 h 31"/>
                    <a:gd name="T4" fmla="*/ 57 w 65"/>
                    <a:gd name="T5" fmla="*/ 3 h 31"/>
                    <a:gd name="T6" fmla="*/ 56 w 65"/>
                    <a:gd name="T7" fmla="*/ 6 h 31"/>
                    <a:gd name="T8" fmla="*/ 54 w 65"/>
                    <a:gd name="T9" fmla="*/ 9 h 31"/>
                    <a:gd name="T10" fmla="*/ 49 w 65"/>
                    <a:gd name="T11" fmla="*/ 12 h 31"/>
                    <a:gd name="T12" fmla="*/ 42 w 65"/>
                    <a:gd name="T13" fmla="*/ 16 h 31"/>
                    <a:gd name="T14" fmla="*/ 34 w 65"/>
                    <a:gd name="T15" fmla="*/ 19 h 31"/>
                    <a:gd name="T16" fmla="*/ 19 w 65"/>
                    <a:gd name="T17" fmla="*/ 22 h 31"/>
                    <a:gd name="T18" fmla="*/ 0 w 65"/>
                    <a:gd name="T19" fmla="*/ 23 h 31"/>
                    <a:gd name="T20" fmla="*/ 0 w 65"/>
                    <a:gd name="T21" fmla="*/ 30 h 31"/>
                    <a:gd name="T22" fmla="*/ 19 w 65"/>
                    <a:gd name="T23" fmla="*/ 29 h 31"/>
                    <a:gd name="T24" fmla="*/ 35 w 65"/>
                    <a:gd name="T25" fmla="*/ 26 h 31"/>
                    <a:gd name="T26" fmla="*/ 46 w 65"/>
                    <a:gd name="T27" fmla="*/ 22 h 31"/>
                    <a:gd name="T28" fmla="*/ 54 w 65"/>
                    <a:gd name="T29" fmla="*/ 18 h 31"/>
                    <a:gd name="T30" fmla="*/ 58 w 65"/>
                    <a:gd name="T31" fmla="*/ 14 h 31"/>
                    <a:gd name="T32" fmla="*/ 61 w 65"/>
                    <a:gd name="T33" fmla="*/ 9 h 31"/>
                    <a:gd name="T34" fmla="*/ 64 w 65"/>
                    <a:gd name="T35" fmla="*/ 6 h 31"/>
                    <a:gd name="T36" fmla="*/ 64 w 65"/>
                    <a:gd name="T37" fmla="*/ 4 h 31"/>
                    <a:gd name="T38" fmla="*/ 56 w 65"/>
                    <a:gd name="T39" fmla="*/ 4 h 31"/>
                    <a:gd name="T40" fmla="*/ 64 w 65"/>
                    <a:gd name="T41" fmla="*/ 4 h 31"/>
                    <a:gd name="T42" fmla="*/ 63 w 65"/>
                    <a:gd name="T43" fmla="*/ 2 h 31"/>
                    <a:gd name="T44" fmla="*/ 60 w 65"/>
                    <a:gd name="T45" fmla="*/ 0 h 31"/>
                    <a:gd name="T46" fmla="*/ 57 w 65"/>
                    <a:gd name="T47" fmla="*/ 0 h 31"/>
                    <a:gd name="T48" fmla="*/ 56 w 65"/>
                    <a:gd name="T49" fmla="*/ 3 h 31"/>
                    <a:gd name="T50" fmla="*/ 64 w 65"/>
                    <a:gd name="T51" fmla="*/ 4 h 31"/>
                    <a:gd name="T52" fmla="*/ 64 w 65"/>
                    <a:gd name="T53" fmla="*/ 4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31">
                      <a:moveTo>
                        <a:pt x="64" y="4"/>
                      </a:moveTo>
                      <a:lnTo>
                        <a:pt x="56" y="3"/>
                      </a:lnTo>
                      <a:lnTo>
                        <a:pt x="57" y="3"/>
                      </a:lnTo>
                      <a:lnTo>
                        <a:pt x="56" y="6"/>
                      </a:lnTo>
                      <a:lnTo>
                        <a:pt x="54" y="9"/>
                      </a:lnTo>
                      <a:lnTo>
                        <a:pt x="49" y="12"/>
                      </a:lnTo>
                      <a:lnTo>
                        <a:pt x="42" y="16"/>
                      </a:lnTo>
                      <a:lnTo>
                        <a:pt x="34" y="19"/>
                      </a:lnTo>
                      <a:lnTo>
                        <a:pt x="19" y="22"/>
                      </a:lnTo>
                      <a:lnTo>
                        <a:pt x="0" y="23"/>
                      </a:lnTo>
                      <a:lnTo>
                        <a:pt x="0" y="30"/>
                      </a:lnTo>
                      <a:lnTo>
                        <a:pt x="19" y="29"/>
                      </a:lnTo>
                      <a:lnTo>
                        <a:pt x="35" y="26"/>
                      </a:lnTo>
                      <a:lnTo>
                        <a:pt x="46" y="22"/>
                      </a:lnTo>
                      <a:lnTo>
                        <a:pt x="54" y="18"/>
                      </a:lnTo>
                      <a:lnTo>
                        <a:pt x="58" y="14"/>
                      </a:lnTo>
                      <a:lnTo>
                        <a:pt x="61" y="9"/>
                      </a:lnTo>
                      <a:lnTo>
                        <a:pt x="64" y="6"/>
                      </a:lnTo>
                      <a:lnTo>
                        <a:pt x="64" y="4"/>
                      </a:lnTo>
                      <a:lnTo>
                        <a:pt x="56" y="4"/>
                      </a:lnTo>
                      <a:lnTo>
                        <a:pt x="64" y="4"/>
                      </a:lnTo>
                      <a:lnTo>
                        <a:pt x="63" y="2"/>
                      </a:lnTo>
                      <a:lnTo>
                        <a:pt x="60" y="0"/>
                      </a:lnTo>
                      <a:lnTo>
                        <a:pt x="57" y="0"/>
                      </a:lnTo>
                      <a:lnTo>
                        <a:pt x="56" y="3"/>
                      </a:lnTo>
                      <a:lnTo>
                        <a:pt x="64"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Freeform 46"/>
                <p:cNvSpPr>
                  <a:spLocks/>
                </p:cNvSpPr>
                <p:nvPr/>
              </p:nvSpPr>
              <p:spPr bwMode="auto">
                <a:xfrm>
                  <a:off x="4552" y="2021"/>
                  <a:ext cx="9" cy="16"/>
                </a:xfrm>
                <a:custGeom>
                  <a:avLst/>
                  <a:gdLst>
                    <a:gd name="T0" fmla="*/ 8 w 9"/>
                    <a:gd name="T1" fmla="*/ 12 h 16"/>
                    <a:gd name="T2" fmla="*/ 8 w 9"/>
                    <a:gd name="T3" fmla="*/ 12 h 16"/>
                    <a:gd name="T4" fmla="*/ 8 w 9"/>
                    <a:gd name="T5" fmla="*/ 0 h 16"/>
                    <a:gd name="T6" fmla="*/ 0 w 9"/>
                    <a:gd name="T7" fmla="*/ 0 h 16"/>
                    <a:gd name="T8" fmla="*/ 0 w 9"/>
                    <a:gd name="T9" fmla="*/ 12 h 16"/>
                    <a:gd name="T10" fmla="*/ 0 w 9"/>
                    <a:gd name="T11" fmla="*/ 11 h 16"/>
                    <a:gd name="T12" fmla="*/ 0 w 9"/>
                    <a:gd name="T13" fmla="*/ 12 h 16"/>
                    <a:gd name="T14" fmla="*/ 1 w 9"/>
                    <a:gd name="T15" fmla="*/ 14 h 16"/>
                    <a:gd name="T16" fmla="*/ 4 w 9"/>
                    <a:gd name="T17" fmla="*/ 15 h 16"/>
                    <a:gd name="T18" fmla="*/ 7 w 9"/>
                    <a:gd name="T19" fmla="*/ 14 h 16"/>
                    <a:gd name="T20" fmla="*/ 8 w 9"/>
                    <a:gd name="T21" fmla="*/ 12 h 16"/>
                    <a:gd name="T22" fmla="*/ 8 w 9"/>
                    <a:gd name="T23" fmla="*/ 12 h 16"/>
                    <a:gd name="T24" fmla="*/ 8 w 9"/>
                    <a:gd name="T25" fmla="*/ 12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6">
                      <a:moveTo>
                        <a:pt x="8" y="12"/>
                      </a:moveTo>
                      <a:lnTo>
                        <a:pt x="8" y="12"/>
                      </a:lnTo>
                      <a:lnTo>
                        <a:pt x="8" y="0"/>
                      </a:lnTo>
                      <a:lnTo>
                        <a:pt x="0" y="0"/>
                      </a:lnTo>
                      <a:lnTo>
                        <a:pt x="0" y="12"/>
                      </a:lnTo>
                      <a:lnTo>
                        <a:pt x="0" y="11"/>
                      </a:lnTo>
                      <a:lnTo>
                        <a:pt x="0" y="12"/>
                      </a:lnTo>
                      <a:lnTo>
                        <a:pt x="1" y="14"/>
                      </a:lnTo>
                      <a:lnTo>
                        <a:pt x="4" y="15"/>
                      </a:lnTo>
                      <a:lnTo>
                        <a:pt x="7" y="14"/>
                      </a:lnTo>
                      <a:lnTo>
                        <a:pt x="8" y="1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Freeform 47"/>
                <p:cNvSpPr>
                  <a:spLocks/>
                </p:cNvSpPr>
                <p:nvPr/>
              </p:nvSpPr>
              <p:spPr bwMode="auto">
                <a:xfrm>
                  <a:off x="4436" y="2033"/>
                  <a:ext cx="121" cy="36"/>
                </a:xfrm>
                <a:custGeom>
                  <a:avLst/>
                  <a:gdLst>
                    <a:gd name="T0" fmla="*/ 0 w 121"/>
                    <a:gd name="T1" fmla="*/ 12 h 36"/>
                    <a:gd name="T2" fmla="*/ 0 w 121"/>
                    <a:gd name="T3" fmla="*/ 13 h 36"/>
                    <a:gd name="T4" fmla="*/ 1 w 121"/>
                    <a:gd name="T5" fmla="*/ 16 h 36"/>
                    <a:gd name="T6" fmla="*/ 2 w 121"/>
                    <a:gd name="T7" fmla="*/ 20 h 36"/>
                    <a:gd name="T8" fmla="*/ 7 w 121"/>
                    <a:gd name="T9" fmla="*/ 23 h 36"/>
                    <a:gd name="T10" fmla="*/ 13 w 121"/>
                    <a:gd name="T11" fmla="*/ 28 h 36"/>
                    <a:gd name="T12" fmla="*/ 26 w 121"/>
                    <a:gd name="T13" fmla="*/ 32 h 36"/>
                    <a:gd name="T14" fmla="*/ 39 w 121"/>
                    <a:gd name="T15" fmla="*/ 34 h 36"/>
                    <a:gd name="T16" fmla="*/ 59 w 121"/>
                    <a:gd name="T17" fmla="*/ 35 h 36"/>
                    <a:gd name="T18" fmla="*/ 78 w 121"/>
                    <a:gd name="T19" fmla="*/ 34 h 36"/>
                    <a:gd name="T20" fmla="*/ 94 w 121"/>
                    <a:gd name="T21" fmla="*/ 32 h 36"/>
                    <a:gd name="T22" fmla="*/ 102 w 121"/>
                    <a:gd name="T23" fmla="*/ 28 h 36"/>
                    <a:gd name="T24" fmla="*/ 110 w 121"/>
                    <a:gd name="T25" fmla="*/ 23 h 36"/>
                    <a:gd name="T26" fmla="*/ 116 w 121"/>
                    <a:gd name="T27" fmla="*/ 20 h 36"/>
                    <a:gd name="T28" fmla="*/ 118 w 121"/>
                    <a:gd name="T29" fmla="*/ 16 h 36"/>
                    <a:gd name="T30" fmla="*/ 119 w 121"/>
                    <a:gd name="T31" fmla="*/ 13 h 36"/>
                    <a:gd name="T32" fmla="*/ 120 w 121"/>
                    <a:gd name="T33" fmla="*/ 12 h 36"/>
                    <a:gd name="T34" fmla="*/ 120 w 121"/>
                    <a:gd name="T35" fmla="*/ 0 h 36"/>
                    <a:gd name="T36" fmla="*/ 120 w 121"/>
                    <a:gd name="T37" fmla="*/ 1 h 36"/>
                    <a:gd name="T38" fmla="*/ 118 w 121"/>
                    <a:gd name="T39" fmla="*/ 3 h 36"/>
                    <a:gd name="T40" fmla="*/ 116 w 121"/>
                    <a:gd name="T41" fmla="*/ 8 h 36"/>
                    <a:gd name="T42" fmla="*/ 110 w 121"/>
                    <a:gd name="T43" fmla="*/ 11 h 36"/>
                    <a:gd name="T44" fmla="*/ 104 w 121"/>
                    <a:gd name="T45" fmla="*/ 16 h 36"/>
                    <a:gd name="T46" fmla="*/ 94 w 121"/>
                    <a:gd name="T47" fmla="*/ 20 h 36"/>
                    <a:gd name="T48" fmla="*/ 79 w 121"/>
                    <a:gd name="T49" fmla="*/ 21 h 36"/>
                    <a:gd name="T50" fmla="*/ 60 w 121"/>
                    <a:gd name="T51" fmla="*/ 23 h 36"/>
                    <a:gd name="T52" fmla="*/ 40 w 121"/>
                    <a:gd name="T53" fmla="*/ 21 h 36"/>
                    <a:gd name="T54" fmla="*/ 27 w 121"/>
                    <a:gd name="T55" fmla="*/ 20 h 36"/>
                    <a:gd name="T56" fmla="*/ 15 w 121"/>
                    <a:gd name="T57" fmla="*/ 16 h 36"/>
                    <a:gd name="T58" fmla="*/ 7 w 121"/>
                    <a:gd name="T59" fmla="*/ 11 h 36"/>
                    <a:gd name="T60" fmla="*/ 2 w 121"/>
                    <a:gd name="T61" fmla="*/ 8 h 36"/>
                    <a:gd name="T62" fmla="*/ 1 w 121"/>
                    <a:gd name="T63" fmla="*/ 3 h 36"/>
                    <a:gd name="T64" fmla="*/ 0 w 121"/>
                    <a:gd name="T65" fmla="*/ 1 h 36"/>
                    <a:gd name="T66" fmla="*/ 0 w 121"/>
                    <a:gd name="T67" fmla="*/ 0 h 36"/>
                    <a:gd name="T68" fmla="*/ 0 w 121"/>
                    <a:gd name="T69" fmla="*/ 12 h 36"/>
                    <a:gd name="T70" fmla="*/ 0 w 121"/>
                    <a:gd name="T71" fmla="*/ 12 h 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1" h="36">
                      <a:moveTo>
                        <a:pt x="0" y="12"/>
                      </a:moveTo>
                      <a:lnTo>
                        <a:pt x="0" y="13"/>
                      </a:lnTo>
                      <a:lnTo>
                        <a:pt x="1" y="16"/>
                      </a:lnTo>
                      <a:lnTo>
                        <a:pt x="2" y="20"/>
                      </a:lnTo>
                      <a:lnTo>
                        <a:pt x="7" y="23"/>
                      </a:lnTo>
                      <a:lnTo>
                        <a:pt x="13" y="28"/>
                      </a:lnTo>
                      <a:lnTo>
                        <a:pt x="26" y="32"/>
                      </a:lnTo>
                      <a:lnTo>
                        <a:pt x="39" y="34"/>
                      </a:lnTo>
                      <a:lnTo>
                        <a:pt x="59" y="35"/>
                      </a:lnTo>
                      <a:lnTo>
                        <a:pt x="78" y="34"/>
                      </a:lnTo>
                      <a:lnTo>
                        <a:pt x="94" y="32"/>
                      </a:lnTo>
                      <a:lnTo>
                        <a:pt x="102" y="28"/>
                      </a:lnTo>
                      <a:lnTo>
                        <a:pt x="110" y="23"/>
                      </a:lnTo>
                      <a:lnTo>
                        <a:pt x="116" y="20"/>
                      </a:lnTo>
                      <a:lnTo>
                        <a:pt x="118" y="16"/>
                      </a:lnTo>
                      <a:lnTo>
                        <a:pt x="119" y="13"/>
                      </a:lnTo>
                      <a:lnTo>
                        <a:pt x="120" y="12"/>
                      </a:lnTo>
                      <a:lnTo>
                        <a:pt x="120" y="0"/>
                      </a:lnTo>
                      <a:lnTo>
                        <a:pt x="120" y="1"/>
                      </a:lnTo>
                      <a:lnTo>
                        <a:pt x="118" y="3"/>
                      </a:lnTo>
                      <a:lnTo>
                        <a:pt x="116" y="8"/>
                      </a:lnTo>
                      <a:lnTo>
                        <a:pt x="110" y="11"/>
                      </a:lnTo>
                      <a:lnTo>
                        <a:pt x="104" y="16"/>
                      </a:lnTo>
                      <a:lnTo>
                        <a:pt x="94" y="20"/>
                      </a:lnTo>
                      <a:lnTo>
                        <a:pt x="79" y="21"/>
                      </a:lnTo>
                      <a:lnTo>
                        <a:pt x="60" y="23"/>
                      </a:lnTo>
                      <a:lnTo>
                        <a:pt x="40" y="21"/>
                      </a:lnTo>
                      <a:lnTo>
                        <a:pt x="27" y="20"/>
                      </a:lnTo>
                      <a:lnTo>
                        <a:pt x="15" y="16"/>
                      </a:lnTo>
                      <a:lnTo>
                        <a:pt x="7" y="11"/>
                      </a:lnTo>
                      <a:lnTo>
                        <a:pt x="2" y="8"/>
                      </a:lnTo>
                      <a:lnTo>
                        <a:pt x="1" y="3"/>
                      </a:lnTo>
                      <a:lnTo>
                        <a:pt x="0" y="1"/>
                      </a:lnTo>
                      <a:lnTo>
                        <a:pt x="0" y="0"/>
                      </a:lnTo>
                      <a:lnTo>
                        <a:pt x="0" y="12"/>
                      </a:lnTo>
                    </a:path>
                  </a:pathLst>
                </a:custGeom>
                <a:solidFill>
                  <a:srgbClr val="D2D2D2"/>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Freeform 48"/>
                <p:cNvSpPr>
                  <a:spLocks/>
                </p:cNvSpPr>
                <p:nvPr/>
              </p:nvSpPr>
              <p:spPr bwMode="auto">
                <a:xfrm>
                  <a:off x="4431" y="2045"/>
                  <a:ext cx="68" cy="27"/>
                </a:xfrm>
                <a:custGeom>
                  <a:avLst/>
                  <a:gdLst>
                    <a:gd name="T0" fmla="*/ 64 w 68"/>
                    <a:gd name="T1" fmla="*/ 20 h 27"/>
                    <a:gd name="T2" fmla="*/ 64 w 68"/>
                    <a:gd name="T3" fmla="*/ 20 h 27"/>
                    <a:gd name="T4" fmla="*/ 44 w 68"/>
                    <a:gd name="T5" fmla="*/ 19 h 27"/>
                    <a:gd name="T6" fmla="*/ 32 w 68"/>
                    <a:gd name="T7" fmla="*/ 16 h 27"/>
                    <a:gd name="T8" fmla="*/ 21 w 68"/>
                    <a:gd name="T9" fmla="*/ 13 h 27"/>
                    <a:gd name="T10" fmla="*/ 14 w 68"/>
                    <a:gd name="T11" fmla="*/ 9 h 27"/>
                    <a:gd name="T12" fmla="*/ 12 w 68"/>
                    <a:gd name="T13" fmla="*/ 5 h 27"/>
                    <a:gd name="T14" fmla="*/ 10 w 68"/>
                    <a:gd name="T15" fmla="*/ 2 h 27"/>
                    <a:gd name="T16" fmla="*/ 8 w 68"/>
                    <a:gd name="T17" fmla="*/ 0 h 27"/>
                    <a:gd name="T18" fmla="*/ 8 w 68"/>
                    <a:gd name="T19" fmla="*/ 0 h 27"/>
                    <a:gd name="T20" fmla="*/ 0 w 68"/>
                    <a:gd name="T21" fmla="*/ 0 h 27"/>
                    <a:gd name="T22" fmla="*/ 0 w 68"/>
                    <a:gd name="T23" fmla="*/ 2 h 27"/>
                    <a:gd name="T24" fmla="*/ 3 w 68"/>
                    <a:gd name="T25" fmla="*/ 5 h 27"/>
                    <a:gd name="T26" fmla="*/ 5 w 68"/>
                    <a:gd name="T27" fmla="*/ 9 h 27"/>
                    <a:gd name="T28" fmla="*/ 10 w 68"/>
                    <a:gd name="T29" fmla="*/ 14 h 27"/>
                    <a:gd name="T30" fmla="*/ 17 w 68"/>
                    <a:gd name="T31" fmla="*/ 19 h 27"/>
                    <a:gd name="T32" fmla="*/ 28 w 68"/>
                    <a:gd name="T33" fmla="*/ 23 h 27"/>
                    <a:gd name="T34" fmla="*/ 43 w 68"/>
                    <a:gd name="T35" fmla="*/ 26 h 27"/>
                    <a:gd name="T36" fmla="*/ 64 w 68"/>
                    <a:gd name="T37" fmla="*/ 26 h 27"/>
                    <a:gd name="T38" fmla="*/ 64 w 68"/>
                    <a:gd name="T39" fmla="*/ 26 h 27"/>
                    <a:gd name="T40" fmla="*/ 64 w 68"/>
                    <a:gd name="T41" fmla="*/ 26 h 27"/>
                    <a:gd name="T42" fmla="*/ 66 w 68"/>
                    <a:gd name="T43" fmla="*/ 26 h 27"/>
                    <a:gd name="T44" fmla="*/ 67 w 68"/>
                    <a:gd name="T45" fmla="*/ 23 h 27"/>
                    <a:gd name="T46" fmla="*/ 66 w 68"/>
                    <a:gd name="T47" fmla="*/ 20 h 27"/>
                    <a:gd name="T48" fmla="*/ 64 w 68"/>
                    <a:gd name="T49" fmla="*/ 20 h 27"/>
                    <a:gd name="T50" fmla="*/ 64 w 68"/>
                    <a:gd name="T51" fmla="*/ 20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8" h="27">
                      <a:moveTo>
                        <a:pt x="64" y="20"/>
                      </a:moveTo>
                      <a:lnTo>
                        <a:pt x="64" y="20"/>
                      </a:lnTo>
                      <a:lnTo>
                        <a:pt x="44" y="19"/>
                      </a:lnTo>
                      <a:lnTo>
                        <a:pt x="32" y="16"/>
                      </a:lnTo>
                      <a:lnTo>
                        <a:pt x="21" y="13"/>
                      </a:lnTo>
                      <a:lnTo>
                        <a:pt x="14" y="9"/>
                      </a:lnTo>
                      <a:lnTo>
                        <a:pt x="12" y="5"/>
                      </a:lnTo>
                      <a:lnTo>
                        <a:pt x="10" y="2"/>
                      </a:lnTo>
                      <a:lnTo>
                        <a:pt x="8" y="0"/>
                      </a:lnTo>
                      <a:lnTo>
                        <a:pt x="0" y="0"/>
                      </a:lnTo>
                      <a:lnTo>
                        <a:pt x="0" y="2"/>
                      </a:lnTo>
                      <a:lnTo>
                        <a:pt x="3" y="5"/>
                      </a:lnTo>
                      <a:lnTo>
                        <a:pt x="5" y="9"/>
                      </a:lnTo>
                      <a:lnTo>
                        <a:pt x="10" y="14"/>
                      </a:lnTo>
                      <a:lnTo>
                        <a:pt x="17" y="19"/>
                      </a:lnTo>
                      <a:lnTo>
                        <a:pt x="28" y="23"/>
                      </a:lnTo>
                      <a:lnTo>
                        <a:pt x="43" y="26"/>
                      </a:lnTo>
                      <a:lnTo>
                        <a:pt x="64" y="26"/>
                      </a:lnTo>
                      <a:lnTo>
                        <a:pt x="66" y="26"/>
                      </a:lnTo>
                      <a:lnTo>
                        <a:pt x="67" y="23"/>
                      </a:lnTo>
                      <a:lnTo>
                        <a:pt x="66" y="20"/>
                      </a:lnTo>
                      <a:lnTo>
                        <a:pt x="64" y="20"/>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Freeform 49"/>
                <p:cNvSpPr>
                  <a:spLocks/>
                </p:cNvSpPr>
                <p:nvPr/>
              </p:nvSpPr>
              <p:spPr bwMode="auto">
                <a:xfrm>
                  <a:off x="4495" y="2042"/>
                  <a:ext cx="66" cy="30"/>
                </a:xfrm>
                <a:custGeom>
                  <a:avLst/>
                  <a:gdLst>
                    <a:gd name="T0" fmla="*/ 57 w 66"/>
                    <a:gd name="T1" fmla="*/ 3 h 30"/>
                    <a:gd name="T2" fmla="*/ 57 w 66"/>
                    <a:gd name="T3" fmla="*/ 3 h 30"/>
                    <a:gd name="T4" fmla="*/ 57 w 66"/>
                    <a:gd name="T5" fmla="*/ 3 h 30"/>
                    <a:gd name="T6" fmla="*/ 57 w 66"/>
                    <a:gd name="T7" fmla="*/ 5 h 30"/>
                    <a:gd name="T8" fmla="*/ 54 w 66"/>
                    <a:gd name="T9" fmla="*/ 8 h 30"/>
                    <a:gd name="T10" fmla="*/ 49 w 66"/>
                    <a:gd name="T11" fmla="*/ 11 h 30"/>
                    <a:gd name="T12" fmla="*/ 42 w 66"/>
                    <a:gd name="T13" fmla="*/ 16 h 30"/>
                    <a:gd name="T14" fmla="*/ 32 w 66"/>
                    <a:gd name="T15" fmla="*/ 19 h 30"/>
                    <a:gd name="T16" fmla="*/ 18 w 66"/>
                    <a:gd name="T17" fmla="*/ 22 h 30"/>
                    <a:gd name="T18" fmla="*/ 0 w 66"/>
                    <a:gd name="T19" fmla="*/ 23 h 30"/>
                    <a:gd name="T20" fmla="*/ 0 w 66"/>
                    <a:gd name="T21" fmla="*/ 29 h 30"/>
                    <a:gd name="T22" fmla="*/ 20 w 66"/>
                    <a:gd name="T23" fmla="*/ 29 h 30"/>
                    <a:gd name="T24" fmla="*/ 35 w 66"/>
                    <a:gd name="T25" fmla="*/ 26 h 30"/>
                    <a:gd name="T26" fmla="*/ 46 w 66"/>
                    <a:gd name="T27" fmla="*/ 22 h 30"/>
                    <a:gd name="T28" fmla="*/ 54 w 66"/>
                    <a:gd name="T29" fmla="*/ 17 h 30"/>
                    <a:gd name="T30" fmla="*/ 59 w 66"/>
                    <a:gd name="T31" fmla="*/ 12 h 30"/>
                    <a:gd name="T32" fmla="*/ 62 w 66"/>
                    <a:gd name="T33" fmla="*/ 9 h 30"/>
                    <a:gd name="T34" fmla="*/ 64 w 66"/>
                    <a:gd name="T35" fmla="*/ 5 h 30"/>
                    <a:gd name="T36" fmla="*/ 65 w 66"/>
                    <a:gd name="T37" fmla="*/ 4 h 30"/>
                    <a:gd name="T38" fmla="*/ 65 w 66"/>
                    <a:gd name="T39" fmla="*/ 3 h 30"/>
                    <a:gd name="T40" fmla="*/ 65 w 66"/>
                    <a:gd name="T41" fmla="*/ 4 h 30"/>
                    <a:gd name="T42" fmla="*/ 64 w 66"/>
                    <a:gd name="T43" fmla="*/ 1 h 30"/>
                    <a:gd name="T44" fmla="*/ 61 w 66"/>
                    <a:gd name="T45" fmla="*/ 0 h 30"/>
                    <a:gd name="T46" fmla="*/ 58 w 66"/>
                    <a:gd name="T47" fmla="*/ 1 h 30"/>
                    <a:gd name="T48" fmla="*/ 57 w 66"/>
                    <a:gd name="T49" fmla="*/ 3 h 30"/>
                    <a:gd name="T50" fmla="*/ 57 w 66"/>
                    <a:gd name="T51" fmla="*/ 3 h 30"/>
                    <a:gd name="T52" fmla="*/ 57 w 66"/>
                    <a:gd name="T53" fmla="*/ 3 h 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6" h="30">
                      <a:moveTo>
                        <a:pt x="57" y="3"/>
                      </a:moveTo>
                      <a:lnTo>
                        <a:pt x="57" y="3"/>
                      </a:lnTo>
                      <a:lnTo>
                        <a:pt x="57" y="5"/>
                      </a:lnTo>
                      <a:lnTo>
                        <a:pt x="54" y="8"/>
                      </a:lnTo>
                      <a:lnTo>
                        <a:pt x="49" y="11"/>
                      </a:lnTo>
                      <a:lnTo>
                        <a:pt x="42" y="16"/>
                      </a:lnTo>
                      <a:lnTo>
                        <a:pt x="32" y="19"/>
                      </a:lnTo>
                      <a:lnTo>
                        <a:pt x="18" y="22"/>
                      </a:lnTo>
                      <a:lnTo>
                        <a:pt x="0" y="23"/>
                      </a:lnTo>
                      <a:lnTo>
                        <a:pt x="0" y="29"/>
                      </a:lnTo>
                      <a:lnTo>
                        <a:pt x="20" y="29"/>
                      </a:lnTo>
                      <a:lnTo>
                        <a:pt x="35" y="26"/>
                      </a:lnTo>
                      <a:lnTo>
                        <a:pt x="46" y="22"/>
                      </a:lnTo>
                      <a:lnTo>
                        <a:pt x="54" y="17"/>
                      </a:lnTo>
                      <a:lnTo>
                        <a:pt x="59" y="12"/>
                      </a:lnTo>
                      <a:lnTo>
                        <a:pt x="62" y="9"/>
                      </a:lnTo>
                      <a:lnTo>
                        <a:pt x="64" y="5"/>
                      </a:lnTo>
                      <a:lnTo>
                        <a:pt x="65" y="4"/>
                      </a:lnTo>
                      <a:lnTo>
                        <a:pt x="65" y="3"/>
                      </a:lnTo>
                      <a:lnTo>
                        <a:pt x="65" y="4"/>
                      </a:lnTo>
                      <a:lnTo>
                        <a:pt x="64" y="1"/>
                      </a:lnTo>
                      <a:lnTo>
                        <a:pt x="61" y="0"/>
                      </a:lnTo>
                      <a:lnTo>
                        <a:pt x="58" y="1"/>
                      </a:lnTo>
                      <a:lnTo>
                        <a:pt x="57" y="3"/>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Freeform 50"/>
                <p:cNvSpPr>
                  <a:spLocks/>
                </p:cNvSpPr>
                <p:nvPr/>
              </p:nvSpPr>
              <p:spPr bwMode="auto">
                <a:xfrm>
                  <a:off x="4552" y="2029"/>
                  <a:ext cx="9" cy="17"/>
                </a:xfrm>
                <a:custGeom>
                  <a:avLst/>
                  <a:gdLst>
                    <a:gd name="T0" fmla="*/ 8 w 9"/>
                    <a:gd name="T1" fmla="*/ 4 h 17"/>
                    <a:gd name="T2" fmla="*/ 0 w 9"/>
                    <a:gd name="T3" fmla="*/ 4 h 17"/>
                    <a:gd name="T4" fmla="*/ 0 w 9"/>
                    <a:gd name="T5" fmla="*/ 16 h 17"/>
                    <a:gd name="T6" fmla="*/ 8 w 9"/>
                    <a:gd name="T7" fmla="*/ 16 h 17"/>
                    <a:gd name="T8" fmla="*/ 8 w 9"/>
                    <a:gd name="T9" fmla="*/ 4 h 17"/>
                    <a:gd name="T10" fmla="*/ 0 w 9"/>
                    <a:gd name="T11" fmla="*/ 3 h 17"/>
                    <a:gd name="T12" fmla="*/ 8 w 9"/>
                    <a:gd name="T13" fmla="*/ 4 h 17"/>
                    <a:gd name="T14" fmla="*/ 7 w 9"/>
                    <a:gd name="T15" fmla="*/ 2 h 17"/>
                    <a:gd name="T16" fmla="*/ 4 w 9"/>
                    <a:gd name="T17" fmla="*/ 0 h 17"/>
                    <a:gd name="T18" fmla="*/ 1 w 9"/>
                    <a:gd name="T19" fmla="*/ 2 h 17"/>
                    <a:gd name="T20" fmla="*/ 0 w 9"/>
                    <a:gd name="T21" fmla="*/ 4 h 17"/>
                    <a:gd name="T22" fmla="*/ 8 w 9"/>
                    <a:gd name="T23" fmla="*/ 4 h 17"/>
                    <a:gd name="T24" fmla="*/ 8 w 9"/>
                    <a:gd name="T25" fmla="*/ 4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7">
                      <a:moveTo>
                        <a:pt x="8" y="4"/>
                      </a:moveTo>
                      <a:lnTo>
                        <a:pt x="0" y="4"/>
                      </a:lnTo>
                      <a:lnTo>
                        <a:pt x="0" y="16"/>
                      </a:lnTo>
                      <a:lnTo>
                        <a:pt x="8" y="16"/>
                      </a:lnTo>
                      <a:lnTo>
                        <a:pt x="8" y="4"/>
                      </a:lnTo>
                      <a:lnTo>
                        <a:pt x="0" y="3"/>
                      </a:lnTo>
                      <a:lnTo>
                        <a:pt x="8" y="4"/>
                      </a:lnTo>
                      <a:lnTo>
                        <a:pt x="7" y="2"/>
                      </a:lnTo>
                      <a:lnTo>
                        <a:pt x="4" y="0"/>
                      </a:lnTo>
                      <a:lnTo>
                        <a:pt x="1" y="2"/>
                      </a:lnTo>
                      <a:lnTo>
                        <a:pt x="0" y="4"/>
                      </a:lnTo>
                      <a:lnTo>
                        <a:pt x="8"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Freeform 51"/>
                <p:cNvSpPr>
                  <a:spLocks/>
                </p:cNvSpPr>
                <p:nvPr/>
              </p:nvSpPr>
              <p:spPr bwMode="auto">
                <a:xfrm>
                  <a:off x="4493" y="2032"/>
                  <a:ext cx="68" cy="28"/>
                </a:xfrm>
                <a:custGeom>
                  <a:avLst/>
                  <a:gdLst>
                    <a:gd name="T0" fmla="*/ 3 w 68"/>
                    <a:gd name="T1" fmla="*/ 27 h 28"/>
                    <a:gd name="T2" fmla="*/ 3 w 68"/>
                    <a:gd name="T3" fmla="*/ 27 h 28"/>
                    <a:gd name="T4" fmla="*/ 22 w 68"/>
                    <a:gd name="T5" fmla="*/ 26 h 28"/>
                    <a:gd name="T6" fmla="*/ 38 w 68"/>
                    <a:gd name="T7" fmla="*/ 24 h 28"/>
                    <a:gd name="T8" fmla="*/ 49 w 68"/>
                    <a:gd name="T9" fmla="*/ 19 h 28"/>
                    <a:gd name="T10" fmla="*/ 57 w 68"/>
                    <a:gd name="T11" fmla="*/ 15 h 28"/>
                    <a:gd name="T12" fmla="*/ 61 w 68"/>
                    <a:gd name="T13" fmla="*/ 11 h 28"/>
                    <a:gd name="T14" fmla="*/ 64 w 68"/>
                    <a:gd name="T15" fmla="*/ 5 h 28"/>
                    <a:gd name="T16" fmla="*/ 67 w 68"/>
                    <a:gd name="T17" fmla="*/ 3 h 28"/>
                    <a:gd name="T18" fmla="*/ 67 w 68"/>
                    <a:gd name="T19" fmla="*/ 1 h 28"/>
                    <a:gd name="T20" fmla="*/ 59 w 68"/>
                    <a:gd name="T21" fmla="*/ 0 h 28"/>
                    <a:gd name="T22" fmla="*/ 60 w 68"/>
                    <a:gd name="T23" fmla="*/ 0 h 28"/>
                    <a:gd name="T24" fmla="*/ 59 w 68"/>
                    <a:gd name="T25" fmla="*/ 3 h 28"/>
                    <a:gd name="T26" fmla="*/ 57 w 68"/>
                    <a:gd name="T27" fmla="*/ 6 h 28"/>
                    <a:gd name="T28" fmla="*/ 52 w 68"/>
                    <a:gd name="T29" fmla="*/ 10 h 28"/>
                    <a:gd name="T30" fmla="*/ 45 w 68"/>
                    <a:gd name="T31" fmla="*/ 13 h 28"/>
                    <a:gd name="T32" fmla="*/ 37 w 68"/>
                    <a:gd name="T33" fmla="*/ 17 h 28"/>
                    <a:gd name="T34" fmla="*/ 22 w 68"/>
                    <a:gd name="T35" fmla="*/ 19 h 28"/>
                    <a:gd name="T36" fmla="*/ 3 w 68"/>
                    <a:gd name="T37" fmla="*/ 21 h 28"/>
                    <a:gd name="T38" fmla="*/ 3 w 68"/>
                    <a:gd name="T39" fmla="*/ 21 h 28"/>
                    <a:gd name="T40" fmla="*/ 3 w 68"/>
                    <a:gd name="T41" fmla="*/ 21 h 28"/>
                    <a:gd name="T42" fmla="*/ 0 w 68"/>
                    <a:gd name="T43" fmla="*/ 21 h 28"/>
                    <a:gd name="T44" fmla="*/ 0 w 68"/>
                    <a:gd name="T45" fmla="*/ 24 h 28"/>
                    <a:gd name="T46" fmla="*/ 0 w 68"/>
                    <a:gd name="T47" fmla="*/ 26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0" y="21"/>
                      </a:lnTo>
                      <a:lnTo>
                        <a:pt x="0" y="24"/>
                      </a:lnTo>
                      <a:lnTo>
                        <a:pt x="0" y="26"/>
                      </a:lnTo>
                      <a:lnTo>
                        <a:pt x="3" y="27"/>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Freeform 52"/>
                <p:cNvSpPr>
                  <a:spLocks/>
                </p:cNvSpPr>
                <p:nvPr/>
              </p:nvSpPr>
              <p:spPr bwMode="auto">
                <a:xfrm>
                  <a:off x="4431" y="2029"/>
                  <a:ext cx="66" cy="31"/>
                </a:xfrm>
                <a:custGeom>
                  <a:avLst/>
                  <a:gdLst>
                    <a:gd name="T0" fmla="*/ 8 w 66"/>
                    <a:gd name="T1" fmla="*/ 4 h 31"/>
                    <a:gd name="T2" fmla="*/ 0 w 66"/>
                    <a:gd name="T3" fmla="*/ 4 h 31"/>
                    <a:gd name="T4" fmla="*/ 0 w 66"/>
                    <a:gd name="T5" fmla="*/ 6 h 31"/>
                    <a:gd name="T6" fmla="*/ 3 w 66"/>
                    <a:gd name="T7" fmla="*/ 8 h 31"/>
                    <a:gd name="T8" fmla="*/ 5 w 66"/>
                    <a:gd name="T9" fmla="*/ 14 h 31"/>
                    <a:gd name="T10" fmla="*/ 10 w 66"/>
                    <a:gd name="T11" fmla="*/ 18 h 31"/>
                    <a:gd name="T12" fmla="*/ 18 w 66"/>
                    <a:gd name="T13" fmla="*/ 22 h 31"/>
                    <a:gd name="T14" fmla="*/ 31 w 66"/>
                    <a:gd name="T15" fmla="*/ 27 h 31"/>
                    <a:gd name="T16" fmla="*/ 44 w 66"/>
                    <a:gd name="T17" fmla="*/ 29 h 31"/>
                    <a:gd name="T18" fmla="*/ 65 w 66"/>
                    <a:gd name="T19" fmla="*/ 30 h 31"/>
                    <a:gd name="T20" fmla="*/ 65 w 66"/>
                    <a:gd name="T21" fmla="*/ 24 h 31"/>
                    <a:gd name="T22" fmla="*/ 45 w 66"/>
                    <a:gd name="T23" fmla="*/ 22 h 31"/>
                    <a:gd name="T24" fmla="*/ 32 w 66"/>
                    <a:gd name="T25" fmla="*/ 20 h 31"/>
                    <a:gd name="T26" fmla="*/ 22 w 66"/>
                    <a:gd name="T27" fmla="*/ 16 h 31"/>
                    <a:gd name="T28" fmla="*/ 14 w 66"/>
                    <a:gd name="T29" fmla="*/ 13 h 31"/>
                    <a:gd name="T30" fmla="*/ 12 w 66"/>
                    <a:gd name="T31" fmla="*/ 9 h 31"/>
                    <a:gd name="T32" fmla="*/ 10 w 66"/>
                    <a:gd name="T33" fmla="*/ 6 h 31"/>
                    <a:gd name="T34" fmla="*/ 8 w 66"/>
                    <a:gd name="T35" fmla="*/ 4 h 31"/>
                    <a:gd name="T36" fmla="*/ 8 w 66"/>
                    <a:gd name="T37" fmla="*/ 4 h 31"/>
                    <a:gd name="T38" fmla="*/ 0 w 66"/>
                    <a:gd name="T39" fmla="*/ 4 h 31"/>
                    <a:gd name="T40" fmla="*/ 8 w 66"/>
                    <a:gd name="T41" fmla="*/ 4 h 31"/>
                    <a:gd name="T42" fmla="*/ 7 w 66"/>
                    <a:gd name="T43" fmla="*/ 2 h 31"/>
                    <a:gd name="T44" fmla="*/ 5 w 66"/>
                    <a:gd name="T45" fmla="*/ 0 h 31"/>
                    <a:gd name="T46" fmla="*/ 3 w 66"/>
                    <a:gd name="T47" fmla="*/ 2 h 31"/>
                    <a:gd name="T48" fmla="*/ 0 w 66"/>
                    <a:gd name="T49" fmla="*/ 4 h 31"/>
                    <a:gd name="T50" fmla="*/ 8 w 66"/>
                    <a:gd name="T51" fmla="*/ 4 h 31"/>
                    <a:gd name="T52" fmla="*/ 8 w 66"/>
                    <a:gd name="T53" fmla="*/ 4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6" h="31">
                      <a:moveTo>
                        <a:pt x="8"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0" y="4"/>
                      </a:lnTo>
                      <a:lnTo>
                        <a:pt x="8" y="4"/>
                      </a:lnTo>
                      <a:lnTo>
                        <a:pt x="7" y="2"/>
                      </a:lnTo>
                      <a:lnTo>
                        <a:pt x="5" y="0"/>
                      </a:lnTo>
                      <a:lnTo>
                        <a:pt x="3" y="2"/>
                      </a:lnTo>
                      <a:lnTo>
                        <a:pt x="0" y="4"/>
                      </a:lnTo>
                      <a:lnTo>
                        <a:pt x="8"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Freeform 53"/>
                <p:cNvSpPr>
                  <a:spLocks/>
                </p:cNvSpPr>
                <p:nvPr/>
              </p:nvSpPr>
              <p:spPr bwMode="auto">
                <a:xfrm>
                  <a:off x="4431" y="2033"/>
                  <a:ext cx="9" cy="17"/>
                </a:xfrm>
                <a:custGeom>
                  <a:avLst/>
                  <a:gdLst>
                    <a:gd name="T0" fmla="*/ 8 w 9"/>
                    <a:gd name="T1" fmla="*/ 12 h 17"/>
                    <a:gd name="T2" fmla="*/ 8 w 9"/>
                    <a:gd name="T3" fmla="*/ 12 h 17"/>
                    <a:gd name="T4" fmla="*/ 8 w 9"/>
                    <a:gd name="T5" fmla="*/ 0 h 17"/>
                    <a:gd name="T6" fmla="*/ 0 w 9"/>
                    <a:gd name="T7" fmla="*/ 0 h 17"/>
                    <a:gd name="T8" fmla="*/ 0 w 9"/>
                    <a:gd name="T9" fmla="*/ 12 h 17"/>
                    <a:gd name="T10" fmla="*/ 0 w 9"/>
                    <a:gd name="T11" fmla="*/ 12 h 17"/>
                    <a:gd name="T12" fmla="*/ 0 w 9"/>
                    <a:gd name="T13" fmla="*/ 12 h 17"/>
                    <a:gd name="T14" fmla="*/ 3 w 9"/>
                    <a:gd name="T15" fmla="*/ 14 h 17"/>
                    <a:gd name="T16" fmla="*/ 5 w 9"/>
                    <a:gd name="T17" fmla="*/ 16 h 17"/>
                    <a:gd name="T18" fmla="*/ 7 w 9"/>
                    <a:gd name="T19" fmla="*/ 14 h 17"/>
                    <a:gd name="T20" fmla="*/ 8 w 9"/>
                    <a:gd name="T21" fmla="*/ 12 h 17"/>
                    <a:gd name="T22" fmla="*/ 8 w 9"/>
                    <a:gd name="T23" fmla="*/ 12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7">
                      <a:moveTo>
                        <a:pt x="8" y="12"/>
                      </a:moveTo>
                      <a:lnTo>
                        <a:pt x="8" y="12"/>
                      </a:lnTo>
                      <a:lnTo>
                        <a:pt x="8" y="0"/>
                      </a:lnTo>
                      <a:lnTo>
                        <a:pt x="0" y="0"/>
                      </a:lnTo>
                      <a:lnTo>
                        <a:pt x="0" y="12"/>
                      </a:lnTo>
                      <a:lnTo>
                        <a:pt x="3" y="14"/>
                      </a:lnTo>
                      <a:lnTo>
                        <a:pt x="5" y="16"/>
                      </a:lnTo>
                      <a:lnTo>
                        <a:pt x="7" y="14"/>
                      </a:lnTo>
                      <a:lnTo>
                        <a:pt x="8" y="1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Freeform 54"/>
                <p:cNvSpPr>
                  <a:spLocks/>
                </p:cNvSpPr>
                <p:nvPr/>
              </p:nvSpPr>
              <p:spPr bwMode="auto">
                <a:xfrm>
                  <a:off x="4436" y="2045"/>
                  <a:ext cx="121" cy="37"/>
                </a:xfrm>
                <a:custGeom>
                  <a:avLst/>
                  <a:gdLst>
                    <a:gd name="T0" fmla="*/ 0 w 121"/>
                    <a:gd name="T1" fmla="*/ 13 h 37"/>
                    <a:gd name="T2" fmla="*/ 0 w 121"/>
                    <a:gd name="T3" fmla="*/ 13 h 37"/>
                    <a:gd name="T4" fmla="*/ 1 w 121"/>
                    <a:gd name="T5" fmla="*/ 16 h 37"/>
                    <a:gd name="T6" fmla="*/ 2 w 121"/>
                    <a:gd name="T7" fmla="*/ 20 h 37"/>
                    <a:gd name="T8" fmla="*/ 7 w 121"/>
                    <a:gd name="T9" fmla="*/ 24 h 37"/>
                    <a:gd name="T10" fmla="*/ 15 w 121"/>
                    <a:gd name="T11" fmla="*/ 28 h 37"/>
                    <a:gd name="T12" fmla="*/ 27 w 121"/>
                    <a:gd name="T13" fmla="*/ 31 h 37"/>
                    <a:gd name="T14" fmla="*/ 40 w 121"/>
                    <a:gd name="T15" fmla="*/ 34 h 37"/>
                    <a:gd name="T16" fmla="*/ 60 w 121"/>
                    <a:gd name="T17" fmla="*/ 36 h 37"/>
                    <a:gd name="T18" fmla="*/ 79 w 121"/>
                    <a:gd name="T19" fmla="*/ 34 h 37"/>
                    <a:gd name="T20" fmla="*/ 94 w 121"/>
                    <a:gd name="T21" fmla="*/ 31 h 37"/>
                    <a:gd name="T22" fmla="*/ 104 w 121"/>
                    <a:gd name="T23" fmla="*/ 28 h 37"/>
                    <a:gd name="T24" fmla="*/ 110 w 121"/>
                    <a:gd name="T25" fmla="*/ 24 h 37"/>
                    <a:gd name="T26" fmla="*/ 116 w 121"/>
                    <a:gd name="T27" fmla="*/ 20 h 37"/>
                    <a:gd name="T28" fmla="*/ 118 w 121"/>
                    <a:gd name="T29" fmla="*/ 16 h 37"/>
                    <a:gd name="T30" fmla="*/ 120 w 121"/>
                    <a:gd name="T31" fmla="*/ 13 h 37"/>
                    <a:gd name="T32" fmla="*/ 120 w 121"/>
                    <a:gd name="T33" fmla="*/ 13 h 37"/>
                    <a:gd name="T34" fmla="*/ 120 w 121"/>
                    <a:gd name="T35" fmla="*/ 0 h 37"/>
                    <a:gd name="T36" fmla="*/ 119 w 121"/>
                    <a:gd name="T37" fmla="*/ 1 h 37"/>
                    <a:gd name="T38" fmla="*/ 118 w 121"/>
                    <a:gd name="T39" fmla="*/ 4 h 37"/>
                    <a:gd name="T40" fmla="*/ 116 w 121"/>
                    <a:gd name="T41" fmla="*/ 8 h 37"/>
                    <a:gd name="T42" fmla="*/ 110 w 121"/>
                    <a:gd name="T43" fmla="*/ 11 h 37"/>
                    <a:gd name="T44" fmla="*/ 102 w 121"/>
                    <a:gd name="T45" fmla="*/ 16 h 37"/>
                    <a:gd name="T46" fmla="*/ 94 w 121"/>
                    <a:gd name="T47" fmla="*/ 20 h 37"/>
                    <a:gd name="T48" fmla="*/ 78 w 121"/>
                    <a:gd name="T49" fmla="*/ 22 h 37"/>
                    <a:gd name="T50" fmla="*/ 59 w 121"/>
                    <a:gd name="T51" fmla="*/ 23 h 37"/>
                    <a:gd name="T52" fmla="*/ 39 w 121"/>
                    <a:gd name="T53" fmla="*/ 22 h 37"/>
                    <a:gd name="T54" fmla="*/ 26 w 121"/>
                    <a:gd name="T55" fmla="*/ 20 h 37"/>
                    <a:gd name="T56" fmla="*/ 13 w 121"/>
                    <a:gd name="T57" fmla="*/ 16 h 37"/>
                    <a:gd name="T58" fmla="*/ 7 w 121"/>
                    <a:gd name="T59" fmla="*/ 11 h 37"/>
                    <a:gd name="T60" fmla="*/ 2 w 121"/>
                    <a:gd name="T61" fmla="*/ 8 h 37"/>
                    <a:gd name="T62" fmla="*/ 1 w 121"/>
                    <a:gd name="T63" fmla="*/ 4 h 37"/>
                    <a:gd name="T64" fmla="*/ 0 w 121"/>
                    <a:gd name="T65" fmla="*/ 1 h 37"/>
                    <a:gd name="T66" fmla="*/ 0 w 121"/>
                    <a:gd name="T67" fmla="*/ 0 h 37"/>
                    <a:gd name="T68" fmla="*/ 0 w 121"/>
                    <a:gd name="T69" fmla="*/ 13 h 37"/>
                    <a:gd name="T70" fmla="*/ 0 w 121"/>
                    <a:gd name="T71" fmla="*/ 13 h 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1" h="37">
                      <a:moveTo>
                        <a:pt x="0" y="13"/>
                      </a:moveTo>
                      <a:lnTo>
                        <a:pt x="0" y="13"/>
                      </a:lnTo>
                      <a:lnTo>
                        <a:pt x="1" y="16"/>
                      </a:lnTo>
                      <a:lnTo>
                        <a:pt x="2" y="20"/>
                      </a:lnTo>
                      <a:lnTo>
                        <a:pt x="7" y="24"/>
                      </a:lnTo>
                      <a:lnTo>
                        <a:pt x="15" y="28"/>
                      </a:lnTo>
                      <a:lnTo>
                        <a:pt x="27" y="31"/>
                      </a:lnTo>
                      <a:lnTo>
                        <a:pt x="40" y="34"/>
                      </a:lnTo>
                      <a:lnTo>
                        <a:pt x="60" y="36"/>
                      </a:lnTo>
                      <a:lnTo>
                        <a:pt x="79" y="34"/>
                      </a:lnTo>
                      <a:lnTo>
                        <a:pt x="94" y="31"/>
                      </a:lnTo>
                      <a:lnTo>
                        <a:pt x="104" y="28"/>
                      </a:lnTo>
                      <a:lnTo>
                        <a:pt x="110" y="24"/>
                      </a:lnTo>
                      <a:lnTo>
                        <a:pt x="116" y="20"/>
                      </a:lnTo>
                      <a:lnTo>
                        <a:pt x="118" y="16"/>
                      </a:lnTo>
                      <a:lnTo>
                        <a:pt x="120" y="13"/>
                      </a:lnTo>
                      <a:lnTo>
                        <a:pt x="120" y="0"/>
                      </a:lnTo>
                      <a:lnTo>
                        <a:pt x="119" y="1"/>
                      </a:lnTo>
                      <a:lnTo>
                        <a:pt x="118" y="4"/>
                      </a:lnTo>
                      <a:lnTo>
                        <a:pt x="116" y="8"/>
                      </a:lnTo>
                      <a:lnTo>
                        <a:pt x="110" y="11"/>
                      </a:lnTo>
                      <a:lnTo>
                        <a:pt x="102" y="16"/>
                      </a:lnTo>
                      <a:lnTo>
                        <a:pt x="94" y="20"/>
                      </a:lnTo>
                      <a:lnTo>
                        <a:pt x="78" y="22"/>
                      </a:lnTo>
                      <a:lnTo>
                        <a:pt x="59" y="23"/>
                      </a:lnTo>
                      <a:lnTo>
                        <a:pt x="39" y="22"/>
                      </a:lnTo>
                      <a:lnTo>
                        <a:pt x="26" y="20"/>
                      </a:lnTo>
                      <a:lnTo>
                        <a:pt x="13" y="16"/>
                      </a:lnTo>
                      <a:lnTo>
                        <a:pt x="7" y="11"/>
                      </a:lnTo>
                      <a:lnTo>
                        <a:pt x="2" y="8"/>
                      </a:lnTo>
                      <a:lnTo>
                        <a:pt x="1" y="4"/>
                      </a:lnTo>
                      <a:lnTo>
                        <a:pt x="0" y="1"/>
                      </a:lnTo>
                      <a:lnTo>
                        <a:pt x="0" y="0"/>
                      </a:lnTo>
                      <a:lnTo>
                        <a:pt x="0" y="13"/>
                      </a:lnTo>
                    </a:path>
                  </a:pathLst>
                </a:custGeom>
                <a:solidFill>
                  <a:srgbClr val="D2D2D2"/>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Freeform 55"/>
                <p:cNvSpPr>
                  <a:spLocks/>
                </p:cNvSpPr>
                <p:nvPr/>
              </p:nvSpPr>
              <p:spPr bwMode="auto">
                <a:xfrm>
                  <a:off x="4431" y="2058"/>
                  <a:ext cx="70" cy="27"/>
                </a:xfrm>
                <a:custGeom>
                  <a:avLst/>
                  <a:gdLst>
                    <a:gd name="T0" fmla="*/ 65 w 70"/>
                    <a:gd name="T1" fmla="*/ 18 h 27"/>
                    <a:gd name="T2" fmla="*/ 65 w 70"/>
                    <a:gd name="T3" fmla="*/ 18 h 27"/>
                    <a:gd name="T4" fmla="*/ 45 w 70"/>
                    <a:gd name="T5" fmla="*/ 17 h 27"/>
                    <a:gd name="T6" fmla="*/ 32 w 70"/>
                    <a:gd name="T7" fmla="*/ 15 h 27"/>
                    <a:gd name="T8" fmla="*/ 22 w 70"/>
                    <a:gd name="T9" fmla="*/ 13 h 27"/>
                    <a:gd name="T10" fmla="*/ 14 w 70"/>
                    <a:gd name="T11" fmla="*/ 7 h 27"/>
                    <a:gd name="T12" fmla="*/ 12 w 70"/>
                    <a:gd name="T13" fmla="*/ 5 h 27"/>
                    <a:gd name="T14" fmla="*/ 10 w 70"/>
                    <a:gd name="T15" fmla="*/ 1 h 27"/>
                    <a:gd name="T16" fmla="*/ 8 w 70"/>
                    <a:gd name="T17" fmla="*/ 0 h 27"/>
                    <a:gd name="T18" fmla="*/ 8 w 70"/>
                    <a:gd name="T19" fmla="*/ 0 h 27"/>
                    <a:gd name="T20" fmla="*/ 0 w 70"/>
                    <a:gd name="T21" fmla="*/ 0 h 27"/>
                    <a:gd name="T22" fmla="*/ 0 w 70"/>
                    <a:gd name="T23" fmla="*/ 1 h 27"/>
                    <a:gd name="T24" fmla="*/ 3 w 70"/>
                    <a:gd name="T25" fmla="*/ 5 h 27"/>
                    <a:gd name="T26" fmla="*/ 5 w 70"/>
                    <a:gd name="T27" fmla="*/ 9 h 27"/>
                    <a:gd name="T28" fmla="*/ 10 w 70"/>
                    <a:gd name="T29" fmla="*/ 13 h 27"/>
                    <a:gd name="T30" fmla="*/ 18 w 70"/>
                    <a:gd name="T31" fmla="*/ 17 h 27"/>
                    <a:gd name="T32" fmla="*/ 31 w 70"/>
                    <a:gd name="T33" fmla="*/ 23 h 27"/>
                    <a:gd name="T34" fmla="*/ 44 w 70"/>
                    <a:gd name="T35" fmla="*/ 24 h 27"/>
                    <a:gd name="T36" fmla="*/ 65 w 70"/>
                    <a:gd name="T37" fmla="*/ 26 h 27"/>
                    <a:gd name="T38" fmla="*/ 65 w 70"/>
                    <a:gd name="T39" fmla="*/ 26 h 27"/>
                    <a:gd name="T40" fmla="*/ 65 w 70"/>
                    <a:gd name="T41" fmla="*/ 26 h 27"/>
                    <a:gd name="T42" fmla="*/ 67 w 70"/>
                    <a:gd name="T43" fmla="*/ 24 h 27"/>
                    <a:gd name="T44" fmla="*/ 69 w 70"/>
                    <a:gd name="T45" fmla="*/ 23 h 27"/>
                    <a:gd name="T46" fmla="*/ 67 w 70"/>
                    <a:gd name="T47" fmla="*/ 19 h 27"/>
                    <a:gd name="T48" fmla="*/ 65 w 70"/>
                    <a:gd name="T49" fmla="*/ 18 h 27"/>
                    <a:gd name="T50" fmla="*/ 65 w 70"/>
                    <a:gd name="T51" fmla="*/ 18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0" h="27">
                      <a:moveTo>
                        <a:pt x="65" y="18"/>
                      </a:moveTo>
                      <a:lnTo>
                        <a:pt x="65" y="18"/>
                      </a:lnTo>
                      <a:lnTo>
                        <a:pt x="45" y="17"/>
                      </a:lnTo>
                      <a:lnTo>
                        <a:pt x="32" y="15"/>
                      </a:lnTo>
                      <a:lnTo>
                        <a:pt x="22" y="13"/>
                      </a:lnTo>
                      <a:lnTo>
                        <a:pt x="14" y="7"/>
                      </a:lnTo>
                      <a:lnTo>
                        <a:pt x="12" y="5"/>
                      </a:lnTo>
                      <a:lnTo>
                        <a:pt x="10" y="1"/>
                      </a:lnTo>
                      <a:lnTo>
                        <a:pt x="8" y="0"/>
                      </a:lnTo>
                      <a:lnTo>
                        <a:pt x="0" y="0"/>
                      </a:lnTo>
                      <a:lnTo>
                        <a:pt x="0" y="1"/>
                      </a:lnTo>
                      <a:lnTo>
                        <a:pt x="3" y="5"/>
                      </a:lnTo>
                      <a:lnTo>
                        <a:pt x="5" y="9"/>
                      </a:lnTo>
                      <a:lnTo>
                        <a:pt x="10" y="13"/>
                      </a:lnTo>
                      <a:lnTo>
                        <a:pt x="18" y="17"/>
                      </a:lnTo>
                      <a:lnTo>
                        <a:pt x="31" y="23"/>
                      </a:lnTo>
                      <a:lnTo>
                        <a:pt x="44" y="24"/>
                      </a:lnTo>
                      <a:lnTo>
                        <a:pt x="65" y="26"/>
                      </a:lnTo>
                      <a:lnTo>
                        <a:pt x="67" y="24"/>
                      </a:lnTo>
                      <a:lnTo>
                        <a:pt x="69" y="23"/>
                      </a:lnTo>
                      <a:lnTo>
                        <a:pt x="67" y="19"/>
                      </a:lnTo>
                      <a:lnTo>
                        <a:pt x="65" y="18"/>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Freeform 56"/>
                <p:cNvSpPr>
                  <a:spLocks/>
                </p:cNvSpPr>
                <p:nvPr/>
              </p:nvSpPr>
              <p:spPr bwMode="auto">
                <a:xfrm>
                  <a:off x="4496" y="2054"/>
                  <a:ext cx="65" cy="31"/>
                </a:xfrm>
                <a:custGeom>
                  <a:avLst/>
                  <a:gdLst>
                    <a:gd name="T0" fmla="*/ 56 w 65"/>
                    <a:gd name="T1" fmla="*/ 4 h 31"/>
                    <a:gd name="T2" fmla="*/ 56 w 65"/>
                    <a:gd name="T3" fmla="*/ 3 h 31"/>
                    <a:gd name="T4" fmla="*/ 57 w 65"/>
                    <a:gd name="T5" fmla="*/ 3 h 31"/>
                    <a:gd name="T6" fmla="*/ 56 w 65"/>
                    <a:gd name="T7" fmla="*/ 5 h 31"/>
                    <a:gd name="T8" fmla="*/ 54 w 65"/>
                    <a:gd name="T9" fmla="*/ 9 h 31"/>
                    <a:gd name="T10" fmla="*/ 49 w 65"/>
                    <a:gd name="T11" fmla="*/ 11 h 31"/>
                    <a:gd name="T12" fmla="*/ 42 w 65"/>
                    <a:gd name="T13" fmla="*/ 17 h 31"/>
                    <a:gd name="T14" fmla="*/ 34 w 65"/>
                    <a:gd name="T15" fmla="*/ 19 h 31"/>
                    <a:gd name="T16" fmla="*/ 19 w 65"/>
                    <a:gd name="T17" fmla="*/ 21 h 31"/>
                    <a:gd name="T18" fmla="*/ 0 w 65"/>
                    <a:gd name="T19" fmla="*/ 22 h 31"/>
                    <a:gd name="T20" fmla="*/ 0 w 65"/>
                    <a:gd name="T21" fmla="*/ 30 h 31"/>
                    <a:gd name="T22" fmla="*/ 19 w 65"/>
                    <a:gd name="T23" fmla="*/ 28 h 31"/>
                    <a:gd name="T24" fmla="*/ 35 w 65"/>
                    <a:gd name="T25" fmla="*/ 27 h 31"/>
                    <a:gd name="T26" fmla="*/ 46 w 65"/>
                    <a:gd name="T27" fmla="*/ 21 h 31"/>
                    <a:gd name="T28" fmla="*/ 54 w 65"/>
                    <a:gd name="T29" fmla="*/ 17 h 31"/>
                    <a:gd name="T30" fmla="*/ 58 w 65"/>
                    <a:gd name="T31" fmla="*/ 13 h 31"/>
                    <a:gd name="T32" fmla="*/ 61 w 65"/>
                    <a:gd name="T33" fmla="*/ 9 h 31"/>
                    <a:gd name="T34" fmla="*/ 64 w 65"/>
                    <a:gd name="T35" fmla="*/ 5 h 31"/>
                    <a:gd name="T36" fmla="*/ 64 w 65"/>
                    <a:gd name="T37" fmla="*/ 4 h 31"/>
                    <a:gd name="T38" fmla="*/ 64 w 65"/>
                    <a:gd name="T39" fmla="*/ 4 h 31"/>
                    <a:gd name="T40" fmla="*/ 64 w 65"/>
                    <a:gd name="T41" fmla="*/ 4 h 31"/>
                    <a:gd name="T42" fmla="*/ 63 w 65"/>
                    <a:gd name="T43" fmla="*/ 1 h 31"/>
                    <a:gd name="T44" fmla="*/ 60 w 65"/>
                    <a:gd name="T45" fmla="*/ 0 h 31"/>
                    <a:gd name="T46" fmla="*/ 57 w 65"/>
                    <a:gd name="T47" fmla="*/ 0 h 31"/>
                    <a:gd name="T48" fmla="*/ 56 w 65"/>
                    <a:gd name="T49" fmla="*/ 3 h 31"/>
                    <a:gd name="T50" fmla="*/ 56 w 65"/>
                    <a:gd name="T51" fmla="*/ 4 h 31"/>
                    <a:gd name="T52" fmla="*/ 56 w 65"/>
                    <a:gd name="T53" fmla="*/ 4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31">
                      <a:moveTo>
                        <a:pt x="56" y="4"/>
                      </a:moveTo>
                      <a:lnTo>
                        <a:pt x="56" y="3"/>
                      </a:lnTo>
                      <a:lnTo>
                        <a:pt x="57" y="3"/>
                      </a:lnTo>
                      <a:lnTo>
                        <a:pt x="56" y="5"/>
                      </a:lnTo>
                      <a:lnTo>
                        <a:pt x="54" y="9"/>
                      </a:lnTo>
                      <a:lnTo>
                        <a:pt x="49" y="11"/>
                      </a:lnTo>
                      <a:lnTo>
                        <a:pt x="42" y="17"/>
                      </a:lnTo>
                      <a:lnTo>
                        <a:pt x="34" y="19"/>
                      </a:lnTo>
                      <a:lnTo>
                        <a:pt x="19" y="21"/>
                      </a:lnTo>
                      <a:lnTo>
                        <a:pt x="0" y="22"/>
                      </a:lnTo>
                      <a:lnTo>
                        <a:pt x="0" y="30"/>
                      </a:lnTo>
                      <a:lnTo>
                        <a:pt x="19" y="28"/>
                      </a:lnTo>
                      <a:lnTo>
                        <a:pt x="35" y="27"/>
                      </a:lnTo>
                      <a:lnTo>
                        <a:pt x="46" y="21"/>
                      </a:lnTo>
                      <a:lnTo>
                        <a:pt x="54" y="17"/>
                      </a:lnTo>
                      <a:lnTo>
                        <a:pt x="58" y="13"/>
                      </a:lnTo>
                      <a:lnTo>
                        <a:pt x="61" y="9"/>
                      </a:lnTo>
                      <a:lnTo>
                        <a:pt x="64" y="5"/>
                      </a:lnTo>
                      <a:lnTo>
                        <a:pt x="64" y="4"/>
                      </a:lnTo>
                      <a:lnTo>
                        <a:pt x="63" y="1"/>
                      </a:lnTo>
                      <a:lnTo>
                        <a:pt x="60" y="0"/>
                      </a:lnTo>
                      <a:lnTo>
                        <a:pt x="57" y="0"/>
                      </a:lnTo>
                      <a:lnTo>
                        <a:pt x="56" y="3"/>
                      </a:lnTo>
                      <a:lnTo>
                        <a:pt x="56"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Freeform 57"/>
                <p:cNvSpPr>
                  <a:spLocks/>
                </p:cNvSpPr>
                <p:nvPr/>
              </p:nvSpPr>
              <p:spPr bwMode="auto">
                <a:xfrm>
                  <a:off x="4552" y="2042"/>
                  <a:ext cx="9" cy="17"/>
                </a:xfrm>
                <a:custGeom>
                  <a:avLst/>
                  <a:gdLst>
                    <a:gd name="T0" fmla="*/ 8 w 9"/>
                    <a:gd name="T1" fmla="*/ 4 h 17"/>
                    <a:gd name="T2" fmla="*/ 0 w 9"/>
                    <a:gd name="T3" fmla="*/ 3 h 17"/>
                    <a:gd name="T4" fmla="*/ 0 w 9"/>
                    <a:gd name="T5" fmla="*/ 16 h 17"/>
                    <a:gd name="T6" fmla="*/ 8 w 9"/>
                    <a:gd name="T7" fmla="*/ 16 h 17"/>
                    <a:gd name="T8" fmla="*/ 8 w 9"/>
                    <a:gd name="T9" fmla="*/ 3 h 17"/>
                    <a:gd name="T10" fmla="*/ 0 w 9"/>
                    <a:gd name="T11" fmla="*/ 3 h 17"/>
                    <a:gd name="T12" fmla="*/ 8 w 9"/>
                    <a:gd name="T13" fmla="*/ 3 h 17"/>
                    <a:gd name="T14" fmla="*/ 7 w 9"/>
                    <a:gd name="T15" fmla="*/ 1 h 17"/>
                    <a:gd name="T16" fmla="*/ 4 w 9"/>
                    <a:gd name="T17" fmla="*/ 0 h 17"/>
                    <a:gd name="T18" fmla="*/ 1 w 9"/>
                    <a:gd name="T19" fmla="*/ 1 h 17"/>
                    <a:gd name="T20" fmla="*/ 0 w 9"/>
                    <a:gd name="T21" fmla="*/ 3 h 17"/>
                    <a:gd name="T22" fmla="*/ 8 w 9"/>
                    <a:gd name="T23" fmla="*/ 4 h 17"/>
                    <a:gd name="T24" fmla="*/ 8 w 9"/>
                    <a:gd name="T25" fmla="*/ 4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7">
                      <a:moveTo>
                        <a:pt x="8" y="4"/>
                      </a:moveTo>
                      <a:lnTo>
                        <a:pt x="0" y="3"/>
                      </a:lnTo>
                      <a:lnTo>
                        <a:pt x="0" y="16"/>
                      </a:lnTo>
                      <a:lnTo>
                        <a:pt x="8" y="16"/>
                      </a:lnTo>
                      <a:lnTo>
                        <a:pt x="8" y="3"/>
                      </a:lnTo>
                      <a:lnTo>
                        <a:pt x="0" y="3"/>
                      </a:lnTo>
                      <a:lnTo>
                        <a:pt x="8" y="3"/>
                      </a:lnTo>
                      <a:lnTo>
                        <a:pt x="7" y="1"/>
                      </a:lnTo>
                      <a:lnTo>
                        <a:pt x="4" y="0"/>
                      </a:lnTo>
                      <a:lnTo>
                        <a:pt x="1" y="1"/>
                      </a:lnTo>
                      <a:lnTo>
                        <a:pt x="0" y="3"/>
                      </a:lnTo>
                      <a:lnTo>
                        <a:pt x="8"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Freeform 58"/>
                <p:cNvSpPr>
                  <a:spLocks/>
                </p:cNvSpPr>
                <p:nvPr/>
              </p:nvSpPr>
              <p:spPr bwMode="auto">
                <a:xfrm>
                  <a:off x="4492" y="2045"/>
                  <a:ext cx="69" cy="27"/>
                </a:xfrm>
                <a:custGeom>
                  <a:avLst/>
                  <a:gdLst>
                    <a:gd name="T0" fmla="*/ 3 w 69"/>
                    <a:gd name="T1" fmla="*/ 26 h 27"/>
                    <a:gd name="T2" fmla="*/ 3 w 69"/>
                    <a:gd name="T3" fmla="*/ 26 h 27"/>
                    <a:gd name="T4" fmla="*/ 23 w 69"/>
                    <a:gd name="T5" fmla="*/ 26 h 27"/>
                    <a:gd name="T6" fmla="*/ 38 w 69"/>
                    <a:gd name="T7" fmla="*/ 23 h 27"/>
                    <a:gd name="T8" fmla="*/ 49 w 69"/>
                    <a:gd name="T9" fmla="*/ 19 h 27"/>
                    <a:gd name="T10" fmla="*/ 57 w 69"/>
                    <a:gd name="T11" fmla="*/ 14 h 27"/>
                    <a:gd name="T12" fmla="*/ 62 w 69"/>
                    <a:gd name="T13" fmla="*/ 9 h 27"/>
                    <a:gd name="T14" fmla="*/ 65 w 69"/>
                    <a:gd name="T15" fmla="*/ 6 h 27"/>
                    <a:gd name="T16" fmla="*/ 67 w 69"/>
                    <a:gd name="T17" fmla="*/ 2 h 27"/>
                    <a:gd name="T18" fmla="*/ 68 w 69"/>
                    <a:gd name="T19" fmla="*/ 1 h 27"/>
                    <a:gd name="T20" fmla="*/ 60 w 69"/>
                    <a:gd name="T21" fmla="*/ 0 h 27"/>
                    <a:gd name="T22" fmla="*/ 60 w 69"/>
                    <a:gd name="T23" fmla="*/ 0 h 27"/>
                    <a:gd name="T24" fmla="*/ 60 w 69"/>
                    <a:gd name="T25" fmla="*/ 2 h 27"/>
                    <a:gd name="T26" fmla="*/ 57 w 69"/>
                    <a:gd name="T27" fmla="*/ 5 h 27"/>
                    <a:gd name="T28" fmla="*/ 52 w 69"/>
                    <a:gd name="T29" fmla="*/ 8 h 27"/>
                    <a:gd name="T30" fmla="*/ 45 w 69"/>
                    <a:gd name="T31" fmla="*/ 13 h 27"/>
                    <a:gd name="T32" fmla="*/ 35 w 69"/>
                    <a:gd name="T33" fmla="*/ 16 h 27"/>
                    <a:gd name="T34" fmla="*/ 21 w 69"/>
                    <a:gd name="T35" fmla="*/ 19 h 27"/>
                    <a:gd name="T36" fmla="*/ 3 w 69"/>
                    <a:gd name="T37" fmla="*/ 20 h 27"/>
                    <a:gd name="T38" fmla="*/ 3 w 69"/>
                    <a:gd name="T39" fmla="*/ 20 h 27"/>
                    <a:gd name="T40" fmla="*/ 3 w 69"/>
                    <a:gd name="T41" fmla="*/ 20 h 27"/>
                    <a:gd name="T42" fmla="*/ 1 w 69"/>
                    <a:gd name="T43" fmla="*/ 20 h 27"/>
                    <a:gd name="T44" fmla="*/ 0 w 69"/>
                    <a:gd name="T45" fmla="*/ 23 h 27"/>
                    <a:gd name="T46" fmla="*/ 1 w 69"/>
                    <a:gd name="T47" fmla="*/ 26 h 27"/>
                    <a:gd name="T48" fmla="*/ 3 w 69"/>
                    <a:gd name="T49" fmla="*/ 26 h 27"/>
                    <a:gd name="T50" fmla="*/ 3 w 69"/>
                    <a:gd name="T51" fmla="*/ 26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9" h="27">
                      <a:moveTo>
                        <a:pt x="3" y="26"/>
                      </a:moveTo>
                      <a:lnTo>
                        <a:pt x="3" y="26"/>
                      </a:lnTo>
                      <a:lnTo>
                        <a:pt x="23" y="26"/>
                      </a:lnTo>
                      <a:lnTo>
                        <a:pt x="38" y="23"/>
                      </a:lnTo>
                      <a:lnTo>
                        <a:pt x="49" y="19"/>
                      </a:lnTo>
                      <a:lnTo>
                        <a:pt x="57" y="14"/>
                      </a:lnTo>
                      <a:lnTo>
                        <a:pt x="62" y="9"/>
                      </a:lnTo>
                      <a:lnTo>
                        <a:pt x="65" y="6"/>
                      </a:lnTo>
                      <a:lnTo>
                        <a:pt x="67" y="2"/>
                      </a:lnTo>
                      <a:lnTo>
                        <a:pt x="68" y="1"/>
                      </a:lnTo>
                      <a:lnTo>
                        <a:pt x="60" y="0"/>
                      </a:lnTo>
                      <a:lnTo>
                        <a:pt x="60" y="2"/>
                      </a:lnTo>
                      <a:lnTo>
                        <a:pt x="57" y="5"/>
                      </a:lnTo>
                      <a:lnTo>
                        <a:pt x="52" y="8"/>
                      </a:lnTo>
                      <a:lnTo>
                        <a:pt x="45" y="13"/>
                      </a:lnTo>
                      <a:lnTo>
                        <a:pt x="35" y="16"/>
                      </a:lnTo>
                      <a:lnTo>
                        <a:pt x="21" y="19"/>
                      </a:lnTo>
                      <a:lnTo>
                        <a:pt x="3" y="20"/>
                      </a:lnTo>
                      <a:lnTo>
                        <a:pt x="1" y="20"/>
                      </a:lnTo>
                      <a:lnTo>
                        <a:pt x="0" y="23"/>
                      </a:lnTo>
                      <a:lnTo>
                        <a:pt x="1" y="26"/>
                      </a:lnTo>
                      <a:lnTo>
                        <a:pt x="3" y="26"/>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Freeform 59"/>
                <p:cNvSpPr>
                  <a:spLocks/>
                </p:cNvSpPr>
                <p:nvPr/>
              </p:nvSpPr>
              <p:spPr bwMode="auto">
                <a:xfrm>
                  <a:off x="4431" y="2042"/>
                  <a:ext cx="65" cy="30"/>
                </a:xfrm>
                <a:custGeom>
                  <a:avLst/>
                  <a:gdLst>
                    <a:gd name="T0" fmla="*/ 8 w 65"/>
                    <a:gd name="T1" fmla="*/ 3 h 30"/>
                    <a:gd name="T2" fmla="*/ 0 w 65"/>
                    <a:gd name="T3" fmla="*/ 3 h 30"/>
                    <a:gd name="T4" fmla="*/ 0 w 65"/>
                    <a:gd name="T5" fmla="*/ 5 h 30"/>
                    <a:gd name="T6" fmla="*/ 3 w 65"/>
                    <a:gd name="T7" fmla="*/ 8 h 30"/>
                    <a:gd name="T8" fmla="*/ 5 w 65"/>
                    <a:gd name="T9" fmla="*/ 12 h 30"/>
                    <a:gd name="T10" fmla="*/ 10 w 65"/>
                    <a:gd name="T11" fmla="*/ 17 h 30"/>
                    <a:gd name="T12" fmla="*/ 17 w 65"/>
                    <a:gd name="T13" fmla="*/ 22 h 30"/>
                    <a:gd name="T14" fmla="*/ 28 w 65"/>
                    <a:gd name="T15" fmla="*/ 26 h 30"/>
                    <a:gd name="T16" fmla="*/ 43 w 65"/>
                    <a:gd name="T17" fmla="*/ 29 h 30"/>
                    <a:gd name="T18" fmla="*/ 64 w 65"/>
                    <a:gd name="T19" fmla="*/ 29 h 30"/>
                    <a:gd name="T20" fmla="*/ 64 w 65"/>
                    <a:gd name="T21" fmla="*/ 23 h 30"/>
                    <a:gd name="T22" fmla="*/ 44 w 65"/>
                    <a:gd name="T23" fmla="*/ 22 h 30"/>
                    <a:gd name="T24" fmla="*/ 32 w 65"/>
                    <a:gd name="T25" fmla="*/ 19 h 30"/>
                    <a:gd name="T26" fmla="*/ 21 w 65"/>
                    <a:gd name="T27" fmla="*/ 16 h 30"/>
                    <a:gd name="T28" fmla="*/ 14 w 65"/>
                    <a:gd name="T29" fmla="*/ 12 h 30"/>
                    <a:gd name="T30" fmla="*/ 12 w 65"/>
                    <a:gd name="T31" fmla="*/ 8 h 30"/>
                    <a:gd name="T32" fmla="*/ 10 w 65"/>
                    <a:gd name="T33" fmla="*/ 5 h 30"/>
                    <a:gd name="T34" fmla="*/ 8 w 65"/>
                    <a:gd name="T35" fmla="*/ 3 h 30"/>
                    <a:gd name="T36" fmla="*/ 8 w 65"/>
                    <a:gd name="T37" fmla="*/ 3 h 30"/>
                    <a:gd name="T38" fmla="*/ 0 w 65"/>
                    <a:gd name="T39" fmla="*/ 3 h 30"/>
                    <a:gd name="T40" fmla="*/ 8 w 65"/>
                    <a:gd name="T41" fmla="*/ 3 h 30"/>
                    <a:gd name="T42" fmla="*/ 7 w 65"/>
                    <a:gd name="T43" fmla="*/ 1 h 30"/>
                    <a:gd name="T44" fmla="*/ 5 w 65"/>
                    <a:gd name="T45" fmla="*/ 0 h 30"/>
                    <a:gd name="T46" fmla="*/ 3 w 65"/>
                    <a:gd name="T47" fmla="*/ 1 h 30"/>
                    <a:gd name="T48" fmla="*/ 0 w 65"/>
                    <a:gd name="T49" fmla="*/ 3 h 30"/>
                    <a:gd name="T50" fmla="*/ 8 w 65"/>
                    <a:gd name="T51" fmla="*/ 3 h 30"/>
                    <a:gd name="T52" fmla="*/ 8 w 65"/>
                    <a:gd name="T53" fmla="*/ 3 h 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30">
                      <a:moveTo>
                        <a:pt x="8" y="3"/>
                      </a:moveTo>
                      <a:lnTo>
                        <a:pt x="0" y="3"/>
                      </a:lnTo>
                      <a:lnTo>
                        <a:pt x="0" y="5"/>
                      </a:lnTo>
                      <a:lnTo>
                        <a:pt x="3" y="8"/>
                      </a:lnTo>
                      <a:lnTo>
                        <a:pt x="5" y="12"/>
                      </a:lnTo>
                      <a:lnTo>
                        <a:pt x="10" y="17"/>
                      </a:lnTo>
                      <a:lnTo>
                        <a:pt x="17" y="22"/>
                      </a:lnTo>
                      <a:lnTo>
                        <a:pt x="28" y="26"/>
                      </a:lnTo>
                      <a:lnTo>
                        <a:pt x="43" y="29"/>
                      </a:lnTo>
                      <a:lnTo>
                        <a:pt x="64" y="29"/>
                      </a:lnTo>
                      <a:lnTo>
                        <a:pt x="64" y="23"/>
                      </a:lnTo>
                      <a:lnTo>
                        <a:pt x="44" y="22"/>
                      </a:lnTo>
                      <a:lnTo>
                        <a:pt x="32" y="19"/>
                      </a:lnTo>
                      <a:lnTo>
                        <a:pt x="21" y="16"/>
                      </a:lnTo>
                      <a:lnTo>
                        <a:pt x="14" y="12"/>
                      </a:lnTo>
                      <a:lnTo>
                        <a:pt x="12" y="8"/>
                      </a:lnTo>
                      <a:lnTo>
                        <a:pt x="10" y="5"/>
                      </a:lnTo>
                      <a:lnTo>
                        <a:pt x="8" y="3"/>
                      </a:lnTo>
                      <a:lnTo>
                        <a:pt x="0" y="3"/>
                      </a:lnTo>
                      <a:lnTo>
                        <a:pt x="8" y="3"/>
                      </a:lnTo>
                      <a:lnTo>
                        <a:pt x="7" y="1"/>
                      </a:lnTo>
                      <a:lnTo>
                        <a:pt x="5" y="0"/>
                      </a:lnTo>
                      <a:lnTo>
                        <a:pt x="3" y="1"/>
                      </a:lnTo>
                      <a:lnTo>
                        <a:pt x="0" y="3"/>
                      </a:lnTo>
                      <a:lnTo>
                        <a:pt x="8" y="3"/>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Freeform 60"/>
                <p:cNvSpPr>
                  <a:spLocks/>
                </p:cNvSpPr>
                <p:nvPr/>
              </p:nvSpPr>
              <p:spPr bwMode="auto">
                <a:xfrm>
                  <a:off x="4431" y="2045"/>
                  <a:ext cx="9" cy="17"/>
                </a:xfrm>
                <a:custGeom>
                  <a:avLst/>
                  <a:gdLst>
                    <a:gd name="T0" fmla="*/ 8 w 9"/>
                    <a:gd name="T1" fmla="*/ 13 h 17"/>
                    <a:gd name="T2" fmla="*/ 8 w 9"/>
                    <a:gd name="T3" fmla="*/ 13 h 17"/>
                    <a:gd name="T4" fmla="*/ 8 w 9"/>
                    <a:gd name="T5" fmla="*/ 0 h 17"/>
                    <a:gd name="T6" fmla="*/ 0 w 9"/>
                    <a:gd name="T7" fmla="*/ 0 h 17"/>
                    <a:gd name="T8" fmla="*/ 0 w 9"/>
                    <a:gd name="T9" fmla="*/ 13 h 17"/>
                    <a:gd name="T10" fmla="*/ 0 w 9"/>
                    <a:gd name="T11" fmla="*/ 13 h 17"/>
                    <a:gd name="T12" fmla="*/ 0 w 9"/>
                    <a:gd name="T13" fmla="*/ 13 h 17"/>
                    <a:gd name="T14" fmla="*/ 3 w 9"/>
                    <a:gd name="T15" fmla="*/ 14 h 17"/>
                    <a:gd name="T16" fmla="*/ 5 w 9"/>
                    <a:gd name="T17" fmla="*/ 16 h 17"/>
                    <a:gd name="T18" fmla="*/ 7 w 9"/>
                    <a:gd name="T19" fmla="*/ 14 h 17"/>
                    <a:gd name="T20" fmla="*/ 8 w 9"/>
                    <a:gd name="T21" fmla="*/ 13 h 17"/>
                    <a:gd name="T22" fmla="*/ 8 w 9"/>
                    <a:gd name="T23" fmla="*/ 13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7">
                      <a:moveTo>
                        <a:pt x="8" y="13"/>
                      </a:moveTo>
                      <a:lnTo>
                        <a:pt x="8" y="13"/>
                      </a:lnTo>
                      <a:lnTo>
                        <a:pt x="8" y="0"/>
                      </a:lnTo>
                      <a:lnTo>
                        <a:pt x="0" y="0"/>
                      </a:lnTo>
                      <a:lnTo>
                        <a:pt x="0" y="13"/>
                      </a:lnTo>
                      <a:lnTo>
                        <a:pt x="3" y="14"/>
                      </a:lnTo>
                      <a:lnTo>
                        <a:pt x="5" y="16"/>
                      </a:lnTo>
                      <a:lnTo>
                        <a:pt x="7" y="14"/>
                      </a:lnTo>
                      <a:lnTo>
                        <a:pt x="8" y="13"/>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Freeform 61"/>
                <p:cNvSpPr>
                  <a:spLocks/>
                </p:cNvSpPr>
                <p:nvPr/>
              </p:nvSpPr>
              <p:spPr bwMode="auto">
                <a:xfrm>
                  <a:off x="4436" y="2058"/>
                  <a:ext cx="121" cy="35"/>
                </a:xfrm>
                <a:custGeom>
                  <a:avLst/>
                  <a:gdLst>
                    <a:gd name="T0" fmla="*/ 3 w 121"/>
                    <a:gd name="T1" fmla="*/ 13 h 35"/>
                    <a:gd name="T2" fmla="*/ 5 w 121"/>
                    <a:gd name="T3" fmla="*/ 15 h 35"/>
                    <a:gd name="T4" fmla="*/ 5 w 121"/>
                    <a:gd name="T5" fmla="*/ 16 h 35"/>
                    <a:gd name="T6" fmla="*/ 7 w 121"/>
                    <a:gd name="T7" fmla="*/ 19 h 35"/>
                    <a:gd name="T8" fmla="*/ 11 w 121"/>
                    <a:gd name="T9" fmla="*/ 24 h 35"/>
                    <a:gd name="T10" fmla="*/ 13 w 121"/>
                    <a:gd name="T11" fmla="*/ 26 h 35"/>
                    <a:gd name="T12" fmla="*/ 18 w 121"/>
                    <a:gd name="T13" fmla="*/ 28 h 35"/>
                    <a:gd name="T14" fmla="*/ 21 w 121"/>
                    <a:gd name="T15" fmla="*/ 29 h 35"/>
                    <a:gd name="T16" fmla="*/ 27 w 121"/>
                    <a:gd name="T17" fmla="*/ 31 h 35"/>
                    <a:gd name="T18" fmla="*/ 32 w 121"/>
                    <a:gd name="T19" fmla="*/ 33 h 35"/>
                    <a:gd name="T20" fmla="*/ 41 w 121"/>
                    <a:gd name="T21" fmla="*/ 34 h 35"/>
                    <a:gd name="T22" fmla="*/ 50 w 121"/>
                    <a:gd name="T23" fmla="*/ 34 h 35"/>
                    <a:gd name="T24" fmla="*/ 60 w 121"/>
                    <a:gd name="T25" fmla="*/ 34 h 35"/>
                    <a:gd name="T26" fmla="*/ 70 w 121"/>
                    <a:gd name="T27" fmla="*/ 34 h 35"/>
                    <a:gd name="T28" fmla="*/ 78 w 121"/>
                    <a:gd name="T29" fmla="*/ 34 h 35"/>
                    <a:gd name="T30" fmla="*/ 85 w 121"/>
                    <a:gd name="T31" fmla="*/ 33 h 35"/>
                    <a:gd name="T32" fmla="*/ 91 w 121"/>
                    <a:gd name="T33" fmla="*/ 31 h 35"/>
                    <a:gd name="T34" fmla="*/ 96 w 121"/>
                    <a:gd name="T35" fmla="*/ 29 h 35"/>
                    <a:gd name="T36" fmla="*/ 100 w 121"/>
                    <a:gd name="T37" fmla="*/ 27 h 35"/>
                    <a:gd name="T38" fmla="*/ 105 w 121"/>
                    <a:gd name="T39" fmla="*/ 25 h 35"/>
                    <a:gd name="T40" fmla="*/ 108 w 121"/>
                    <a:gd name="T41" fmla="*/ 23 h 35"/>
                    <a:gd name="T42" fmla="*/ 110 w 121"/>
                    <a:gd name="T43" fmla="*/ 19 h 35"/>
                    <a:gd name="T44" fmla="*/ 114 w 121"/>
                    <a:gd name="T45" fmla="*/ 16 h 35"/>
                    <a:gd name="T46" fmla="*/ 116 w 121"/>
                    <a:gd name="T47" fmla="*/ 15 h 35"/>
                    <a:gd name="T48" fmla="*/ 116 w 121"/>
                    <a:gd name="T49" fmla="*/ 13 h 35"/>
                    <a:gd name="T50" fmla="*/ 120 w 121"/>
                    <a:gd name="T51" fmla="*/ 0 h 35"/>
                    <a:gd name="T52" fmla="*/ 120 w 121"/>
                    <a:gd name="T53" fmla="*/ 0 h 35"/>
                    <a:gd name="T54" fmla="*/ 118 w 121"/>
                    <a:gd name="T55" fmla="*/ 3 h 35"/>
                    <a:gd name="T56" fmla="*/ 116 w 121"/>
                    <a:gd name="T57" fmla="*/ 7 h 35"/>
                    <a:gd name="T58" fmla="*/ 110 w 121"/>
                    <a:gd name="T59" fmla="*/ 11 h 35"/>
                    <a:gd name="T60" fmla="*/ 104 w 121"/>
                    <a:gd name="T61" fmla="*/ 15 h 35"/>
                    <a:gd name="T62" fmla="*/ 94 w 121"/>
                    <a:gd name="T63" fmla="*/ 18 h 35"/>
                    <a:gd name="T64" fmla="*/ 79 w 121"/>
                    <a:gd name="T65" fmla="*/ 21 h 35"/>
                    <a:gd name="T66" fmla="*/ 60 w 121"/>
                    <a:gd name="T67" fmla="*/ 23 h 35"/>
                    <a:gd name="T68" fmla="*/ 40 w 121"/>
                    <a:gd name="T69" fmla="*/ 21 h 35"/>
                    <a:gd name="T70" fmla="*/ 27 w 121"/>
                    <a:gd name="T71" fmla="*/ 18 h 35"/>
                    <a:gd name="T72" fmla="*/ 15 w 121"/>
                    <a:gd name="T73" fmla="*/ 15 h 35"/>
                    <a:gd name="T74" fmla="*/ 7 w 121"/>
                    <a:gd name="T75" fmla="*/ 11 h 35"/>
                    <a:gd name="T76" fmla="*/ 2 w 121"/>
                    <a:gd name="T77" fmla="*/ 7 h 35"/>
                    <a:gd name="T78" fmla="*/ 1 w 121"/>
                    <a:gd name="T79" fmla="*/ 3 h 35"/>
                    <a:gd name="T80" fmla="*/ 0 w 121"/>
                    <a:gd name="T81" fmla="*/ 0 h 35"/>
                    <a:gd name="T82" fmla="*/ 0 w 121"/>
                    <a:gd name="T83" fmla="*/ 0 h 35"/>
                    <a:gd name="T84" fmla="*/ 3 w 121"/>
                    <a:gd name="T85" fmla="*/ 13 h 35"/>
                    <a:gd name="T86" fmla="*/ 3 w 121"/>
                    <a:gd name="T87" fmla="*/ 13 h 3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1" h="35">
                      <a:moveTo>
                        <a:pt x="3" y="13"/>
                      </a:moveTo>
                      <a:lnTo>
                        <a:pt x="5" y="15"/>
                      </a:lnTo>
                      <a:lnTo>
                        <a:pt x="5" y="16"/>
                      </a:lnTo>
                      <a:lnTo>
                        <a:pt x="7" y="19"/>
                      </a:lnTo>
                      <a:lnTo>
                        <a:pt x="11" y="24"/>
                      </a:lnTo>
                      <a:lnTo>
                        <a:pt x="13" y="26"/>
                      </a:lnTo>
                      <a:lnTo>
                        <a:pt x="18" y="28"/>
                      </a:lnTo>
                      <a:lnTo>
                        <a:pt x="21" y="29"/>
                      </a:lnTo>
                      <a:lnTo>
                        <a:pt x="27" y="31"/>
                      </a:lnTo>
                      <a:lnTo>
                        <a:pt x="32" y="33"/>
                      </a:lnTo>
                      <a:lnTo>
                        <a:pt x="41" y="34"/>
                      </a:lnTo>
                      <a:lnTo>
                        <a:pt x="50" y="34"/>
                      </a:lnTo>
                      <a:lnTo>
                        <a:pt x="60" y="34"/>
                      </a:lnTo>
                      <a:lnTo>
                        <a:pt x="70" y="34"/>
                      </a:lnTo>
                      <a:lnTo>
                        <a:pt x="78" y="34"/>
                      </a:lnTo>
                      <a:lnTo>
                        <a:pt x="85" y="33"/>
                      </a:lnTo>
                      <a:lnTo>
                        <a:pt x="91" y="31"/>
                      </a:lnTo>
                      <a:lnTo>
                        <a:pt x="96" y="29"/>
                      </a:lnTo>
                      <a:lnTo>
                        <a:pt x="100" y="27"/>
                      </a:lnTo>
                      <a:lnTo>
                        <a:pt x="105" y="25"/>
                      </a:lnTo>
                      <a:lnTo>
                        <a:pt x="108" y="23"/>
                      </a:lnTo>
                      <a:lnTo>
                        <a:pt x="110" y="19"/>
                      </a:lnTo>
                      <a:lnTo>
                        <a:pt x="114" y="16"/>
                      </a:lnTo>
                      <a:lnTo>
                        <a:pt x="116" y="15"/>
                      </a:lnTo>
                      <a:lnTo>
                        <a:pt x="116" y="13"/>
                      </a:lnTo>
                      <a:lnTo>
                        <a:pt x="120" y="0"/>
                      </a:lnTo>
                      <a:lnTo>
                        <a:pt x="118" y="3"/>
                      </a:lnTo>
                      <a:lnTo>
                        <a:pt x="116" y="7"/>
                      </a:lnTo>
                      <a:lnTo>
                        <a:pt x="110" y="11"/>
                      </a:lnTo>
                      <a:lnTo>
                        <a:pt x="104" y="15"/>
                      </a:lnTo>
                      <a:lnTo>
                        <a:pt x="94" y="18"/>
                      </a:lnTo>
                      <a:lnTo>
                        <a:pt x="79" y="21"/>
                      </a:lnTo>
                      <a:lnTo>
                        <a:pt x="60" y="23"/>
                      </a:lnTo>
                      <a:lnTo>
                        <a:pt x="40" y="21"/>
                      </a:lnTo>
                      <a:lnTo>
                        <a:pt x="27" y="18"/>
                      </a:lnTo>
                      <a:lnTo>
                        <a:pt x="15" y="15"/>
                      </a:lnTo>
                      <a:lnTo>
                        <a:pt x="7" y="11"/>
                      </a:lnTo>
                      <a:lnTo>
                        <a:pt x="2" y="7"/>
                      </a:lnTo>
                      <a:lnTo>
                        <a:pt x="1" y="3"/>
                      </a:lnTo>
                      <a:lnTo>
                        <a:pt x="0" y="0"/>
                      </a:lnTo>
                      <a:lnTo>
                        <a:pt x="3" y="13"/>
                      </a:lnTo>
                    </a:path>
                  </a:pathLst>
                </a:custGeom>
                <a:solidFill>
                  <a:srgbClr val="D2D2D2"/>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Freeform 62"/>
                <p:cNvSpPr>
                  <a:spLocks/>
                </p:cNvSpPr>
                <p:nvPr/>
              </p:nvSpPr>
              <p:spPr bwMode="auto">
                <a:xfrm>
                  <a:off x="4436" y="2071"/>
                  <a:ext cx="16" cy="15"/>
                </a:xfrm>
                <a:custGeom>
                  <a:avLst/>
                  <a:gdLst>
                    <a:gd name="T0" fmla="*/ 13 w 16"/>
                    <a:gd name="T1" fmla="*/ 8 h 15"/>
                    <a:gd name="T2" fmla="*/ 13 w 16"/>
                    <a:gd name="T3" fmla="*/ 8 h 15"/>
                    <a:gd name="T4" fmla="*/ 9 w 16"/>
                    <a:gd name="T5" fmla="*/ 4 h 15"/>
                    <a:gd name="T6" fmla="*/ 8 w 16"/>
                    <a:gd name="T7" fmla="*/ 2 h 15"/>
                    <a:gd name="T8" fmla="*/ 7 w 16"/>
                    <a:gd name="T9" fmla="*/ 0 h 15"/>
                    <a:gd name="T10" fmla="*/ 7 w 16"/>
                    <a:gd name="T11" fmla="*/ 0 h 15"/>
                    <a:gd name="T12" fmla="*/ 0 w 16"/>
                    <a:gd name="T13" fmla="*/ 2 h 15"/>
                    <a:gd name="T14" fmla="*/ 1 w 16"/>
                    <a:gd name="T15" fmla="*/ 3 h 15"/>
                    <a:gd name="T16" fmla="*/ 1 w 16"/>
                    <a:gd name="T17" fmla="*/ 5 h 15"/>
                    <a:gd name="T18" fmla="*/ 5 w 16"/>
                    <a:gd name="T19" fmla="*/ 9 h 15"/>
                    <a:gd name="T20" fmla="*/ 8 w 16"/>
                    <a:gd name="T21" fmla="*/ 13 h 15"/>
                    <a:gd name="T22" fmla="*/ 9 w 16"/>
                    <a:gd name="T23" fmla="*/ 13 h 15"/>
                    <a:gd name="T24" fmla="*/ 8 w 16"/>
                    <a:gd name="T25" fmla="*/ 13 h 15"/>
                    <a:gd name="T26" fmla="*/ 11 w 16"/>
                    <a:gd name="T27" fmla="*/ 14 h 15"/>
                    <a:gd name="T28" fmla="*/ 13 w 16"/>
                    <a:gd name="T29" fmla="*/ 13 h 15"/>
                    <a:gd name="T30" fmla="*/ 15 w 16"/>
                    <a:gd name="T31" fmla="*/ 11 h 15"/>
                    <a:gd name="T32" fmla="*/ 13 w 16"/>
                    <a:gd name="T33" fmla="*/ 8 h 15"/>
                    <a:gd name="T34" fmla="*/ 13 w 16"/>
                    <a:gd name="T35" fmla="*/ 8 h 15"/>
                    <a:gd name="T36" fmla="*/ 13 w 16"/>
                    <a:gd name="T37" fmla="*/ 8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 h="15">
                      <a:moveTo>
                        <a:pt x="13" y="8"/>
                      </a:moveTo>
                      <a:lnTo>
                        <a:pt x="13" y="8"/>
                      </a:lnTo>
                      <a:lnTo>
                        <a:pt x="9" y="4"/>
                      </a:lnTo>
                      <a:lnTo>
                        <a:pt x="8" y="2"/>
                      </a:lnTo>
                      <a:lnTo>
                        <a:pt x="7" y="0"/>
                      </a:lnTo>
                      <a:lnTo>
                        <a:pt x="0" y="2"/>
                      </a:lnTo>
                      <a:lnTo>
                        <a:pt x="1" y="3"/>
                      </a:lnTo>
                      <a:lnTo>
                        <a:pt x="1" y="5"/>
                      </a:lnTo>
                      <a:lnTo>
                        <a:pt x="5" y="9"/>
                      </a:lnTo>
                      <a:lnTo>
                        <a:pt x="8" y="13"/>
                      </a:lnTo>
                      <a:lnTo>
                        <a:pt x="9" y="13"/>
                      </a:lnTo>
                      <a:lnTo>
                        <a:pt x="8" y="13"/>
                      </a:lnTo>
                      <a:lnTo>
                        <a:pt x="11" y="14"/>
                      </a:lnTo>
                      <a:lnTo>
                        <a:pt x="13" y="13"/>
                      </a:lnTo>
                      <a:lnTo>
                        <a:pt x="15" y="11"/>
                      </a:lnTo>
                      <a:lnTo>
                        <a:pt x="13" y="8"/>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Freeform 63"/>
                <p:cNvSpPr>
                  <a:spLocks/>
                </p:cNvSpPr>
                <p:nvPr/>
              </p:nvSpPr>
              <p:spPr bwMode="auto">
                <a:xfrm>
                  <a:off x="4445" y="2079"/>
                  <a:ext cx="56" cy="17"/>
                </a:xfrm>
                <a:custGeom>
                  <a:avLst/>
                  <a:gdLst>
                    <a:gd name="T0" fmla="*/ 51 w 56"/>
                    <a:gd name="T1" fmla="*/ 10 h 17"/>
                    <a:gd name="T2" fmla="*/ 51 w 56"/>
                    <a:gd name="T3" fmla="*/ 10 h 17"/>
                    <a:gd name="T4" fmla="*/ 41 w 56"/>
                    <a:gd name="T5" fmla="*/ 10 h 17"/>
                    <a:gd name="T6" fmla="*/ 33 w 56"/>
                    <a:gd name="T7" fmla="*/ 9 h 17"/>
                    <a:gd name="T8" fmla="*/ 26 w 56"/>
                    <a:gd name="T9" fmla="*/ 8 h 17"/>
                    <a:gd name="T10" fmla="*/ 19 w 56"/>
                    <a:gd name="T11" fmla="*/ 7 h 17"/>
                    <a:gd name="T12" fmla="*/ 14 w 56"/>
                    <a:gd name="T13" fmla="*/ 5 h 17"/>
                    <a:gd name="T14" fmla="*/ 10 w 56"/>
                    <a:gd name="T15" fmla="*/ 3 h 17"/>
                    <a:gd name="T16" fmla="*/ 7 w 56"/>
                    <a:gd name="T17" fmla="*/ 2 h 17"/>
                    <a:gd name="T18" fmla="*/ 4 w 56"/>
                    <a:gd name="T19" fmla="*/ 0 h 17"/>
                    <a:gd name="T20" fmla="*/ 0 w 56"/>
                    <a:gd name="T21" fmla="*/ 5 h 17"/>
                    <a:gd name="T22" fmla="*/ 2 w 56"/>
                    <a:gd name="T23" fmla="*/ 8 h 17"/>
                    <a:gd name="T24" fmla="*/ 7 w 56"/>
                    <a:gd name="T25" fmla="*/ 10 h 17"/>
                    <a:gd name="T26" fmla="*/ 10 w 56"/>
                    <a:gd name="T27" fmla="*/ 12 h 17"/>
                    <a:gd name="T28" fmla="*/ 18 w 56"/>
                    <a:gd name="T29" fmla="*/ 13 h 17"/>
                    <a:gd name="T30" fmla="*/ 23 w 56"/>
                    <a:gd name="T31" fmla="*/ 15 h 17"/>
                    <a:gd name="T32" fmla="*/ 31 w 56"/>
                    <a:gd name="T33" fmla="*/ 16 h 17"/>
                    <a:gd name="T34" fmla="*/ 41 w 56"/>
                    <a:gd name="T35" fmla="*/ 16 h 17"/>
                    <a:gd name="T36" fmla="*/ 51 w 56"/>
                    <a:gd name="T37" fmla="*/ 16 h 17"/>
                    <a:gd name="T38" fmla="*/ 51 w 56"/>
                    <a:gd name="T39" fmla="*/ 16 h 17"/>
                    <a:gd name="T40" fmla="*/ 51 w 56"/>
                    <a:gd name="T41" fmla="*/ 16 h 17"/>
                    <a:gd name="T42" fmla="*/ 53 w 56"/>
                    <a:gd name="T43" fmla="*/ 16 h 17"/>
                    <a:gd name="T44" fmla="*/ 55 w 56"/>
                    <a:gd name="T45" fmla="*/ 13 h 17"/>
                    <a:gd name="T46" fmla="*/ 53 w 56"/>
                    <a:gd name="T47" fmla="*/ 12 h 17"/>
                    <a:gd name="T48" fmla="*/ 51 w 56"/>
                    <a:gd name="T49" fmla="*/ 10 h 17"/>
                    <a:gd name="T50" fmla="*/ 51 w 56"/>
                    <a:gd name="T51" fmla="*/ 10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3" y="16"/>
                      </a:lnTo>
                      <a:lnTo>
                        <a:pt x="55" y="13"/>
                      </a:lnTo>
                      <a:lnTo>
                        <a:pt x="53" y="12"/>
                      </a:lnTo>
                      <a:lnTo>
                        <a:pt x="51" y="10"/>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Freeform 64"/>
                <p:cNvSpPr>
                  <a:spLocks/>
                </p:cNvSpPr>
                <p:nvPr/>
              </p:nvSpPr>
              <p:spPr bwMode="auto">
                <a:xfrm>
                  <a:off x="4496" y="2077"/>
                  <a:ext cx="51" cy="19"/>
                </a:xfrm>
                <a:custGeom>
                  <a:avLst/>
                  <a:gdLst>
                    <a:gd name="T0" fmla="*/ 45 w 51"/>
                    <a:gd name="T1" fmla="*/ 2 h 19"/>
                    <a:gd name="T2" fmla="*/ 45 w 51"/>
                    <a:gd name="T3" fmla="*/ 2 h 19"/>
                    <a:gd name="T4" fmla="*/ 42 w 51"/>
                    <a:gd name="T5" fmla="*/ 4 h 19"/>
                    <a:gd name="T6" fmla="*/ 40 w 51"/>
                    <a:gd name="T7" fmla="*/ 5 h 19"/>
                    <a:gd name="T8" fmla="*/ 35 w 51"/>
                    <a:gd name="T9" fmla="*/ 7 h 19"/>
                    <a:gd name="T10" fmla="*/ 30 w 51"/>
                    <a:gd name="T11" fmla="*/ 9 h 19"/>
                    <a:gd name="T12" fmla="*/ 24 w 51"/>
                    <a:gd name="T13" fmla="*/ 10 h 19"/>
                    <a:gd name="T14" fmla="*/ 17 w 51"/>
                    <a:gd name="T15" fmla="*/ 11 h 19"/>
                    <a:gd name="T16" fmla="*/ 10 w 51"/>
                    <a:gd name="T17" fmla="*/ 12 h 19"/>
                    <a:gd name="T18" fmla="*/ 0 w 51"/>
                    <a:gd name="T19" fmla="*/ 12 h 19"/>
                    <a:gd name="T20" fmla="*/ 0 w 51"/>
                    <a:gd name="T21" fmla="*/ 18 h 19"/>
                    <a:gd name="T22" fmla="*/ 10 w 51"/>
                    <a:gd name="T23" fmla="*/ 18 h 19"/>
                    <a:gd name="T24" fmla="*/ 19 w 51"/>
                    <a:gd name="T25" fmla="*/ 18 h 19"/>
                    <a:gd name="T26" fmla="*/ 26 w 51"/>
                    <a:gd name="T27" fmla="*/ 17 h 19"/>
                    <a:gd name="T28" fmla="*/ 34 w 51"/>
                    <a:gd name="T29" fmla="*/ 15 h 19"/>
                    <a:gd name="T30" fmla="*/ 38 w 51"/>
                    <a:gd name="T31" fmla="*/ 14 h 19"/>
                    <a:gd name="T32" fmla="*/ 42 w 51"/>
                    <a:gd name="T33" fmla="*/ 11 h 19"/>
                    <a:gd name="T34" fmla="*/ 47 w 51"/>
                    <a:gd name="T35" fmla="*/ 10 h 19"/>
                    <a:gd name="T36" fmla="*/ 49 w 51"/>
                    <a:gd name="T37" fmla="*/ 7 h 19"/>
                    <a:gd name="T38" fmla="*/ 49 w 51"/>
                    <a:gd name="T39" fmla="*/ 7 h 19"/>
                    <a:gd name="T40" fmla="*/ 49 w 51"/>
                    <a:gd name="T41" fmla="*/ 7 h 19"/>
                    <a:gd name="T42" fmla="*/ 50 w 51"/>
                    <a:gd name="T43" fmla="*/ 4 h 19"/>
                    <a:gd name="T44" fmla="*/ 49 w 51"/>
                    <a:gd name="T45" fmla="*/ 2 h 19"/>
                    <a:gd name="T46" fmla="*/ 48 w 51"/>
                    <a:gd name="T47" fmla="*/ 0 h 19"/>
                    <a:gd name="T48" fmla="*/ 45 w 51"/>
                    <a:gd name="T49" fmla="*/ 2 h 19"/>
                    <a:gd name="T50" fmla="*/ 45 w 51"/>
                    <a:gd name="T51" fmla="*/ 2 h 19"/>
                    <a:gd name="T52" fmla="*/ 45 w 51"/>
                    <a:gd name="T53" fmla="*/ 2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1" h="19">
                      <a:moveTo>
                        <a:pt x="45" y="2"/>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50" y="4"/>
                      </a:lnTo>
                      <a:lnTo>
                        <a:pt x="49" y="2"/>
                      </a:lnTo>
                      <a:lnTo>
                        <a:pt x="48" y="0"/>
                      </a:lnTo>
                      <a:lnTo>
                        <a:pt x="45"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Freeform 65"/>
                <p:cNvSpPr>
                  <a:spLocks/>
                </p:cNvSpPr>
                <p:nvPr/>
              </p:nvSpPr>
              <p:spPr bwMode="auto">
                <a:xfrm>
                  <a:off x="4541" y="2068"/>
                  <a:ext cx="15" cy="17"/>
                </a:xfrm>
                <a:custGeom>
                  <a:avLst/>
                  <a:gdLst>
                    <a:gd name="T0" fmla="*/ 7 w 15"/>
                    <a:gd name="T1" fmla="*/ 3 h 17"/>
                    <a:gd name="T2" fmla="*/ 7 w 15"/>
                    <a:gd name="T3" fmla="*/ 3 h 17"/>
                    <a:gd name="T4" fmla="*/ 7 w 15"/>
                    <a:gd name="T5" fmla="*/ 3 h 17"/>
                    <a:gd name="T6" fmla="*/ 5 w 15"/>
                    <a:gd name="T7" fmla="*/ 5 h 17"/>
                    <a:gd name="T8" fmla="*/ 3 w 15"/>
                    <a:gd name="T9" fmla="*/ 7 h 17"/>
                    <a:gd name="T10" fmla="*/ 0 w 15"/>
                    <a:gd name="T11" fmla="*/ 11 h 17"/>
                    <a:gd name="T12" fmla="*/ 4 w 15"/>
                    <a:gd name="T13" fmla="*/ 16 h 17"/>
                    <a:gd name="T14" fmla="*/ 9 w 15"/>
                    <a:gd name="T15" fmla="*/ 13 h 17"/>
                    <a:gd name="T16" fmla="*/ 12 w 15"/>
                    <a:gd name="T17" fmla="*/ 8 h 17"/>
                    <a:gd name="T18" fmla="*/ 13 w 15"/>
                    <a:gd name="T19" fmla="*/ 6 h 17"/>
                    <a:gd name="T20" fmla="*/ 14 w 15"/>
                    <a:gd name="T21" fmla="*/ 5 h 17"/>
                    <a:gd name="T22" fmla="*/ 14 w 15"/>
                    <a:gd name="T23" fmla="*/ 5 h 17"/>
                    <a:gd name="T24" fmla="*/ 14 w 15"/>
                    <a:gd name="T25" fmla="*/ 5 h 17"/>
                    <a:gd name="T26" fmla="*/ 13 w 15"/>
                    <a:gd name="T27" fmla="*/ 3 h 17"/>
                    <a:gd name="T28" fmla="*/ 12 w 15"/>
                    <a:gd name="T29" fmla="*/ 0 h 17"/>
                    <a:gd name="T30" fmla="*/ 9 w 15"/>
                    <a:gd name="T31" fmla="*/ 1 h 17"/>
                    <a:gd name="T32" fmla="*/ 7 w 15"/>
                    <a:gd name="T33" fmla="*/ 3 h 17"/>
                    <a:gd name="T34" fmla="*/ 7 w 15"/>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 h="17">
                      <a:moveTo>
                        <a:pt x="7" y="3"/>
                      </a:moveTo>
                      <a:lnTo>
                        <a:pt x="7" y="3"/>
                      </a:lnTo>
                      <a:lnTo>
                        <a:pt x="5" y="5"/>
                      </a:lnTo>
                      <a:lnTo>
                        <a:pt x="3" y="7"/>
                      </a:lnTo>
                      <a:lnTo>
                        <a:pt x="0" y="11"/>
                      </a:lnTo>
                      <a:lnTo>
                        <a:pt x="4" y="16"/>
                      </a:lnTo>
                      <a:lnTo>
                        <a:pt x="9" y="13"/>
                      </a:lnTo>
                      <a:lnTo>
                        <a:pt x="12" y="8"/>
                      </a:lnTo>
                      <a:lnTo>
                        <a:pt x="13" y="6"/>
                      </a:lnTo>
                      <a:lnTo>
                        <a:pt x="14" y="5"/>
                      </a:lnTo>
                      <a:lnTo>
                        <a:pt x="13" y="3"/>
                      </a:lnTo>
                      <a:lnTo>
                        <a:pt x="12" y="0"/>
                      </a:lnTo>
                      <a:lnTo>
                        <a:pt x="9" y="1"/>
                      </a:lnTo>
                      <a:lnTo>
                        <a:pt x="7" y="3"/>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Freeform 66"/>
                <p:cNvSpPr>
                  <a:spLocks/>
                </p:cNvSpPr>
                <p:nvPr/>
              </p:nvSpPr>
              <p:spPr bwMode="auto">
                <a:xfrm>
                  <a:off x="4548" y="2054"/>
                  <a:ext cx="13" cy="20"/>
                </a:xfrm>
                <a:custGeom>
                  <a:avLst/>
                  <a:gdLst>
                    <a:gd name="T0" fmla="*/ 12 w 13"/>
                    <a:gd name="T1" fmla="*/ 4 h 20"/>
                    <a:gd name="T2" fmla="*/ 4 w 13"/>
                    <a:gd name="T3" fmla="*/ 2 h 20"/>
                    <a:gd name="T4" fmla="*/ 0 w 13"/>
                    <a:gd name="T5" fmla="*/ 17 h 20"/>
                    <a:gd name="T6" fmla="*/ 7 w 13"/>
                    <a:gd name="T7" fmla="*/ 19 h 20"/>
                    <a:gd name="T8" fmla="*/ 12 w 13"/>
                    <a:gd name="T9" fmla="*/ 4 h 20"/>
                    <a:gd name="T10" fmla="*/ 4 w 13"/>
                    <a:gd name="T11" fmla="*/ 3 h 20"/>
                    <a:gd name="T12" fmla="*/ 12 w 13"/>
                    <a:gd name="T13" fmla="*/ 4 h 20"/>
                    <a:gd name="T14" fmla="*/ 12 w 13"/>
                    <a:gd name="T15" fmla="*/ 1 h 20"/>
                    <a:gd name="T16" fmla="*/ 8 w 13"/>
                    <a:gd name="T17" fmla="*/ 0 h 20"/>
                    <a:gd name="T18" fmla="*/ 5 w 13"/>
                    <a:gd name="T19" fmla="*/ 0 h 20"/>
                    <a:gd name="T20" fmla="*/ 4 w 13"/>
                    <a:gd name="T21" fmla="*/ 2 h 20"/>
                    <a:gd name="T22" fmla="*/ 12 w 13"/>
                    <a:gd name="T23" fmla="*/ 4 h 20"/>
                    <a:gd name="T24" fmla="*/ 12 w 13"/>
                    <a:gd name="T25" fmla="*/ 4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 h="20">
                      <a:moveTo>
                        <a:pt x="12" y="4"/>
                      </a:moveTo>
                      <a:lnTo>
                        <a:pt x="4" y="2"/>
                      </a:lnTo>
                      <a:lnTo>
                        <a:pt x="0" y="17"/>
                      </a:lnTo>
                      <a:lnTo>
                        <a:pt x="7" y="19"/>
                      </a:lnTo>
                      <a:lnTo>
                        <a:pt x="12" y="4"/>
                      </a:lnTo>
                      <a:lnTo>
                        <a:pt x="4" y="3"/>
                      </a:lnTo>
                      <a:lnTo>
                        <a:pt x="12" y="4"/>
                      </a:lnTo>
                      <a:lnTo>
                        <a:pt x="12" y="1"/>
                      </a:lnTo>
                      <a:lnTo>
                        <a:pt x="8" y="0"/>
                      </a:lnTo>
                      <a:lnTo>
                        <a:pt x="5" y="0"/>
                      </a:lnTo>
                      <a:lnTo>
                        <a:pt x="4" y="2"/>
                      </a:lnTo>
                      <a:lnTo>
                        <a:pt x="12"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Freeform 67"/>
                <p:cNvSpPr>
                  <a:spLocks/>
                </p:cNvSpPr>
                <p:nvPr/>
              </p:nvSpPr>
              <p:spPr bwMode="auto">
                <a:xfrm>
                  <a:off x="4493" y="2057"/>
                  <a:ext cx="68" cy="28"/>
                </a:xfrm>
                <a:custGeom>
                  <a:avLst/>
                  <a:gdLst>
                    <a:gd name="T0" fmla="*/ 3 w 68"/>
                    <a:gd name="T1" fmla="*/ 27 h 28"/>
                    <a:gd name="T2" fmla="*/ 3 w 68"/>
                    <a:gd name="T3" fmla="*/ 27 h 28"/>
                    <a:gd name="T4" fmla="*/ 22 w 68"/>
                    <a:gd name="T5" fmla="*/ 25 h 28"/>
                    <a:gd name="T6" fmla="*/ 38 w 68"/>
                    <a:gd name="T7" fmla="*/ 24 h 28"/>
                    <a:gd name="T8" fmla="*/ 49 w 68"/>
                    <a:gd name="T9" fmla="*/ 18 h 28"/>
                    <a:gd name="T10" fmla="*/ 57 w 68"/>
                    <a:gd name="T11" fmla="*/ 14 h 28"/>
                    <a:gd name="T12" fmla="*/ 61 w 68"/>
                    <a:gd name="T13" fmla="*/ 10 h 28"/>
                    <a:gd name="T14" fmla="*/ 64 w 68"/>
                    <a:gd name="T15" fmla="*/ 6 h 28"/>
                    <a:gd name="T16" fmla="*/ 67 w 68"/>
                    <a:gd name="T17" fmla="*/ 2 h 28"/>
                    <a:gd name="T18" fmla="*/ 67 w 68"/>
                    <a:gd name="T19" fmla="*/ 1 h 28"/>
                    <a:gd name="T20" fmla="*/ 59 w 68"/>
                    <a:gd name="T21" fmla="*/ 0 h 28"/>
                    <a:gd name="T22" fmla="*/ 60 w 68"/>
                    <a:gd name="T23" fmla="*/ 0 h 28"/>
                    <a:gd name="T24" fmla="*/ 59 w 68"/>
                    <a:gd name="T25" fmla="*/ 2 h 28"/>
                    <a:gd name="T26" fmla="*/ 57 w 68"/>
                    <a:gd name="T27" fmla="*/ 6 h 28"/>
                    <a:gd name="T28" fmla="*/ 52 w 68"/>
                    <a:gd name="T29" fmla="*/ 8 h 28"/>
                    <a:gd name="T30" fmla="*/ 45 w 68"/>
                    <a:gd name="T31" fmla="*/ 14 h 28"/>
                    <a:gd name="T32" fmla="*/ 37 w 68"/>
                    <a:gd name="T33" fmla="*/ 16 h 28"/>
                    <a:gd name="T34" fmla="*/ 22 w 68"/>
                    <a:gd name="T35" fmla="*/ 18 h 28"/>
                    <a:gd name="T36" fmla="*/ 3 w 68"/>
                    <a:gd name="T37" fmla="*/ 19 h 28"/>
                    <a:gd name="T38" fmla="*/ 3 w 68"/>
                    <a:gd name="T39" fmla="*/ 19 h 28"/>
                    <a:gd name="T40" fmla="*/ 3 w 68"/>
                    <a:gd name="T41" fmla="*/ 19 h 28"/>
                    <a:gd name="T42" fmla="*/ 0 w 68"/>
                    <a:gd name="T43" fmla="*/ 20 h 28"/>
                    <a:gd name="T44" fmla="*/ 0 w 68"/>
                    <a:gd name="T45" fmla="*/ 24 h 28"/>
                    <a:gd name="T46" fmla="*/ 0 w 68"/>
                    <a:gd name="T47" fmla="*/ 25 h 28"/>
                    <a:gd name="T48" fmla="*/ 3 w 68"/>
                    <a:gd name="T49" fmla="*/ 27 h 28"/>
                    <a:gd name="T50" fmla="*/ 3 w 68"/>
                    <a:gd name="T51" fmla="*/ 27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8" h="28">
                      <a:moveTo>
                        <a:pt x="3" y="27"/>
                      </a:moveTo>
                      <a:lnTo>
                        <a:pt x="3" y="27"/>
                      </a:lnTo>
                      <a:lnTo>
                        <a:pt x="22" y="25"/>
                      </a:lnTo>
                      <a:lnTo>
                        <a:pt x="38" y="24"/>
                      </a:lnTo>
                      <a:lnTo>
                        <a:pt x="49" y="18"/>
                      </a:lnTo>
                      <a:lnTo>
                        <a:pt x="57" y="14"/>
                      </a:lnTo>
                      <a:lnTo>
                        <a:pt x="61" y="10"/>
                      </a:lnTo>
                      <a:lnTo>
                        <a:pt x="64" y="6"/>
                      </a:lnTo>
                      <a:lnTo>
                        <a:pt x="67" y="2"/>
                      </a:lnTo>
                      <a:lnTo>
                        <a:pt x="67" y="1"/>
                      </a:lnTo>
                      <a:lnTo>
                        <a:pt x="59" y="0"/>
                      </a:lnTo>
                      <a:lnTo>
                        <a:pt x="60" y="0"/>
                      </a:lnTo>
                      <a:lnTo>
                        <a:pt x="59" y="2"/>
                      </a:lnTo>
                      <a:lnTo>
                        <a:pt x="57" y="6"/>
                      </a:lnTo>
                      <a:lnTo>
                        <a:pt x="52" y="8"/>
                      </a:lnTo>
                      <a:lnTo>
                        <a:pt x="45" y="14"/>
                      </a:lnTo>
                      <a:lnTo>
                        <a:pt x="37" y="16"/>
                      </a:lnTo>
                      <a:lnTo>
                        <a:pt x="22" y="18"/>
                      </a:lnTo>
                      <a:lnTo>
                        <a:pt x="3" y="19"/>
                      </a:lnTo>
                      <a:lnTo>
                        <a:pt x="0" y="20"/>
                      </a:lnTo>
                      <a:lnTo>
                        <a:pt x="0" y="24"/>
                      </a:lnTo>
                      <a:lnTo>
                        <a:pt x="0" y="25"/>
                      </a:lnTo>
                      <a:lnTo>
                        <a:pt x="3" y="27"/>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Freeform 68"/>
                <p:cNvSpPr>
                  <a:spLocks/>
                </p:cNvSpPr>
                <p:nvPr/>
              </p:nvSpPr>
              <p:spPr bwMode="auto">
                <a:xfrm>
                  <a:off x="4431" y="2054"/>
                  <a:ext cx="66" cy="31"/>
                </a:xfrm>
                <a:custGeom>
                  <a:avLst/>
                  <a:gdLst>
                    <a:gd name="T0" fmla="*/ 8 w 66"/>
                    <a:gd name="T1" fmla="*/ 2 h 31"/>
                    <a:gd name="T2" fmla="*/ 0 w 66"/>
                    <a:gd name="T3" fmla="*/ 4 h 31"/>
                    <a:gd name="T4" fmla="*/ 0 w 66"/>
                    <a:gd name="T5" fmla="*/ 5 h 31"/>
                    <a:gd name="T6" fmla="*/ 3 w 66"/>
                    <a:gd name="T7" fmla="*/ 9 h 31"/>
                    <a:gd name="T8" fmla="*/ 5 w 66"/>
                    <a:gd name="T9" fmla="*/ 13 h 31"/>
                    <a:gd name="T10" fmla="*/ 10 w 66"/>
                    <a:gd name="T11" fmla="*/ 17 h 31"/>
                    <a:gd name="T12" fmla="*/ 18 w 66"/>
                    <a:gd name="T13" fmla="*/ 21 h 31"/>
                    <a:gd name="T14" fmla="*/ 31 w 66"/>
                    <a:gd name="T15" fmla="*/ 27 h 31"/>
                    <a:gd name="T16" fmla="*/ 44 w 66"/>
                    <a:gd name="T17" fmla="*/ 28 h 31"/>
                    <a:gd name="T18" fmla="*/ 65 w 66"/>
                    <a:gd name="T19" fmla="*/ 30 h 31"/>
                    <a:gd name="T20" fmla="*/ 65 w 66"/>
                    <a:gd name="T21" fmla="*/ 22 h 31"/>
                    <a:gd name="T22" fmla="*/ 45 w 66"/>
                    <a:gd name="T23" fmla="*/ 21 h 31"/>
                    <a:gd name="T24" fmla="*/ 32 w 66"/>
                    <a:gd name="T25" fmla="*/ 19 h 31"/>
                    <a:gd name="T26" fmla="*/ 22 w 66"/>
                    <a:gd name="T27" fmla="*/ 17 h 31"/>
                    <a:gd name="T28" fmla="*/ 14 w 66"/>
                    <a:gd name="T29" fmla="*/ 11 h 31"/>
                    <a:gd name="T30" fmla="*/ 12 w 66"/>
                    <a:gd name="T31" fmla="*/ 9 h 31"/>
                    <a:gd name="T32" fmla="*/ 10 w 66"/>
                    <a:gd name="T33" fmla="*/ 5 h 31"/>
                    <a:gd name="T34" fmla="*/ 8 w 66"/>
                    <a:gd name="T35" fmla="*/ 4 h 31"/>
                    <a:gd name="T36" fmla="*/ 8 w 66"/>
                    <a:gd name="T37" fmla="*/ 4 h 31"/>
                    <a:gd name="T38" fmla="*/ 0 w 66"/>
                    <a:gd name="T39" fmla="*/ 4 h 31"/>
                    <a:gd name="T40" fmla="*/ 8 w 66"/>
                    <a:gd name="T41" fmla="*/ 4 h 31"/>
                    <a:gd name="T42" fmla="*/ 7 w 66"/>
                    <a:gd name="T43" fmla="*/ 0 h 31"/>
                    <a:gd name="T44" fmla="*/ 5 w 66"/>
                    <a:gd name="T45" fmla="*/ 0 h 31"/>
                    <a:gd name="T46" fmla="*/ 3 w 66"/>
                    <a:gd name="T47" fmla="*/ 0 h 31"/>
                    <a:gd name="T48" fmla="*/ 0 w 66"/>
                    <a:gd name="T49" fmla="*/ 4 h 31"/>
                    <a:gd name="T50" fmla="*/ 8 w 66"/>
                    <a:gd name="T51" fmla="*/ 2 h 31"/>
                    <a:gd name="T52" fmla="*/ 8 w 66"/>
                    <a:gd name="T53" fmla="*/ 2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6" h="31">
                      <a:moveTo>
                        <a:pt x="8" y="2"/>
                      </a:moveTo>
                      <a:lnTo>
                        <a:pt x="0" y="4"/>
                      </a:lnTo>
                      <a:lnTo>
                        <a:pt x="0" y="5"/>
                      </a:lnTo>
                      <a:lnTo>
                        <a:pt x="3" y="9"/>
                      </a:lnTo>
                      <a:lnTo>
                        <a:pt x="5" y="13"/>
                      </a:lnTo>
                      <a:lnTo>
                        <a:pt x="10" y="17"/>
                      </a:lnTo>
                      <a:lnTo>
                        <a:pt x="18" y="21"/>
                      </a:lnTo>
                      <a:lnTo>
                        <a:pt x="31" y="27"/>
                      </a:lnTo>
                      <a:lnTo>
                        <a:pt x="44" y="28"/>
                      </a:lnTo>
                      <a:lnTo>
                        <a:pt x="65" y="30"/>
                      </a:lnTo>
                      <a:lnTo>
                        <a:pt x="65" y="22"/>
                      </a:lnTo>
                      <a:lnTo>
                        <a:pt x="45" y="21"/>
                      </a:lnTo>
                      <a:lnTo>
                        <a:pt x="32" y="19"/>
                      </a:lnTo>
                      <a:lnTo>
                        <a:pt x="22" y="17"/>
                      </a:lnTo>
                      <a:lnTo>
                        <a:pt x="14" y="11"/>
                      </a:lnTo>
                      <a:lnTo>
                        <a:pt x="12" y="9"/>
                      </a:lnTo>
                      <a:lnTo>
                        <a:pt x="10" y="5"/>
                      </a:lnTo>
                      <a:lnTo>
                        <a:pt x="8" y="4"/>
                      </a:lnTo>
                      <a:lnTo>
                        <a:pt x="0" y="4"/>
                      </a:lnTo>
                      <a:lnTo>
                        <a:pt x="8" y="4"/>
                      </a:lnTo>
                      <a:lnTo>
                        <a:pt x="7" y="0"/>
                      </a:lnTo>
                      <a:lnTo>
                        <a:pt x="5" y="0"/>
                      </a:lnTo>
                      <a:lnTo>
                        <a:pt x="3" y="0"/>
                      </a:lnTo>
                      <a:lnTo>
                        <a:pt x="0" y="4"/>
                      </a:lnTo>
                      <a:lnTo>
                        <a:pt x="8"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Freeform 69"/>
                <p:cNvSpPr>
                  <a:spLocks/>
                </p:cNvSpPr>
                <p:nvPr/>
              </p:nvSpPr>
              <p:spPr bwMode="auto">
                <a:xfrm>
                  <a:off x="4431" y="2056"/>
                  <a:ext cx="13" cy="20"/>
                </a:xfrm>
                <a:custGeom>
                  <a:avLst/>
                  <a:gdLst>
                    <a:gd name="T0" fmla="*/ 12 w 13"/>
                    <a:gd name="T1" fmla="*/ 15 h 20"/>
                    <a:gd name="T2" fmla="*/ 12 w 13"/>
                    <a:gd name="T3" fmla="*/ 15 h 20"/>
                    <a:gd name="T4" fmla="*/ 8 w 13"/>
                    <a:gd name="T5" fmla="*/ 0 h 20"/>
                    <a:gd name="T6" fmla="*/ 0 w 13"/>
                    <a:gd name="T7" fmla="*/ 2 h 20"/>
                    <a:gd name="T8" fmla="*/ 5 w 13"/>
                    <a:gd name="T9" fmla="*/ 17 h 20"/>
                    <a:gd name="T10" fmla="*/ 5 w 13"/>
                    <a:gd name="T11" fmla="*/ 17 h 20"/>
                    <a:gd name="T12" fmla="*/ 5 w 13"/>
                    <a:gd name="T13" fmla="*/ 17 h 20"/>
                    <a:gd name="T14" fmla="*/ 6 w 13"/>
                    <a:gd name="T15" fmla="*/ 18 h 20"/>
                    <a:gd name="T16" fmla="*/ 10 w 13"/>
                    <a:gd name="T17" fmla="*/ 19 h 20"/>
                    <a:gd name="T18" fmla="*/ 12 w 13"/>
                    <a:gd name="T19" fmla="*/ 18 h 20"/>
                    <a:gd name="T20" fmla="*/ 12 w 13"/>
                    <a:gd name="T21" fmla="*/ 15 h 20"/>
                    <a:gd name="T22" fmla="*/ 12 w 13"/>
                    <a:gd name="T23" fmla="*/ 15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20">
                      <a:moveTo>
                        <a:pt x="12" y="15"/>
                      </a:moveTo>
                      <a:lnTo>
                        <a:pt x="12" y="15"/>
                      </a:lnTo>
                      <a:lnTo>
                        <a:pt x="8" y="0"/>
                      </a:lnTo>
                      <a:lnTo>
                        <a:pt x="0" y="2"/>
                      </a:lnTo>
                      <a:lnTo>
                        <a:pt x="5" y="17"/>
                      </a:lnTo>
                      <a:lnTo>
                        <a:pt x="6" y="18"/>
                      </a:lnTo>
                      <a:lnTo>
                        <a:pt x="10" y="19"/>
                      </a:lnTo>
                      <a:lnTo>
                        <a:pt x="12" y="18"/>
                      </a:lnTo>
                      <a:lnTo>
                        <a:pt x="12" y="15"/>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Freeform 70"/>
                <p:cNvSpPr>
                  <a:spLocks/>
                </p:cNvSpPr>
                <p:nvPr/>
              </p:nvSpPr>
              <p:spPr bwMode="auto">
                <a:xfrm>
                  <a:off x="4447" y="2081"/>
                  <a:ext cx="98" cy="24"/>
                </a:xfrm>
                <a:custGeom>
                  <a:avLst/>
                  <a:gdLst>
                    <a:gd name="T0" fmla="*/ 97 w 98"/>
                    <a:gd name="T1" fmla="*/ 5 h 24"/>
                    <a:gd name="T2" fmla="*/ 97 w 98"/>
                    <a:gd name="T3" fmla="*/ 6 h 24"/>
                    <a:gd name="T4" fmla="*/ 96 w 98"/>
                    <a:gd name="T5" fmla="*/ 8 h 24"/>
                    <a:gd name="T6" fmla="*/ 93 w 98"/>
                    <a:gd name="T7" fmla="*/ 11 h 24"/>
                    <a:gd name="T8" fmla="*/ 89 w 98"/>
                    <a:gd name="T9" fmla="*/ 13 h 24"/>
                    <a:gd name="T10" fmla="*/ 84 w 98"/>
                    <a:gd name="T11" fmla="*/ 18 h 24"/>
                    <a:gd name="T12" fmla="*/ 76 w 98"/>
                    <a:gd name="T13" fmla="*/ 20 h 24"/>
                    <a:gd name="T14" fmla="*/ 65 w 98"/>
                    <a:gd name="T15" fmla="*/ 23 h 24"/>
                    <a:gd name="T16" fmla="*/ 49 w 98"/>
                    <a:gd name="T17" fmla="*/ 23 h 24"/>
                    <a:gd name="T18" fmla="*/ 33 w 98"/>
                    <a:gd name="T19" fmla="*/ 23 h 24"/>
                    <a:gd name="T20" fmla="*/ 20 w 98"/>
                    <a:gd name="T21" fmla="*/ 20 h 24"/>
                    <a:gd name="T22" fmla="*/ 12 w 98"/>
                    <a:gd name="T23" fmla="*/ 18 h 24"/>
                    <a:gd name="T24" fmla="*/ 7 w 98"/>
                    <a:gd name="T25" fmla="*/ 13 h 24"/>
                    <a:gd name="T26" fmla="*/ 4 w 98"/>
                    <a:gd name="T27" fmla="*/ 11 h 24"/>
                    <a:gd name="T28" fmla="*/ 1 w 98"/>
                    <a:gd name="T29" fmla="*/ 8 h 24"/>
                    <a:gd name="T30" fmla="*/ 0 w 98"/>
                    <a:gd name="T31" fmla="*/ 6 h 24"/>
                    <a:gd name="T32" fmla="*/ 0 w 98"/>
                    <a:gd name="T33" fmla="*/ 5 h 24"/>
                    <a:gd name="T34" fmla="*/ 0 w 98"/>
                    <a:gd name="T35" fmla="*/ 1 h 24"/>
                    <a:gd name="T36" fmla="*/ 2 w 98"/>
                    <a:gd name="T37" fmla="*/ 3 h 24"/>
                    <a:gd name="T38" fmla="*/ 7 w 98"/>
                    <a:gd name="T39" fmla="*/ 5 h 24"/>
                    <a:gd name="T40" fmla="*/ 10 w 98"/>
                    <a:gd name="T41" fmla="*/ 6 h 24"/>
                    <a:gd name="T42" fmla="*/ 16 w 98"/>
                    <a:gd name="T43" fmla="*/ 8 h 24"/>
                    <a:gd name="T44" fmla="*/ 21 w 98"/>
                    <a:gd name="T45" fmla="*/ 10 h 24"/>
                    <a:gd name="T46" fmla="*/ 30 w 98"/>
                    <a:gd name="T47" fmla="*/ 11 h 24"/>
                    <a:gd name="T48" fmla="*/ 39 w 98"/>
                    <a:gd name="T49" fmla="*/ 11 h 24"/>
                    <a:gd name="T50" fmla="*/ 49 w 98"/>
                    <a:gd name="T51" fmla="*/ 11 h 24"/>
                    <a:gd name="T52" fmla="*/ 59 w 98"/>
                    <a:gd name="T53" fmla="*/ 11 h 24"/>
                    <a:gd name="T54" fmla="*/ 67 w 98"/>
                    <a:gd name="T55" fmla="*/ 11 h 24"/>
                    <a:gd name="T56" fmla="*/ 74 w 98"/>
                    <a:gd name="T57" fmla="*/ 10 h 24"/>
                    <a:gd name="T58" fmla="*/ 80 w 98"/>
                    <a:gd name="T59" fmla="*/ 8 h 24"/>
                    <a:gd name="T60" fmla="*/ 85 w 98"/>
                    <a:gd name="T61" fmla="*/ 6 h 24"/>
                    <a:gd name="T62" fmla="*/ 89 w 98"/>
                    <a:gd name="T63" fmla="*/ 4 h 24"/>
                    <a:gd name="T64" fmla="*/ 94 w 98"/>
                    <a:gd name="T65" fmla="*/ 2 h 24"/>
                    <a:gd name="T66" fmla="*/ 97 w 98"/>
                    <a:gd name="T67" fmla="*/ 0 h 24"/>
                    <a:gd name="T68" fmla="*/ 97 w 98"/>
                    <a:gd name="T69" fmla="*/ 5 h 24"/>
                    <a:gd name="T70" fmla="*/ 97 w 98"/>
                    <a:gd name="T71" fmla="*/ 5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8" h="24">
                      <a:moveTo>
                        <a:pt x="97" y="5"/>
                      </a:moveTo>
                      <a:lnTo>
                        <a:pt x="97" y="6"/>
                      </a:lnTo>
                      <a:lnTo>
                        <a:pt x="96" y="8"/>
                      </a:lnTo>
                      <a:lnTo>
                        <a:pt x="93" y="11"/>
                      </a:lnTo>
                      <a:lnTo>
                        <a:pt x="89" y="13"/>
                      </a:lnTo>
                      <a:lnTo>
                        <a:pt x="84" y="18"/>
                      </a:lnTo>
                      <a:lnTo>
                        <a:pt x="76" y="20"/>
                      </a:lnTo>
                      <a:lnTo>
                        <a:pt x="65" y="23"/>
                      </a:lnTo>
                      <a:lnTo>
                        <a:pt x="49" y="23"/>
                      </a:lnTo>
                      <a:lnTo>
                        <a:pt x="33" y="23"/>
                      </a:lnTo>
                      <a:lnTo>
                        <a:pt x="20" y="20"/>
                      </a:lnTo>
                      <a:lnTo>
                        <a:pt x="12" y="18"/>
                      </a:lnTo>
                      <a:lnTo>
                        <a:pt x="7" y="13"/>
                      </a:lnTo>
                      <a:lnTo>
                        <a:pt x="4" y="11"/>
                      </a:lnTo>
                      <a:lnTo>
                        <a:pt x="1" y="8"/>
                      </a:lnTo>
                      <a:lnTo>
                        <a:pt x="0" y="6"/>
                      </a:lnTo>
                      <a:lnTo>
                        <a:pt x="0" y="5"/>
                      </a:lnTo>
                      <a:lnTo>
                        <a:pt x="0" y="1"/>
                      </a:lnTo>
                      <a:lnTo>
                        <a:pt x="2" y="3"/>
                      </a:lnTo>
                      <a:lnTo>
                        <a:pt x="7" y="5"/>
                      </a:lnTo>
                      <a:lnTo>
                        <a:pt x="10" y="6"/>
                      </a:lnTo>
                      <a:lnTo>
                        <a:pt x="16" y="8"/>
                      </a:lnTo>
                      <a:lnTo>
                        <a:pt x="21" y="10"/>
                      </a:lnTo>
                      <a:lnTo>
                        <a:pt x="30" y="11"/>
                      </a:lnTo>
                      <a:lnTo>
                        <a:pt x="39" y="11"/>
                      </a:lnTo>
                      <a:lnTo>
                        <a:pt x="49" y="11"/>
                      </a:lnTo>
                      <a:lnTo>
                        <a:pt x="59" y="11"/>
                      </a:lnTo>
                      <a:lnTo>
                        <a:pt x="67" y="11"/>
                      </a:lnTo>
                      <a:lnTo>
                        <a:pt x="74" y="10"/>
                      </a:lnTo>
                      <a:lnTo>
                        <a:pt x="80" y="8"/>
                      </a:lnTo>
                      <a:lnTo>
                        <a:pt x="85" y="6"/>
                      </a:lnTo>
                      <a:lnTo>
                        <a:pt x="89" y="4"/>
                      </a:lnTo>
                      <a:lnTo>
                        <a:pt x="94" y="2"/>
                      </a:lnTo>
                      <a:lnTo>
                        <a:pt x="97" y="0"/>
                      </a:lnTo>
                      <a:lnTo>
                        <a:pt x="97" y="5"/>
                      </a:lnTo>
                    </a:path>
                  </a:pathLst>
                </a:custGeom>
                <a:solidFill>
                  <a:srgbClr val="D2D2D2"/>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 name="Freeform 71"/>
                <p:cNvSpPr>
                  <a:spLocks/>
                </p:cNvSpPr>
                <p:nvPr/>
              </p:nvSpPr>
              <p:spPr bwMode="auto">
                <a:xfrm>
                  <a:off x="4493" y="2085"/>
                  <a:ext cx="54" cy="23"/>
                </a:xfrm>
                <a:custGeom>
                  <a:avLst/>
                  <a:gdLst>
                    <a:gd name="T0" fmla="*/ 3 w 54"/>
                    <a:gd name="T1" fmla="*/ 22 h 23"/>
                    <a:gd name="T2" fmla="*/ 3 w 54"/>
                    <a:gd name="T3" fmla="*/ 22 h 23"/>
                    <a:gd name="T4" fmla="*/ 19 w 54"/>
                    <a:gd name="T5" fmla="*/ 22 h 23"/>
                    <a:gd name="T6" fmla="*/ 31 w 54"/>
                    <a:gd name="T7" fmla="*/ 19 h 23"/>
                    <a:gd name="T8" fmla="*/ 39 w 54"/>
                    <a:gd name="T9" fmla="*/ 16 h 23"/>
                    <a:gd name="T10" fmla="*/ 45 w 54"/>
                    <a:gd name="T11" fmla="*/ 12 h 23"/>
                    <a:gd name="T12" fmla="*/ 50 w 54"/>
                    <a:gd name="T13" fmla="*/ 9 h 23"/>
                    <a:gd name="T14" fmla="*/ 52 w 54"/>
                    <a:gd name="T15" fmla="*/ 6 h 23"/>
                    <a:gd name="T16" fmla="*/ 53 w 54"/>
                    <a:gd name="T17" fmla="*/ 2 h 23"/>
                    <a:gd name="T18" fmla="*/ 53 w 54"/>
                    <a:gd name="T19" fmla="*/ 2 h 23"/>
                    <a:gd name="T20" fmla="*/ 45 w 54"/>
                    <a:gd name="T21" fmla="*/ 0 h 23"/>
                    <a:gd name="T22" fmla="*/ 45 w 54"/>
                    <a:gd name="T23" fmla="*/ 1 h 23"/>
                    <a:gd name="T24" fmla="*/ 45 w 54"/>
                    <a:gd name="T25" fmla="*/ 2 h 23"/>
                    <a:gd name="T26" fmla="*/ 44 w 54"/>
                    <a:gd name="T27" fmla="*/ 4 h 23"/>
                    <a:gd name="T28" fmla="*/ 41 w 54"/>
                    <a:gd name="T29" fmla="*/ 7 h 23"/>
                    <a:gd name="T30" fmla="*/ 37 w 54"/>
                    <a:gd name="T31" fmla="*/ 10 h 23"/>
                    <a:gd name="T32" fmla="*/ 29 w 54"/>
                    <a:gd name="T33" fmla="*/ 12 h 23"/>
                    <a:gd name="T34" fmla="*/ 19 w 54"/>
                    <a:gd name="T35" fmla="*/ 14 h 23"/>
                    <a:gd name="T36" fmla="*/ 3 w 54"/>
                    <a:gd name="T37" fmla="*/ 16 h 23"/>
                    <a:gd name="T38" fmla="*/ 3 w 54"/>
                    <a:gd name="T39" fmla="*/ 16 h 23"/>
                    <a:gd name="T40" fmla="*/ 3 w 54"/>
                    <a:gd name="T41" fmla="*/ 16 h 23"/>
                    <a:gd name="T42" fmla="*/ 0 w 54"/>
                    <a:gd name="T43" fmla="*/ 17 h 23"/>
                    <a:gd name="T44" fmla="*/ 0 w 54"/>
                    <a:gd name="T45" fmla="*/ 19 h 23"/>
                    <a:gd name="T46" fmla="*/ 0 w 54"/>
                    <a:gd name="T47" fmla="*/ 22 h 23"/>
                    <a:gd name="T48" fmla="*/ 3 w 54"/>
                    <a:gd name="T49" fmla="*/ 22 h 23"/>
                    <a:gd name="T50" fmla="*/ 3 w 54"/>
                    <a:gd name="T51" fmla="*/ 22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23">
                      <a:moveTo>
                        <a:pt x="3" y="22"/>
                      </a:moveTo>
                      <a:lnTo>
                        <a:pt x="3" y="22"/>
                      </a:lnTo>
                      <a:lnTo>
                        <a:pt x="19" y="22"/>
                      </a:lnTo>
                      <a:lnTo>
                        <a:pt x="31" y="19"/>
                      </a:lnTo>
                      <a:lnTo>
                        <a:pt x="39" y="16"/>
                      </a:lnTo>
                      <a:lnTo>
                        <a:pt x="45" y="12"/>
                      </a:lnTo>
                      <a:lnTo>
                        <a:pt x="50" y="9"/>
                      </a:lnTo>
                      <a:lnTo>
                        <a:pt x="52" y="6"/>
                      </a:lnTo>
                      <a:lnTo>
                        <a:pt x="53" y="2"/>
                      </a:lnTo>
                      <a:lnTo>
                        <a:pt x="45" y="0"/>
                      </a:lnTo>
                      <a:lnTo>
                        <a:pt x="45" y="1"/>
                      </a:lnTo>
                      <a:lnTo>
                        <a:pt x="45" y="2"/>
                      </a:lnTo>
                      <a:lnTo>
                        <a:pt x="44" y="4"/>
                      </a:lnTo>
                      <a:lnTo>
                        <a:pt x="41" y="7"/>
                      </a:lnTo>
                      <a:lnTo>
                        <a:pt x="37" y="10"/>
                      </a:lnTo>
                      <a:lnTo>
                        <a:pt x="29" y="12"/>
                      </a:lnTo>
                      <a:lnTo>
                        <a:pt x="19" y="14"/>
                      </a:lnTo>
                      <a:lnTo>
                        <a:pt x="3" y="16"/>
                      </a:lnTo>
                      <a:lnTo>
                        <a:pt x="0" y="17"/>
                      </a:lnTo>
                      <a:lnTo>
                        <a:pt x="0" y="19"/>
                      </a:lnTo>
                      <a:lnTo>
                        <a:pt x="0" y="22"/>
                      </a:lnTo>
                      <a:lnTo>
                        <a:pt x="3" y="2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Freeform 72"/>
                <p:cNvSpPr>
                  <a:spLocks/>
                </p:cNvSpPr>
                <p:nvPr/>
              </p:nvSpPr>
              <p:spPr bwMode="auto">
                <a:xfrm>
                  <a:off x="4444" y="2082"/>
                  <a:ext cx="53" cy="26"/>
                </a:xfrm>
                <a:custGeom>
                  <a:avLst/>
                  <a:gdLst>
                    <a:gd name="T0" fmla="*/ 0 w 53"/>
                    <a:gd name="T1" fmla="*/ 5 h 26"/>
                    <a:gd name="T2" fmla="*/ 0 w 53"/>
                    <a:gd name="T3" fmla="*/ 4 h 26"/>
                    <a:gd name="T4" fmla="*/ 0 w 53"/>
                    <a:gd name="T5" fmla="*/ 5 h 26"/>
                    <a:gd name="T6" fmla="*/ 1 w 53"/>
                    <a:gd name="T7" fmla="*/ 9 h 26"/>
                    <a:gd name="T8" fmla="*/ 3 w 53"/>
                    <a:gd name="T9" fmla="*/ 12 h 26"/>
                    <a:gd name="T10" fmla="*/ 8 w 53"/>
                    <a:gd name="T11" fmla="*/ 15 h 26"/>
                    <a:gd name="T12" fmla="*/ 13 w 53"/>
                    <a:gd name="T13" fmla="*/ 19 h 26"/>
                    <a:gd name="T14" fmla="*/ 23 w 53"/>
                    <a:gd name="T15" fmla="*/ 22 h 26"/>
                    <a:gd name="T16" fmla="*/ 35 w 53"/>
                    <a:gd name="T17" fmla="*/ 25 h 26"/>
                    <a:gd name="T18" fmla="*/ 52 w 53"/>
                    <a:gd name="T19" fmla="*/ 25 h 26"/>
                    <a:gd name="T20" fmla="*/ 52 w 53"/>
                    <a:gd name="T21" fmla="*/ 19 h 26"/>
                    <a:gd name="T22" fmla="*/ 37 w 53"/>
                    <a:gd name="T23" fmla="*/ 17 h 26"/>
                    <a:gd name="T24" fmla="*/ 24 w 53"/>
                    <a:gd name="T25" fmla="*/ 15 h 26"/>
                    <a:gd name="T26" fmla="*/ 18 w 53"/>
                    <a:gd name="T27" fmla="*/ 13 h 26"/>
                    <a:gd name="T28" fmla="*/ 11 w 53"/>
                    <a:gd name="T29" fmla="*/ 10 h 26"/>
                    <a:gd name="T30" fmla="*/ 9 w 53"/>
                    <a:gd name="T31" fmla="*/ 7 h 26"/>
                    <a:gd name="T32" fmla="*/ 8 w 53"/>
                    <a:gd name="T33" fmla="*/ 5 h 26"/>
                    <a:gd name="T34" fmla="*/ 8 w 53"/>
                    <a:gd name="T35" fmla="*/ 5 h 26"/>
                    <a:gd name="T36" fmla="*/ 8 w 53"/>
                    <a:gd name="T37" fmla="*/ 4 h 26"/>
                    <a:gd name="T38" fmla="*/ 8 w 53"/>
                    <a:gd name="T39" fmla="*/ 3 h 26"/>
                    <a:gd name="T40" fmla="*/ 8 w 53"/>
                    <a:gd name="T41" fmla="*/ 4 h 26"/>
                    <a:gd name="T42" fmla="*/ 7 w 53"/>
                    <a:gd name="T43" fmla="*/ 1 h 26"/>
                    <a:gd name="T44" fmla="*/ 3 w 53"/>
                    <a:gd name="T45" fmla="*/ 0 h 26"/>
                    <a:gd name="T46" fmla="*/ 1 w 53"/>
                    <a:gd name="T47" fmla="*/ 1 h 26"/>
                    <a:gd name="T48" fmla="*/ 0 w 53"/>
                    <a:gd name="T49" fmla="*/ 4 h 26"/>
                    <a:gd name="T50" fmla="*/ 0 w 53"/>
                    <a:gd name="T51" fmla="*/ 5 h 26"/>
                    <a:gd name="T52" fmla="*/ 0 w 53"/>
                    <a:gd name="T53" fmla="*/ 5 h 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3" h="26">
                      <a:moveTo>
                        <a:pt x="0" y="5"/>
                      </a:moveTo>
                      <a:lnTo>
                        <a:pt x="0" y="4"/>
                      </a:lnTo>
                      <a:lnTo>
                        <a:pt x="0" y="5"/>
                      </a:lnTo>
                      <a:lnTo>
                        <a:pt x="1" y="9"/>
                      </a:lnTo>
                      <a:lnTo>
                        <a:pt x="3" y="12"/>
                      </a:lnTo>
                      <a:lnTo>
                        <a:pt x="8" y="15"/>
                      </a:lnTo>
                      <a:lnTo>
                        <a:pt x="13" y="19"/>
                      </a:lnTo>
                      <a:lnTo>
                        <a:pt x="23" y="22"/>
                      </a:lnTo>
                      <a:lnTo>
                        <a:pt x="35" y="25"/>
                      </a:lnTo>
                      <a:lnTo>
                        <a:pt x="52" y="25"/>
                      </a:lnTo>
                      <a:lnTo>
                        <a:pt x="52" y="19"/>
                      </a:lnTo>
                      <a:lnTo>
                        <a:pt x="37" y="17"/>
                      </a:lnTo>
                      <a:lnTo>
                        <a:pt x="24" y="15"/>
                      </a:lnTo>
                      <a:lnTo>
                        <a:pt x="18" y="13"/>
                      </a:lnTo>
                      <a:lnTo>
                        <a:pt x="11" y="10"/>
                      </a:lnTo>
                      <a:lnTo>
                        <a:pt x="9" y="7"/>
                      </a:lnTo>
                      <a:lnTo>
                        <a:pt x="8" y="5"/>
                      </a:lnTo>
                      <a:lnTo>
                        <a:pt x="8" y="4"/>
                      </a:lnTo>
                      <a:lnTo>
                        <a:pt x="8" y="3"/>
                      </a:lnTo>
                      <a:lnTo>
                        <a:pt x="8" y="4"/>
                      </a:lnTo>
                      <a:lnTo>
                        <a:pt x="7" y="1"/>
                      </a:lnTo>
                      <a:lnTo>
                        <a:pt x="3" y="0"/>
                      </a:lnTo>
                      <a:lnTo>
                        <a:pt x="1" y="1"/>
                      </a:lnTo>
                      <a:lnTo>
                        <a:pt x="0" y="4"/>
                      </a:lnTo>
                      <a:lnTo>
                        <a:pt x="0" y="5"/>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Freeform 73"/>
                <p:cNvSpPr>
                  <a:spLocks/>
                </p:cNvSpPr>
                <p:nvPr/>
              </p:nvSpPr>
              <p:spPr bwMode="auto">
                <a:xfrm>
                  <a:off x="4443" y="2078"/>
                  <a:ext cx="10" cy="10"/>
                </a:xfrm>
                <a:custGeom>
                  <a:avLst/>
                  <a:gdLst>
                    <a:gd name="T0" fmla="*/ 6 w 10"/>
                    <a:gd name="T1" fmla="*/ 1 h 10"/>
                    <a:gd name="T2" fmla="*/ 0 w 10"/>
                    <a:gd name="T3" fmla="*/ 4 h 10"/>
                    <a:gd name="T4" fmla="*/ 1 w 10"/>
                    <a:gd name="T5" fmla="*/ 9 h 10"/>
                    <a:gd name="T6" fmla="*/ 9 w 10"/>
                    <a:gd name="T7" fmla="*/ 7 h 10"/>
                    <a:gd name="T8" fmla="*/ 8 w 10"/>
                    <a:gd name="T9" fmla="*/ 3 h 10"/>
                    <a:gd name="T10" fmla="*/ 2 w 10"/>
                    <a:gd name="T11" fmla="*/ 6 h 10"/>
                    <a:gd name="T12" fmla="*/ 8 w 10"/>
                    <a:gd name="T13" fmla="*/ 3 h 10"/>
                    <a:gd name="T14" fmla="*/ 6 w 10"/>
                    <a:gd name="T15" fmla="*/ 1 h 10"/>
                    <a:gd name="T16" fmla="*/ 4 w 10"/>
                    <a:gd name="T17" fmla="*/ 0 h 10"/>
                    <a:gd name="T18" fmla="*/ 1 w 10"/>
                    <a:gd name="T19" fmla="*/ 2 h 10"/>
                    <a:gd name="T20" fmla="*/ 0 w 10"/>
                    <a:gd name="T21" fmla="*/ 4 h 10"/>
                    <a:gd name="T22" fmla="*/ 6 w 10"/>
                    <a:gd name="T23" fmla="*/ 1 h 10"/>
                    <a:gd name="T24" fmla="*/ 6 w 10"/>
                    <a:gd name="T25" fmla="*/ 1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 h="10">
                      <a:moveTo>
                        <a:pt x="6" y="1"/>
                      </a:moveTo>
                      <a:lnTo>
                        <a:pt x="0" y="4"/>
                      </a:lnTo>
                      <a:lnTo>
                        <a:pt x="1" y="9"/>
                      </a:lnTo>
                      <a:lnTo>
                        <a:pt x="9" y="7"/>
                      </a:lnTo>
                      <a:lnTo>
                        <a:pt x="8" y="3"/>
                      </a:lnTo>
                      <a:lnTo>
                        <a:pt x="2" y="6"/>
                      </a:lnTo>
                      <a:lnTo>
                        <a:pt x="8" y="3"/>
                      </a:lnTo>
                      <a:lnTo>
                        <a:pt x="6" y="1"/>
                      </a:lnTo>
                      <a:lnTo>
                        <a:pt x="4" y="0"/>
                      </a:lnTo>
                      <a:lnTo>
                        <a:pt x="1" y="2"/>
                      </a:lnTo>
                      <a:lnTo>
                        <a:pt x="0" y="4"/>
                      </a:lnTo>
                      <a:lnTo>
                        <a:pt x="6" y="1"/>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Freeform 74"/>
                <p:cNvSpPr>
                  <a:spLocks/>
                </p:cNvSpPr>
                <p:nvPr/>
              </p:nvSpPr>
              <p:spPr bwMode="auto">
                <a:xfrm>
                  <a:off x="4445" y="2079"/>
                  <a:ext cx="56" cy="17"/>
                </a:xfrm>
                <a:custGeom>
                  <a:avLst/>
                  <a:gdLst>
                    <a:gd name="T0" fmla="*/ 51 w 56"/>
                    <a:gd name="T1" fmla="*/ 10 h 17"/>
                    <a:gd name="T2" fmla="*/ 51 w 56"/>
                    <a:gd name="T3" fmla="*/ 10 h 17"/>
                    <a:gd name="T4" fmla="*/ 41 w 56"/>
                    <a:gd name="T5" fmla="*/ 10 h 17"/>
                    <a:gd name="T6" fmla="*/ 33 w 56"/>
                    <a:gd name="T7" fmla="*/ 9 h 17"/>
                    <a:gd name="T8" fmla="*/ 26 w 56"/>
                    <a:gd name="T9" fmla="*/ 8 h 17"/>
                    <a:gd name="T10" fmla="*/ 19 w 56"/>
                    <a:gd name="T11" fmla="*/ 7 h 17"/>
                    <a:gd name="T12" fmla="*/ 14 w 56"/>
                    <a:gd name="T13" fmla="*/ 5 h 17"/>
                    <a:gd name="T14" fmla="*/ 10 w 56"/>
                    <a:gd name="T15" fmla="*/ 3 h 17"/>
                    <a:gd name="T16" fmla="*/ 7 w 56"/>
                    <a:gd name="T17" fmla="*/ 2 h 17"/>
                    <a:gd name="T18" fmla="*/ 4 w 56"/>
                    <a:gd name="T19" fmla="*/ 0 h 17"/>
                    <a:gd name="T20" fmla="*/ 0 w 56"/>
                    <a:gd name="T21" fmla="*/ 5 h 17"/>
                    <a:gd name="T22" fmla="*/ 2 w 56"/>
                    <a:gd name="T23" fmla="*/ 8 h 17"/>
                    <a:gd name="T24" fmla="*/ 7 w 56"/>
                    <a:gd name="T25" fmla="*/ 10 h 17"/>
                    <a:gd name="T26" fmla="*/ 10 w 56"/>
                    <a:gd name="T27" fmla="*/ 12 h 17"/>
                    <a:gd name="T28" fmla="*/ 18 w 56"/>
                    <a:gd name="T29" fmla="*/ 13 h 17"/>
                    <a:gd name="T30" fmla="*/ 23 w 56"/>
                    <a:gd name="T31" fmla="*/ 15 h 17"/>
                    <a:gd name="T32" fmla="*/ 31 w 56"/>
                    <a:gd name="T33" fmla="*/ 16 h 17"/>
                    <a:gd name="T34" fmla="*/ 41 w 56"/>
                    <a:gd name="T35" fmla="*/ 16 h 17"/>
                    <a:gd name="T36" fmla="*/ 51 w 56"/>
                    <a:gd name="T37" fmla="*/ 16 h 17"/>
                    <a:gd name="T38" fmla="*/ 51 w 56"/>
                    <a:gd name="T39" fmla="*/ 16 h 17"/>
                    <a:gd name="T40" fmla="*/ 51 w 56"/>
                    <a:gd name="T41" fmla="*/ 16 h 17"/>
                    <a:gd name="T42" fmla="*/ 53 w 56"/>
                    <a:gd name="T43" fmla="*/ 16 h 17"/>
                    <a:gd name="T44" fmla="*/ 55 w 56"/>
                    <a:gd name="T45" fmla="*/ 13 h 17"/>
                    <a:gd name="T46" fmla="*/ 53 w 56"/>
                    <a:gd name="T47" fmla="*/ 12 h 17"/>
                    <a:gd name="T48" fmla="*/ 51 w 56"/>
                    <a:gd name="T49" fmla="*/ 10 h 17"/>
                    <a:gd name="T50" fmla="*/ 51 w 56"/>
                    <a:gd name="T51" fmla="*/ 10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3" y="16"/>
                      </a:lnTo>
                      <a:lnTo>
                        <a:pt x="55" y="13"/>
                      </a:lnTo>
                      <a:lnTo>
                        <a:pt x="53" y="12"/>
                      </a:lnTo>
                      <a:lnTo>
                        <a:pt x="51" y="10"/>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Freeform 75"/>
                <p:cNvSpPr>
                  <a:spLocks/>
                </p:cNvSpPr>
                <p:nvPr/>
              </p:nvSpPr>
              <p:spPr bwMode="auto">
                <a:xfrm>
                  <a:off x="4496" y="2077"/>
                  <a:ext cx="51" cy="19"/>
                </a:xfrm>
                <a:custGeom>
                  <a:avLst/>
                  <a:gdLst>
                    <a:gd name="T0" fmla="*/ 50 w 51"/>
                    <a:gd name="T1" fmla="*/ 4 h 19"/>
                    <a:gd name="T2" fmla="*/ 45 w 51"/>
                    <a:gd name="T3" fmla="*/ 2 h 19"/>
                    <a:gd name="T4" fmla="*/ 42 w 51"/>
                    <a:gd name="T5" fmla="*/ 4 h 19"/>
                    <a:gd name="T6" fmla="*/ 40 w 51"/>
                    <a:gd name="T7" fmla="*/ 5 h 19"/>
                    <a:gd name="T8" fmla="*/ 35 w 51"/>
                    <a:gd name="T9" fmla="*/ 7 h 19"/>
                    <a:gd name="T10" fmla="*/ 30 w 51"/>
                    <a:gd name="T11" fmla="*/ 9 h 19"/>
                    <a:gd name="T12" fmla="*/ 24 w 51"/>
                    <a:gd name="T13" fmla="*/ 10 h 19"/>
                    <a:gd name="T14" fmla="*/ 17 w 51"/>
                    <a:gd name="T15" fmla="*/ 11 h 19"/>
                    <a:gd name="T16" fmla="*/ 10 w 51"/>
                    <a:gd name="T17" fmla="*/ 12 h 19"/>
                    <a:gd name="T18" fmla="*/ 0 w 51"/>
                    <a:gd name="T19" fmla="*/ 12 h 19"/>
                    <a:gd name="T20" fmla="*/ 0 w 51"/>
                    <a:gd name="T21" fmla="*/ 18 h 19"/>
                    <a:gd name="T22" fmla="*/ 10 w 51"/>
                    <a:gd name="T23" fmla="*/ 18 h 19"/>
                    <a:gd name="T24" fmla="*/ 19 w 51"/>
                    <a:gd name="T25" fmla="*/ 18 h 19"/>
                    <a:gd name="T26" fmla="*/ 26 w 51"/>
                    <a:gd name="T27" fmla="*/ 17 h 19"/>
                    <a:gd name="T28" fmla="*/ 34 w 51"/>
                    <a:gd name="T29" fmla="*/ 15 h 19"/>
                    <a:gd name="T30" fmla="*/ 38 w 51"/>
                    <a:gd name="T31" fmla="*/ 14 h 19"/>
                    <a:gd name="T32" fmla="*/ 42 w 51"/>
                    <a:gd name="T33" fmla="*/ 11 h 19"/>
                    <a:gd name="T34" fmla="*/ 47 w 51"/>
                    <a:gd name="T35" fmla="*/ 10 h 19"/>
                    <a:gd name="T36" fmla="*/ 49 w 51"/>
                    <a:gd name="T37" fmla="*/ 7 h 19"/>
                    <a:gd name="T38" fmla="*/ 42 w 51"/>
                    <a:gd name="T39" fmla="*/ 4 h 19"/>
                    <a:gd name="T40" fmla="*/ 49 w 51"/>
                    <a:gd name="T41" fmla="*/ 7 h 19"/>
                    <a:gd name="T42" fmla="*/ 50 w 51"/>
                    <a:gd name="T43" fmla="*/ 4 h 19"/>
                    <a:gd name="T44" fmla="*/ 49 w 51"/>
                    <a:gd name="T45" fmla="*/ 2 h 19"/>
                    <a:gd name="T46" fmla="*/ 48 w 51"/>
                    <a:gd name="T47" fmla="*/ 0 h 19"/>
                    <a:gd name="T48" fmla="*/ 45 w 51"/>
                    <a:gd name="T49" fmla="*/ 2 h 19"/>
                    <a:gd name="T50" fmla="*/ 50 w 51"/>
                    <a:gd name="T51" fmla="*/ 4 h 19"/>
                    <a:gd name="T52" fmla="*/ 50 w 51"/>
                    <a:gd name="T53" fmla="*/ 4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1" h="19">
                      <a:moveTo>
                        <a:pt x="50" y="4"/>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42" y="4"/>
                      </a:lnTo>
                      <a:lnTo>
                        <a:pt x="49" y="7"/>
                      </a:lnTo>
                      <a:lnTo>
                        <a:pt x="50" y="4"/>
                      </a:lnTo>
                      <a:lnTo>
                        <a:pt x="49" y="2"/>
                      </a:lnTo>
                      <a:lnTo>
                        <a:pt x="48" y="0"/>
                      </a:lnTo>
                      <a:lnTo>
                        <a:pt x="45" y="2"/>
                      </a:lnTo>
                      <a:lnTo>
                        <a:pt x="50" y="4"/>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Freeform 76"/>
                <p:cNvSpPr>
                  <a:spLocks/>
                </p:cNvSpPr>
                <p:nvPr/>
              </p:nvSpPr>
              <p:spPr bwMode="auto">
                <a:xfrm>
                  <a:off x="4538" y="2081"/>
                  <a:ext cx="9" cy="9"/>
                </a:xfrm>
                <a:custGeom>
                  <a:avLst/>
                  <a:gdLst>
                    <a:gd name="T0" fmla="*/ 8 w 9"/>
                    <a:gd name="T1" fmla="*/ 6 h 9"/>
                    <a:gd name="T2" fmla="*/ 8 w 9"/>
                    <a:gd name="T3" fmla="*/ 5 h 9"/>
                    <a:gd name="T4" fmla="*/ 8 w 9"/>
                    <a:gd name="T5" fmla="*/ 0 h 9"/>
                    <a:gd name="T6" fmla="*/ 0 w 9"/>
                    <a:gd name="T7" fmla="*/ 0 h 9"/>
                    <a:gd name="T8" fmla="*/ 0 w 9"/>
                    <a:gd name="T9" fmla="*/ 5 h 9"/>
                    <a:gd name="T10" fmla="*/ 0 w 9"/>
                    <a:gd name="T11" fmla="*/ 4 h 9"/>
                    <a:gd name="T12" fmla="*/ 0 w 9"/>
                    <a:gd name="T13" fmla="*/ 5 h 9"/>
                    <a:gd name="T14" fmla="*/ 3 w 9"/>
                    <a:gd name="T15" fmla="*/ 7 h 9"/>
                    <a:gd name="T16" fmla="*/ 6 w 9"/>
                    <a:gd name="T17" fmla="*/ 8 h 9"/>
                    <a:gd name="T18" fmla="*/ 7 w 9"/>
                    <a:gd name="T19" fmla="*/ 7 h 9"/>
                    <a:gd name="T20" fmla="*/ 8 w 9"/>
                    <a:gd name="T21" fmla="*/ 5 h 9"/>
                    <a:gd name="T22" fmla="*/ 8 w 9"/>
                    <a:gd name="T23" fmla="*/ 6 h 9"/>
                    <a:gd name="T24" fmla="*/ 8 w 9"/>
                    <a:gd name="T25" fmla="*/ 6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9">
                      <a:moveTo>
                        <a:pt x="8" y="6"/>
                      </a:moveTo>
                      <a:lnTo>
                        <a:pt x="8" y="5"/>
                      </a:lnTo>
                      <a:lnTo>
                        <a:pt x="8" y="0"/>
                      </a:lnTo>
                      <a:lnTo>
                        <a:pt x="0" y="0"/>
                      </a:lnTo>
                      <a:lnTo>
                        <a:pt x="0" y="5"/>
                      </a:lnTo>
                      <a:lnTo>
                        <a:pt x="0" y="4"/>
                      </a:lnTo>
                      <a:lnTo>
                        <a:pt x="0" y="5"/>
                      </a:lnTo>
                      <a:lnTo>
                        <a:pt x="3" y="7"/>
                      </a:lnTo>
                      <a:lnTo>
                        <a:pt x="6" y="8"/>
                      </a:lnTo>
                      <a:lnTo>
                        <a:pt x="7" y="7"/>
                      </a:lnTo>
                      <a:lnTo>
                        <a:pt x="8" y="5"/>
                      </a:lnTo>
                      <a:lnTo>
                        <a:pt x="8" y="6"/>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Freeform 77"/>
                <p:cNvSpPr>
                  <a:spLocks/>
                </p:cNvSpPr>
                <p:nvPr/>
              </p:nvSpPr>
              <p:spPr bwMode="auto">
                <a:xfrm>
                  <a:off x="4463" y="2099"/>
                  <a:ext cx="65" cy="15"/>
                </a:xfrm>
                <a:custGeom>
                  <a:avLst/>
                  <a:gdLst>
                    <a:gd name="T0" fmla="*/ 1 w 65"/>
                    <a:gd name="T1" fmla="*/ 3 h 15"/>
                    <a:gd name="T2" fmla="*/ 1 w 65"/>
                    <a:gd name="T3" fmla="*/ 3 h 15"/>
                    <a:gd name="T4" fmla="*/ 1 w 65"/>
                    <a:gd name="T5" fmla="*/ 5 h 15"/>
                    <a:gd name="T6" fmla="*/ 2 w 65"/>
                    <a:gd name="T7" fmla="*/ 6 h 15"/>
                    <a:gd name="T8" fmla="*/ 4 w 65"/>
                    <a:gd name="T9" fmla="*/ 8 h 15"/>
                    <a:gd name="T10" fmla="*/ 8 w 65"/>
                    <a:gd name="T11" fmla="*/ 11 h 15"/>
                    <a:gd name="T12" fmla="*/ 14 w 65"/>
                    <a:gd name="T13" fmla="*/ 12 h 15"/>
                    <a:gd name="T14" fmla="*/ 22 w 65"/>
                    <a:gd name="T15" fmla="*/ 14 h 15"/>
                    <a:gd name="T16" fmla="*/ 32 w 65"/>
                    <a:gd name="T17" fmla="*/ 14 h 15"/>
                    <a:gd name="T18" fmla="*/ 42 w 65"/>
                    <a:gd name="T19" fmla="*/ 14 h 15"/>
                    <a:gd name="T20" fmla="*/ 50 w 65"/>
                    <a:gd name="T21" fmla="*/ 12 h 15"/>
                    <a:gd name="T22" fmla="*/ 55 w 65"/>
                    <a:gd name="T23" fmla="*/ 11 h 15"/>
                    <a:gd name="T24" fmla="*/ 59 w 65"/>
                    <a:gd name="T25" fmla="*/ 8 h 15"/>
                    <a:gd name="T26" fmla="*/ 62 w 65"/>
                    <a:gd name="T27" fmla="*/ 6 h 15"/>
                    <a:gd name="T28" fmla="*/ 63 w 65"/>
                    <a:gd name="T29" fmla="*/ 5 h 15"/>
                    <a:gd name="T30" fmla="*/ 63 w 65"/>
                    <a:gd name="T31" fmla="*/ 3 h 15"/>
                    <a:gd name="T32" fmla="*/ 63 w 65"/>
                    <a:gd name="T33" fmla="*/ 3 h 15"/>
                    <a:gd name="T34" fmla="*/ 64 w 65"/>
                    <a:gd name="T35" fmla="*/ 0 h 15"/>
                    <a:gd name="T36" fmla="*/ 62 w 65"/>
                    <a:gd name="T37" fmla="*/ 2 h 15"/>
                    <a:gd name="T38" fmla="*/ 58 w 65"/>
                    <a:gd name="T39" fmla="*/ 3 h 15"/>
                    <a:gd name="T40" fmla="*/ 55 w 65"/>
                    <a:gd name="T41" fmla="*/ 3 h 15"/>
                    <a:gd name="T42" fmla="*/ 51 w 65"/>
                    <a:gd name="T43" fmla="*/ 3 h 15"/>
                    <a:gd name="T44" fmla="*/ 47 w 65"/>
                    <a:gd name="T45" fmla="*/ 5 h 15"/>
                    <a:gd name="T46" fmla="*/ 43 w 65"/>
                    <a:gd name="T47" fmla="*/ 5 h 15"/>
                    <a:gd name="T48" fmla="*/ 39 w 65"/>
                    <a:gd name="T49" fmla="*/ 5 h 15"/>
                    <a:gd name="T50" fmla="*/ 33 w 65"/>
                    <a:gd name="T51" fmla="*/ 5 h 15"/>
                    <a:gd name="T52" fmla="*/ 28 w 65"/>
                    <a:gd name="T53" fmla="*/ 5 h 15"/>
                    <a:gd name="T54" fmla="*/ 22 w 65"/>
                    <a:gd name="T55" fmla="*/ 5 h 15"/>
                    <a:gd name="T56" fmla="*/ 18 w 65"/>
                    <a:gd name="T57" fmla="*/ 5 h 15"/>
                    <a:gd name="T58" fmla="*/ 13 w 65"/>
                    <a:gd name="T59" fmla="*/ 3 h 15"/>
                    <a:gd name="T60" fmla="*/ 9 w 65"/>
                    <a:gd name="T61" fmla="*/ 3 h 15"/>
                    <a:gd name="T62" fmla="*/ 5 w 65"/>
                    <a:gd name="T63" fmla="*/ 3 h 15"/>
                    <a:gd name="T64" fmla="*/ 3 w 65"/>
                    <a:gd name="T65" fmla="*/ 2 h 15"/>
                    <a:gd name="T66" fmla="*/ 0 w 65"/>
                    <a:gd name="T67" fmla="*/ 2 h 15"/>
                    <a:gd name="T68" fmla="*/ 1 w 65"/>
                    <a:gd name="T69" fmla="*/ 3 h 15"/>
                    <a:gd name="T70" fmla="*/ 1 w 65"/>
                    <a:gd name="T71" fmla="*/ 3 h 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5" h="15">
                      <a:moveTo>
                        <a:pt x="1" y="3"/>
                      </a:moveTo>
                      <a:lnTo>
                        <a:pt x="1" y="3"/>
                      </a:lnTo>
                      <a:lnTo>
                        <a:pt x="1" y="5"/>
                      </a:lnTo>
                      <a:lnTo>
                        <a:pt x="2" y="6"/>
                      </a:lnTo>
                      <a:lnTo>
                        <a:pt x="4" y="8"/>
                      </a:lnTo>
                      <a:lnTo>
                        <a:pt x="8" y="11"/>
                      </a:lnTo>
                      <a:lnTo>
                        <a:pt x="14" y="12"/>
                      </a:lnTo>
                      <a:lnTo>
                        <a:pt x="22" y="14"/>
                      </a:lnTo>
                      <a:lnTo>
                        <a:pt x="32" y="14"/>
                      </a:lnTo>
                      <a:lnTo>
                        <a:pt x="42" y="14"/>
                      </a:lnTo>
                      <a:lnTo>
                        <a:pt x="50" y="12"/>
                      </a:lnTo>
                      <a:lnTo>
                        <a:pt x="55" y="11"/>
                      </a:lnTo>
                      <a:lnTo>
                        <a:pt x="59" y="8"/>
                      </a:lnTo>
                      <a:lnTo>
                        <a:pt x="62" y="6"/>
                      </a:lnTo>
                      <a:lnTo>
                        <a:pt x="63" y="5"/>
                      </a:lnTo>
                      <a:lnTo>
                        <a:pt x="63" y="3"/>
                      </a:lnTo>
                      <a:lnTo>
                        <a:pt x="64" y="0"/>
                      </a:lnTo>
                      <a:lnTo>
                        <a:pt x="62" y="2"/>
                      </a:lnTo>
                      <a:lnTo>
                        <a:pt x="58" y="3"/>
                      </a:lnTo>
                      <a:lnTo>
                        <a:pt x="55" y="3"/>
                      </a:lnTo>
                      <a:lnTo>
                        <a:pt x="51" y="3"/>
                      </a:lnTo>
                      <a:lnTo>
                        <a:pt x="47" y="5"/>
                      </a:lnTo>
                      <a:lnTo>
                        <a:pt x="43" y="5"/>
                      </a:lnTo>
                      <a:lnTo>
                        <a:pt x="39" y="5"/>
                      </a:lnTo>
                      <a:lnTo>
                        <a:pt x="33" y="5"/>
                      </a:lnTo>
                      <a:lnTo>
                        <a:pt x="28" y="5"/>
                      </a:lnTo>
                      <a:lnTo>
                        <a:pt x="22" y="5"/>
                      </a:lnTo>
                      <a:lnTo>
                        <a:pt x="18" y="5"/>
                      </a:lnTo>
                      <a:lnTo>
                        <a:pt x="13" y="3"/>
                      </a:lnTo>
                      <a:lnTo>
                        <a:pt x="9" y="3"/>
                      </a:lnTo>
                      <a:lnTo>
                        <a:pt x="5" y="3"/>
                      </a:lnTo>
                      <a:lnTo>
                        <a:pt x="3" y="2"/>
                      </a:lnTo>
                      <a:lnTo>
                        <a:pt x="0" y="2"/>
                      </a:lnTo>
                      <a:lnTo>
                        <a:pt x="1" y="3"/>
                      </a:lnTo>
                    </a:path>
                  </a:pathLst>
                </a:custGeom>
                <a:solidFill>
                  <a:srgbClr val="D2D2D2"/>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Freeform 78"/>
                <p:cNvSpPr>
                  <a:spLocks/>
                </p:cNvSpPr>
                <p:nvPr/>
              </p:nvSpPr>
              <p:spPr bwMode="auto">
                <a:xfrm>
                  <a:off x="4461" y="2101"/>
                  <a:ext cx="40" cy="17"/>
                </a:xfrm>
                <a:custGeom>
                  <a:avLst/>
                  <a:gdLst>
                    <a:gd name="T0" fmla="*/ 34 w 40"/>
                    <a:gd name="T1" fmla="*/ 9 h 17"/>
                    <a:gd name="T2" fmla="*/ 34 w 40"/>
                    <a:gd name="T3" fmla="*/ 9 h 17"/>
                    <a:gd name="T4" fmla="*/ 25 w 40"/>
                    <a:gd name="T5" fmla="*/ 9 h 17"/>
                    <a:gd name="T6" fmla="*/ 17 w 40"/>
                    <a:gd name="T7" fmla="*/ 8 h 17"/>
                    <a:gd name="T8" fmla="*/ 13 w 40"/>
                    <a:gd name="T9" fmla="*/ 6 h 17"/>
                    <a:gd name="T10" fmla="*/ 10 w 40"/>
                    <a:gd name="T11" fmla="*/ 3 h 17"/>
                    <a:gd name="T12" fmla="*/ 6 w 40"/>
                    <a:gd name="T13" fmla="*/ 3 h 17"/>
                    <a:gd name="T14" fmla="*/ 6 w 40"/>
                    <a:gd name="T15" fmla="*/ 1 h 17"/>
                    <a:gd name="T16" fmla="*/ 6 w 40"/>
                    <a:gd name="T17" fmla="*/ 0 h 17"/>
                    <a:gd name="T18" fmla="*/ 6 w 40"/>
                    <a:gd name="T19" fmla="*/ 1 h 17"/>
                    <a:gd name="T20" fmla="*/ 0 w 40"/>
                    <a:gd name="T21" fmla="*/ 1 h 17"/>
                    <a:gd name="T22" fmla="*/ 0 w 40"/>
                    <a:gd name="T23" fmla="*/ 3 h 17"/>
                    <a:gd name="T24" fmla="*/ 1 w 40"/>
                    <a:gd name="T25" fmla="*/ 4 h 17"/>
                    <a:gd name="T26" fmla="*/ 2 w 40"/>
                    <a:gd name="T27" fmla="*/ 8 h 17"/>
                    <a:gd name="T28" fmla="*/ 5 w 40"/>
                    <a:gd name="T29" fmla="*/ 9 h 17"/>
                    <a:gd name="T30" fmla="*/ 10 w 40"/>
                    <a:gd name="T31" fmla="*/ 11 h 17"/>
                    <a:gd name="T32" fmla="*/ 15 w 40"/>
                    <a:gd name="T33" fmla="*/ 15 h 17"/>
                    <a:gd name="T34" fmla="*/ 24 w 40"/>
                    <a:gd name="T35" fmla="*/ 15 h 17"/>
                    <a:gd name="T36" fmla="*/ 34 w 40"/>
                    <a:gd name="T37" fmla="*/ 16 h 17"/>
                    <a:gd name="T38" fmla="*/ 34 w 40"/>
                    <a:gd name="T39" fmla="*/ 16 h 17"/>
                    <a:gd name="T40" fmla="*/ 34 w 40"/>
                    <a:gd name="T41" fmla="*/ 16 h 17"/>
                    <a:gd name="T42" fmla="*/ 37 w 40"/>
                    <a:gd name="T43" fmla="*/ 15 h 17"/>
                    <a:gd name="T44" fmla="*/ 39 w 40"/>
                    <a:gd name="T45" fmla="*/ 12 h 17"/>
                    <a:gd name="T46" fmla="*/ 37 w 40"/>
                    <a:gd name="T47" fmla="*/ 10 h 17"/>
                    <a:gd name="T48" fmla="*/ 34 w 40"/>
                    <a:gd name="T49" fmla="*/ 9 h 17"/>
                    <a:gd name="T50" fmla="*/ 34 w 40"/>
                    <a:gd name="T51" fmla="*/ 9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0" h="17">
                      <a:moveTo>
                        <a:pt x="34" y="9"/>
                      </a:moveTo>
                      <a:lnTo>
                        <a:pt x="34" y="9"/>
                      </a:lnTo>
                      <a:lnTo>
                        <a:pt x="25" y="9"/>
                      </a:lnTo>
                      <a:lnTo>
                        <a:pt x="17" y="8"/>
                      </a:lnTo>
                      <a:lnTo>
                        <a:pt x="13" y="6"/>
                      </a:lnTo>
                      <a:lnTo>
                        <a:pt x="10" y="3"/>
                      </a:lnTo>
                      <a:lnTo>
                        <a:pt x="6" y="3"/>
                      </a:lnTo>
                      <a:lnTo>
                        <a:pt x="6" y="1"/>
                      </a:lnTo>
                      <a:lnTo>
                        <a:pt x="6" y="0"/>
                      </a:lnTo>
                      <a:lnTo>
                        <a:pt x="6" y="1"/>
                      </a:lnTo>
                      <a:lnTo>
                        <a:pt x="0" y="1"/>
                      </a:lnTo>
                      <a:lnTo>
                        <a:pt x="0" y="3"/>
                      </a:lnTo>
                      <a:lnTo>
                        <a:pt x="1" y="4"/>
                      </a:lnTo>
                      <a:lnTo>
                        <a:pt x="2" y="8"/>
                      </a:lnTo>
                      <a:lnTo>
                        <a:pt x="5" y="9"/>
                      </a:lnTo>
                      <a:lnTo>
                        <a:pt x="10" y="11"/>
                      </a:lnTo>
                      <a:lnTo>
                        <a:pt x="15" y="15"/>
                      </a:lnTo>
                      <a:lnTo>
                        <a:pt x="24" y="15"/>
                      </a:lnTo>
                      <a:lnTo>
                        <a:pt x="34" y="16"/>
                      </a:lnTo>
                      <a:lnTo>
                        <a:pt x="37" y="15"/>
                      </a:lnTo>
                      <a:lnTo>
                        <a:pt x="39" y="12"/>
                      </a:lnTo>
                      <a:lnTo>
                        <a:pt x="37" y="10"/>
                      </a:lnTo>
                      <a:lnTo>
                        <a:pt x="34" y="9"/>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Freeform 79"/>
                <p:cNvSpPr>
                  <a:spLocks/>
                </p:cNvSpPr>
                <p:nvPr/>
              </p:nvSpPr>
              <p:spPr bwMode="auto">
                <a:xfrm>
                  <a:off x="4495" y="2099"/>
                  <a:ext cx="37" cy="19"/>
                </a:xfrm>
                <a:custGeom>
                  <a:avLst/>
                  <a:gdLst>
                    <a:gd name="T0" fmla="*/ 28 w 37"/>
                    <a:gd name="T1" fmla="*/ 2 h 19"/>
                    <a:gd name="T2" fmla="*/ 28 w 37"/>
                    <a:gd name="T3" fmla="*/ 2 h 19"/>
                    <a:gd name="T4" fmla="*/ 28 w 37"/>
                    <a:gd name="T5" fmla="*/ 2 h 19"/>
                    <a:gd name="T6" fmla="*/ 28 w 37"/>
                    <a:gd name="T7" fmla="*/ 3 h 19"/>
                    <a:gd name="T8" fmla="*/ 27 w 37"/>
                    <a:gd name="T9" fmla="*/ 5 h 19"/>
                    <a:gd name="T10" fmla="*/ 25 w 37"/>
                    <a:gd name="T11" fmla="*/ 5 h 19"/>
                    <a:gd name="T12" fmla="*/ 22 w 37"/>
                    <a:gd name="T13" fmla="*/ 8 h 19"/>
                    <a:gd name="T14" fmla="*/ 17 w 37"/>
                    <a:gd name="T15" fmla="*/ 10 h 19"/>
                    <a:gd name="T16" fmla="*/ 10 w 37"/>
                    <a:gd name="T17" fmla="*/ 11 h 19"/>
                    <a:gd name="T18" fmla="*/ 0 w 37"/>
                    <a:gd name="T19" fmla="*/ 11 h 19"/>
                    <a:gd name="T20" fmla="*/ 0 w 37"/>
                    <a:gd name="T21" fmla="*/ 18 h 19"/>
                    <a:gd name="T22" fmla="*/ 11 w 37"/>
                    <a:gd name="T23" fmla="*/ 17 h 19"/>
                    <a:gd name="T24" fmla="*/ 19 w 37"/>
                    <a:gd name="T25" fmla="*/ 17 h 19"/>
                    <a:gd name="T26" fmla="*/ 25 w 37"/>
                    <a:gd name="T27" fmla="*/ 13 h 19"/>
                    <a:gd name="T28" fmla="*/ 30 w 37"/>
                    <a:gd name="T29" fmla="*/ 11 h 19"/>
                    <a:gd name="T30" fmla="*/ 32 w 37"/>
                    <a:gd name="T31" fmla="*/ 10 h 19"/>
                    <a:gd name="T32" fmla="*/ 35 w 37"/>
                    <a:gd name="T33" fmla="*/ 6 h 19"/>
                    <a:gd name="T34" fmla="*/ 36 w 37"/>
                    <a:gd name="T35" fmla="*/ 5 h 19"/>
                    <a:gd name="T36" fmla="*/ 36 w 37"/>
                    <a:gd name="T37" fmla="*/ 3 h 19"/>
                    <a:gd name="T38" fmla="*/ 36 w 37"/>
                    <a:gd name="T39" fmla="*/ 3 h 19"/>
                    <a:gd name="T40" fmla="*/ 36 w 37"/>
                    <a:gd name="T41" fmla="*/ 3 h 19"/>
                    <a:gd name="T42" fmla="*/ 35 w 37"/>
                    <a:gd name="T43" fmla="*/ 0 h 19"/>
                    <a:gd name="T44" fmla="*/ 32 w 37"/>
                    <a:gd name="T45" fmla="*/ 0 h 19"/>
                    <a:gd name="T46" fmla="*/ 30 w 37"/>
                    <a:gd name="T47" fmla="*/ 0 h 19"/>
                    <a:gd name="T48" fmla="*/ 28 w 37"/>
                    <a:gd name="T49" fmla="*/ 2 h 19"/>
                    <a:gd name="T50" fmla="*/ 28 w 37"/>
                    <a:gd name="T51" fmla="*/ 2 h 19"/>
                    <a:gd name="T52" fmla="*/ 28 w 37"/>
                    <a:gd name="T53" fmla="*/ 2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7" h="19">
                      <a:moveTo>
                        <a:pt x="28" y="2"/>
                      </a:moveTo>
                      <a:lnTo>
                        <a:pt x="28" y="2"/>
                      </a:lnTo>
                      <a:lnTo>
                        <a:pt x="28" y="3"/>
                      </a:lnTo>
                      <a:lnTo>
                        <a:pt x="27" y="5"/>
                      </a:lnTo>
                      <a:lnTo>
                        <a:pt x="25" y="5"/>
                      </a:lnTo>
                      <a:lnTo>
                        <a:pt x="22" y="8"/>
                      </a:lnTo>
                      <a:lnTo>
                        <a:pt x="17" y="10"/>
                      </a:lnTo>
                      <a:lnTo>
                        <a:pt x="10" y="11"/>
                      </a:lnTo>
                      <a:lnTo>
                        <a:pt x="0" y="11"/>
                      </a:lnTo>
                      <a:lnTo>
                        <a:pt x="0" y="18"/>
                      </a:lnTo>
                      <a:lnTo>
                        <a:pt x="11" y="17"/>
                      </a:lnTo>
                      <a:lnTo>
                        <a:pt x="19" y="17"/>
                      </a:lnTo>
                      <a:lnTo>
                        <a:pt x="25" y="13"/>
                      </a:lnTo>
                      <a:lnTo>
                        <a:pt x="30" y="11"/>
                      </a:lnTo>
                      <a:lnTo>
                        <a:pt x="32" y="10"/>
                      </a:lnTo>
                      <a:lnTo>
                        <a:pt x="35" y="6"/>
                      </a:lnTo>
                      <a:lnTo>
                        <a:pt x="36" y="5"/>
                      </a:lnTo>
                      <a:lnTo>
                        <a:pt x="36" y="3"/>
                      </a:lnTo>
                      <a:lnTo>
                        <a:pt x="35" y="0"/>
                      </a:lnTo>
                      <a:lnTo>
                        <a:pt x="32" y="0"/>
                      </a:lnTo>
                      <a:lnTo>
                        <a:pt x="30" y="0"/>
                      </a:lnTo>
                      <a:lnTo>
                        <a:pt x="28"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Freeform 80"/>
                <p:cNvSpPr>
                  <a:spLocks/>
                </p:cNvSpPr>
                <p:nvPr/>
              </p:nvSpPr>
              <p:spPr bwMode="auto">
                <a:xfrm>
                  <a:off x="4523" y="2095"/>
                  <a:ext cx="9" cy="10"/>
                </a:xfrm>
                <a:custGeom>
                  <a:avLst/>
                  <a:gdLst>
                    <a:gd name="T0" fmla="*/ 7 w 9"/>
                    <a:gd name="T1" fmla="*/ 9 h 10"/>
                    <a:gd name="T2" fmla="*/ 0 w 9"/>
                    <a:gd name="T3" fmla="*/ 4 h 10"/>
                    <a:gd name="T4" fmla="*/ 0 w 9"/>
                    <a:gd name="T5" fmla="*/ 6 h 10"/>
                    <a:gd name="T6" fmla="*/ 8 w 9"/>
                    <a:gd name="T7" fmla="*/ 7 h 10"/>
                    <a:gd name="T8" fmla="*/ 8 w 9"/>
                    <a:gd name="T9" fmla="*/ 6 h 10"/>
                    <a:gd name="T10" fmla="*/ 3 w 9"/>
                    <a:gd name="T11" fmla="*/ 0 h 10"/>
                    <a:gd name="T12" fmla="*/ 8 w 9"/>
                    <a:gd name="T13" fmla="*/ 6 h 10"/>
                    <a:gd name="T14" fmla="*/ 8 w 9"/>
                    <a:gd name="T15" fmla="*/ 2 h 10"/>
                    <a:gd name="T16" fmla="*/ 7 w 9"/>
                    <a:gd name="T17" fmla="*/ 0 h 10"/>
                    <a:gd name="T18" fmla="*/ 2 w 9"/>
                    <a:gd name="T19" fmla="*/ 2 h 10"/>
                    <a:gd name="T20" fmla="*/ 0 w 9"/>
                    <a:gd name="T21" fmla="*/ 4 h 10"/>
                    <a:gd name="T22" fmla="*/ 7 w 9"/>
                    <a:gd name="T23" fmla="*/ 9 h 10"/>
                    <a:gd name="T24" fmla="*/ 7 w 9"/>
                    <a:gd name="T25" fmla="*/ 9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0">
                      <a:moveTo>
                        <a:pt x="7" y="9"/>
                      </a:moveTo>
                      <a:lnTo>
                        <a:pt x="0" y="4"/>
                      </a:lnTo>
                      <a:lnTo>
                        <a:pt x="0" y="6"/>
                      </a:lnTo>
                      <a:lnTo>
                        <a:pt x="8" y="7"/>
                      </a:lnTo>
                      <a:lnTo>
                        <a:pt x="8" y="6"/>
                      </a:lnTo>
                      <a:lnTo>
                        <a:pt x="3" y="0"/>
                      </a:lnTo>
                      <a:lnTo>
                        <a:pt x="8" y="6"/>
                      </a:lnTo>
                      <a:lnTo>
                        <a:pt x="8" y="2"/>
                      </a:lnTo>
                      <a:lnTo>
                        <a:pt x="7" y="0"/>
                      </a:lnTo>
                      <a:lnTo>
                        <a:pt x="2" y="2"/>
                      </a:lnTo>
                      <a:lnTo>
                        <a:pt x="0" y="4"/>
                      </a:lnTo>
                      <a:lnTo>
                        <a:pt x="7" y="9"/>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Freeform 81"/>
                <p:cNvSpPr>
                  <a:spLocks/>
                </p:cNvSpPr>
                <p:nvPr/>
              </p:nvSpPr>
              <p:spPr bwMode="auto">
                <a:xfrm>
                  <a:off x="4493" y="2095"/>
                  <a:ext cx="38" cy="13"/>
                </a:xfrm>
                <a:custGeom>
                  <a:avLst/>
                  <a:gdLst>
                    <a:gd name="T0" fmla="*/ 3 w 38"/>
                    <a:gd name="T1" fmla="*/ 12 h 13"/>
                    <a:gd name="T2" fmla="*/ 3 w 38"/>
                    <a:gd name="T3" fmla="*/ 12 h 13"/>
                    <a:gd name="T4" fmla="*/ 9 w 38"/>
                    <a:gd name="T5" fmla="*/ 12 h 13"/>
                    <a:gd name="T6" fmla="*/ 13 w 38"/>
                    <a:gd name="T7" fmla="*/ 12 h 13"/>
                    <a:gd name="T8" fmla="*/ 19 w 38"/>
                    <a:gd name="T9" fmla="*/ 12 h 13"/>
                    <a:gd name="T10" fmla="*/ 22 w 38"/>
                    <a:gd name="T11" fmla="*/ 11 h 13"/>
                    <a:gd name="T12" fmla="*/ 25 w 38"/>
                    <a:gd name="T13" fmla="*/ 10 h 13"/>
                    <a:gd name="T14" fmla="*/ 29 w 38"/>
                    <a:gd name="T15" fmla="*/ 10 h 13"/>
                    <a:gd name="T16" fmla="*/ 32 w 38"/>
                    <a:gd name="T17" fmla="*/ 9 h 13"/>
                    <a:gd name="T18" fmla="*/ 37 w 38"/>
                    <a:gd name="T19" fmla="*/ 9 h 13"/>
                    <a:gd name="T20" fmla="*/ 33 w 38"/>
                    <a:gd name="T21" fmla="*/ 0 h 13"/>
                    <a:gd name="T22" fmla="*/ 30 w 38"/>
                    <a:gd name="T23" fmla="*/ 2 h 13"/>
                    <a:gd name="T24" fmla="*/ 27 w 38"/>
                    <a:gd name="T25" fmla="*/ 4 h 13"/>
                    <a:gd name="T26" fmla="*/ 24 w 38"/>
                    <a:gd name="T27" fmla="*/ 4 h 13"/>
                    <a:gd name="T28" fmla="*/ 20 w 38"/>
                    <a:gd name="T29" fmla="*/ 4 h 13"/>
                    <a:gd name="T30" fmla="*/ 17 w 38"/>
                    <a:gd name="T31" fmla="*/ 4 h 13"/>
                    <a:gd name="T32" fmla="*/ 12 w 38"/>
                    <a:gd name="T33" fmla="*/ 6 h 13"/>
                    <a:gd name="T34" fmla="*/ 9 w 38"/>
                    <a:gd name="T35" fmla="*/ 6 h 13"/>
                    <a:gd name="T36" fmla="*/ 3 w 38"/>
                    <a:gd name="T37" fmla="*/ 6 h 13"/>
                    <a:gd name="T38" fmla="*/ 3 w 38"/>
                    <a:gd name="T39" fmla="*/ 6 h 13"/>
                    <a:gd name="T40" fmla="*/ 3 w 38"/>
                    <a:gd name="T41" fmla="*/ 6 h 13"/>
                    <a:gd name="T42" fmla="*/ 0 w 38"/>
                    <a:gd name="T43" fmla="*/ 7 h 13"/>
                    <a:gd name="T44" fmla="*/ 0 w 38"/>
                    <a:gd name="T45" fmla="*/ 9 h 13"/>
                    <a:gd name="T46" fmla="*/ 0 w 38"/>
                    <a:gd name="T47" fmla="*/ 12 h 13"/>
                    <a:gd name="T48" fmla="*/ 3 w 38"/>
                    <a:gd name="T49" fmla="*/ 12 h 13"/>
                    <a:gd name="T50" fmla="*/ 3 w 38"/>
                    <a:gd name="T51" fmla="*/ 12 h 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13">
                      <a:moveTo>
                        <a:pt x="3" y="12"/>
                      </a:moveTo>
                      <a:lnTo>
                        <a:pt x="3" y="12"/>
                      </a:lnTo>
                      <a:lnTo>
                        <a:pt x="9" y="12"/>
                      </a:lnTo>
                      <a:lnTo>
                        <a:pt x="13" y="12"/>
                      </a:lnTo>
                      <a:lnTo>
                        <a:pt x="19" y="12"/>
                      </a:lnTo>
                      <a:lnTo>
                        <a:pt x="22" y="11"/>
                      </a:lnTo>
                      <a:lnTo>
                        <a:pt x="25" y="10"/>
                      </a:lnTo>
                      <a:lnTo>
                        <a:pt x="29" y="10"/>
                      </a:lnTo>
                      <a:lnTo>
                        <a:pt x="32" y="9"/>
                      </a:lnTo>
                      <a:lnTo>
                        <a:pt x="37" y="9"/>
                      </a:lnTo>
                      <a:lnTo>
                        <a:pt x="33" y="0"/>
                      </a:lnTo>
                      <a:lnTo>
                        <a:pt x="30" y="2"/>
                      </a:lnTo>
                      <a:lnTo>
                        <a:pt x="27" y="4"/>
                      </a:lnTo>
                      <a:lnTo>
                        <a:pt x="24" y="4"/>
                      </a:lnTo>
                      <a:lnTo>
                        <a:pt x="20" y="4"/>
                      </a:lnTo>
                      <a:lnTo>
                        <a:pt x="17" y="4"/>
                      </a:lnTo>
                      <a:lnTo>
                        <a:pt x="12" y="6"/>
                      </a:lnTo>
                      <a:lnTo>
                        <a:pt x="9" y="6"/>
                      </a:lnTo>
                      <a:lnTo>
                        <a:pt x="3" y="6"/>
                      </a:lnTo>
                      <a:lnTo>
                        <a:pt x="0" y="7"/>
                      </a:lnTo>
                      <a:lnTo>
                        <a:pt x="0" y="9"/>
                      </a:lnTo>
                      <a:lnTo>
                        <a:pt x="0" y="12"/>
                      </a:lnTo>
                      <a:lnTo>
                        <a:pt x="3" y="1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Freeform 82"/>
                <p:cNvSpPr>
                  <a:spLocks/>
                </p:cNvSpPr>
                <p:nvPr/>
              </p:nvSpPr>
              <p:spPr bwMode="auto">
                <a:xfrm>
                  <a:off x="4459" y="2097"/>
                  <a:ext cx="38" cy="11"/>
                </a:xfrm>
                <a:custGeom>
                  <a:avLst/>
                  <a:gdLst>
                    <a:gd name="T0" fmla="*/ 8 w 38"/>
                    <a:gd name="T1" fmla="*/ 2 h 11"/>
                    <a:gd name="T2" fmla="*/ 4 w 38"/>
                    <a:gd name="T3" fmla="*/ 7 h 11"/>
                    <a:gd name="T4" fmla="*/ 6 w 38"/>
                    <a:gd name="T5" fmla="*/ 7 h 11"/>
                    <a:gd name="T6" fmla="*/ 8 w 38"/>
                    <a:gd name="T7" fmla="*/ 8 h 11"/>
                    <a:gd name="T8" fmla="*/ 13 w 38"/>
                    <a:gd name="T9" fmla="*/ 8 h 11"/>
                    <a:gd name="T10" fmla="*/ 17 w 38"/>
                    <a:gd name="T11" fmla="*/ 9 h 11"/>
                    <a:gd name="T12" fmla="*/ 22 w 38"/>
                    <a:gd name="T13" fmla="*/ 10 h 11"/>
                    <a:gd name="T14" fmla="*/ 26 w 38"/>
                    <a:gd name="T15" fmla="*/ 10 h 11"/>
                    <a:gd name="T16" fmla="*/ 32 w 38"/>
                    <a:gd name="T17" fmla="*/ 10 h 11"/>
                    <a:gd name="T18" fmla="*/ 37 w 38"/>
                    <a:gd name="T19" fmla="*/ 10 h 11"/>
                    <a:gd name="T20" fmla="*/ 37 w 38"/>
                    <a:gd name="T21" fmla="*/ 4 h 11"/>
                    <a:gd name="T22" fmla="*/ 32 w 38"/>
                    <a:gd name="T23" fmla="*/ 4 h 11"/>
                    <a:gd name="T24" fmla="*/ 26 w 38"/>
                    <a:gd name="T25" fmla="*/ 4 h 11"/>
                    <a:gd name="T26" fmla="*/ 22 w 38"/>
                    <a:gd name="T27" fmla="*/ 4 h 11"/>
                    <a:gd name="T28" fmla="*/ 18 w 38"/>
                    <a:gd name="T29" fmla="*/ 2 h 11"/>
                    <a:gd name="T30" fmla="*/ 15 w 38"/>
                    <a:gd name="T31" fmla="*/ 2 h 11"/>
                    <a:gd name="T32" fmla="*/ 12 w 38"/>
                    <a:gd name="T33" fmla="*/ 2 h 11"/>
                    <a:gd name="T34" fmla="*/ 8 w 38"/>
                    <a:gd name="T35" fmla="*/ 0 h 11"/>
                    <a:gd name="T36" fmla="*/ 5 w 38"/>
                    <a:gd name="T37" fmla="*/ 0 h 11"/>
                    <a:gd name="T38" fmla="*/ 0 w 38"/>
                    <a:gd name="T39" fmla="*/ 4 h 11"/>
                    <a:gd name="T40" fmla="*/ 5 w 38"/>
                    <a:gd name="T41" fmla="*/ 0 h 11"/>
                    <a:gd name="T42" fmla="*/ 3 w 38"/>
                    <a:gd name="T43" fmla="*/ 0 h 11"/>
                    <a:gd name="T44" fmla="*/ 0 w 38"/>
                    <a:gd name="T45" fmla="*/ 2 h 11"/>
                    <a:gd name="T46" fmla="*/ 2 w 38"/>
                    <a:gd name="T47" fmla="*/ 5 h 11"/>
                    <a:gd name="T48" fmla="*/ 4 w 38"/>
                    <a:gd name="T49" fmla="*/ 7 h 11"/>
                    <a:gd name="T50" fmla="*/ 8 w 38"/>
                    <a:gd name="T51" fmla="*/ 2 h 11"/>
                    <a:gd name="T52" fmla="*/ 8 w 38"/>
                    <a:gd name="T53" fmla="*/ 2 h 1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8" h="11">
                      <a:moveTo>
                        <a:pt x="8" y="2"/>
                      </a:moveTo>
                      <a:lnTo>
                        <a:pt x="4" y="7"/>
                      </a:lnTo>
                      <a:lnTo>
                        <a:pt x="6" y="7"/>
                      </a:lnTo>
                      <a:lnTo>
                        <a:pt x="8" y="8"/>
                      </a:lnTo>
                      <a:lnTo>
                        <a:pt x="13" y="8"/>
                      </a:lnTo>
                      <a:lnTo>
                        <a:pt x="17" y="9"/>
                      </a:lnTo>
                      <a:lnTo>
                        <a:pt x="22" y="10"/>
                      </a:lnTo>
                      <a:lnTo>
                        <a:pt x="26" y="10"/>
                      </a:lnTo>
                      <a:lnTo>
                        <a:pt x="32" y="10"/>
                      </a:lnTo>
                      <a:lnTo>
                        <a:pt x="37" y="10"/>
                      </a:lnTo>
                      <a:lnTo>
                        <a:pt x="37" y="4"/>
                      </a:lnTo>
                      <a:lnTo>
                        <a:pt x="32" y="4"/>
                      </a:lnTo>
                      <a:lnTo>
                        <a:pt x="26" y="4"/>
                      </a:lnTo>
                      <a:lnTo>
                        <a:pt x="22" y="4"/>
                      </a:lnTo>
                      <a:lnTo>
                        <a:pt x="18" y="2"/>
                      </a:lnTo>
                      <a:lnTo>
                        <a:pt x="15" y="2"/>
                      </a:lnTo>
                      <a:lnTo>
                        <a:pt x="12" y="2"/>
                      </a:lnTo>
                      <a:lnTo>
                        <a:pt x="8" y="0"/>
                      </a:lnTo>
                      <a:lnTo>
                        <a:pt x="5" y="0"/>
                      </a:lnTo>
                      <a:lnTo>
                        <a:pt x="0" y="4"/>
                      </a:lnTo>
                      <a:lnTo>
                        <a:pt x="5" y="0"/>
                      </a:lnTo>
                      <a:lnTo>
                        <a:pt x="3" y="0"/>
                      </a:lnTo>
                      <a:lnTo>
                        <a:pt x="0" y="2"/>
                      </a:lnTo>
                      <a:lnTo>
                        <a:pt x="2" y="5"/>
                      </a:lnTo>
                      <a:lnTo>
                        <a:pt x="4" y="7"/>
                      </a:lnTo>
                      <a:lnTo>
                        <a:pt x="8"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Freeform 83"/>
                <p:cNvSpPr>
                  <a:spLocks/>
                </p:cNvSpPr>
                <p:nvPr/>
              </p:nvSpPr>
              <p:spPr bwMode="auto">
                <a:xfrm>
                  <a:off x="4459" y="2099"/>
                  <a:ext cx="9" cy="7"/>
                </a:xfrm>
                <a:custGeom>
                  <a:avLst/>
                  <a:gdLst>
                    <a:gd name="T0" fmla="*/ 8 w 9"/>
                    <a:gd name="T1" fmla="*/ 3 h 7"/>
                    <a:gd name="T2" fmla="*/ 8 w 9"/>
                    <a:gd name="T3" fmla="*/ 2 h 7"/>
                    <a:gd name="T4" fmla="*/ 8 w 9"/>
                    <a:gd name="T5" fmla="*/ 0 h 7"/>
                    <a:gd name="T6" fmla="*/ 0 w 9"/>
                    <a:gd name="T7" fmla="*/ 2 h 7"/>
                    <a:gd name="T8" fmla="*/ 2 w 9"/>
                    <a:gd name="T9" fmla="*/ 3 h 7"/>
                    <a:gd name="T10" fmla="*/ 2 w 9"/>
                    <a:gd name="T11" fmla="*/ 3 h 7"/>
                    <a:gd name="T12" fmla="*/ 2 w 9"/>
                    <a:gd name="T13" fmla="*/ 3 h 7"/>
                    <a:gd name="T14" fmla="*/ 4 w 9"/>
                    <a:gd name="T15" fmla="*/ 5 h 7"/>
                    <a:gd name="T16" fmla="*/ 6 w 9"/>
                    <a:gd name="T17" fmla="*/ 6 h 7"/>
                    <a:gd name="T18" fmla="*/ 8 w 9"/>
                    <a:gd name="T19" fmla="*/ 5 h 7"/>
                    <a:gd name="T20" fmla="*/ 8 w 9"/>
                    <a:gd name="T21" fmla="*/ 2 h 7"/>
                    <a:gd name="T22" fmla="*/ 8 w 9"/>
                    <a:gd name="T23" fmla="*/ 3 h 7"/>
                    <a:gd name="T24" fmla="*/ 8 w 9"/>
                    <a:gd name="T25" fmla="*/ 3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7">
                      <a:moveTo>
                        <a:pt x="8" y="3"/>
                      </a:moveTo>
                      <a:lnTo>
                        <a:pt x="8" y="2"/>
                      </a:lnTo>
                      <a:lnTo>
                        <a:pt x="8" y="0"/>
                      </a:lnTo>
                      <a:lnTo>
                        <a:pt x="0" y="2"/>
                      </a:lnTo>
                      <a:lnTo>
                        <a:pt x="2" y="3"/>
                      </a:lnTo>
                      <a:lnTo>
                        <a:pt x="4" y="5"/>
                      </a:lnTo>
                      <a:lnTo>
                        <a:pt x="6" y="6"/>
                      </a:lnTo>
                      <a:lnTo>
                        <a:pt x="8" y="5"/>
                      </a:lnTo>
                      <a:lnTo>
                        <a:pt x="8" y="2"/>
                      </a:lnTo>
                      <a:lnTo>
                        <a:pt x="8" y="3"/>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Freeform 84"/>
                <p:cNvSpPr>
                  <a:spLocks/>
                </p:cNvSpPr>
                <p:nvPr/>
              </p:nvSpPr>
              <p:spPr bwMode="auto">
                <a:xfrm>
                  <a:off x="4436" y="1971"/>
                  <a:ext cx="121" cy="61"/>
                </a:xfrm>
                <a:custGeom>
                  <a:avLst/>
                  <a:gdLst>
                    <a:gd name="T0" fmla="*/ 119 w 121"/>
                    <a:gd name="T1" fmla="*/ 26 h 61"/>
                    <a:gd name="T2" fmla="*/ 120 w 121"/>
                    <a:gd name="T3" fmla="*/ 0 h 61"/>
                    <a:gd name="T4" fmla="*/ 120 w 121"/>
                    <a:gd name="T5" fmla="*/ 2 h 61"/>
                    <a:gd name="T6" fmla="*/ 118 w 121"/>
                    <a:gd name="T7" fmla="*/ 4 h 61"/>
                    <a:gd name="T8" fmla="*/ 116 w 121"/>
                    <a:gd name="T9" fmla="*/ 8 h 61"/>
                    <a:gd name="T10" fmla="*/ 110 w 121"/>
                    <a:gd name="T11" fmla="*/ 12 h 61"/>
                    <a:gd name="T12" fmla="*/ 104 w 121"/>
                    <a:gd name="T13" fmla="*/ 16 h 61"/>
                    <a:gd name="T14" fmla="*/ 94 w 121"/>
                    <a:gd name="T15" fmla="*/ 20 h 61"/>
                    <a:gd name="T16" fmla="*/ 79 w 121"/>
                    <a:gd name="T17" fmla="*/ 22 h 61"/>
                    <a:gd name="T18" fmla="*/ 60 w 121"/>
                    <a:gd name="T19" fmla="*/ 23 h 61"/>
                    <a:gd name="T20" fmla="*/ 40 w 121"/>
                    <a:gd name="T21" fmla="*/ 22 h 61"/>
                    <a:gd name="T22" fmla="*/ 27 w 121"/>
                    <a:gd name="T23" fmla="*/ 20 h 61"/>
                    <a:gd name="T24" fmla="*/ 15 w 121"/>
                    <a:gd name="T25" fmla="*/ 16 h 61"/>
                    <a:gd name="T26" fmla="*/ 7 w 121"/>
                    <a:gd name="T27" fmla="*/ 12 h 61"/>
                    <a:gd name="T28" fmla="*/ 2 w 121"/>
                    <a:gd name="T29" fmla="*/ 8 h 61"/>
                    <a:gd name="T30" fmla="*/ 1 w 121"/>
                    <a:gd name="T31" fmla="*/ 4 h 61"/>
                    <a:gd name="T32" fmla="*/ 0 w 121"/>
                    <a:gd name="T33" fmla="*/ 2 h 61"/>
                    <a:gd name="T34" fmla="*/ 0 w 121"/>
                    <a:gd name="T35" fmla="*/ 0 h 61"/>
                    <a:gd name="T36" fmla="*/ 0 w 121"/>
                    <a:gd name="T37" fmla="*/ 26 h 61"/>
                    <a:gd name="T38" fmla="*/ 0 w 121"/>
                    <a:gd name="T39" fmla="*/ 36 h 61"/>
                    <a:gd name="T40" fmla="*/ 0 w 121"/>
                    <a:gd name="T41" fmla="*/ 38 h 61"/>
                    <a:gd name="T42" fmla="*/ 1 w 121"/>
                    <a:gd name="T43" fmla="*/ 42 h 61"/>
                    <a:gd name="T44" fmla="*/ 2 w 121"/>
                    <a:gd name="T45" fmla="*/ 44 h 61"/>
                    <a:gd name="T46" fmla="*/ 7 w 121"/>
                    <a:gd name="T47" fmla="*/ 48 h 61"/>
                    <a:gd name="T48" fmla="*/ 15 w 121"/>
                    <a:gd name="T49" fmla="*/ 53 h 61"/>
                    <a:gd name="T50" fmla="*/ 27 w 121"/>
                    <a:gd name="T51" fmla="*/ 56 h 61"/>
                    <a:gd name="T52" fmla="*/ 40 w 121"/>
                    <a:gd name="T53" fmla="*/ 60 h 61"/>
                    <a:gd name="T54" fmla="*/ 60 w 121"/>
                    <a:gd name="T55" fmla="*/ 60 h 61"/>
                    <a:gd name="T56" fmla="*/ 79 w 121"/>
                    <a:gd name="T57" fmla="*/ 60 h 61"/>
                    <a:gd name="T58" fmla="*/ 94 w 121"/>
                    <a:gd name="T59" fmla="*/ 56 h 61"/>
                    <a:gd name="T60" fmla="*/ 104 w 121"/>
                    <a:gd name="T61" fmla="*/ 53 h 61"/>
                    <a:gd name="T62" fmla="*/ 110 w 121"/>
                    <a:gd name="T63" fmla="*/ 48 h 61"/>
                    <a:gd name="T64" fmla="*/ 116 w 121"/>
                    <a:gd name="T65" fmla="*/ 44 h 61"/>
                    <a:gd name="T66" fmla="*/ 118 w 121"/>
                    <a:gd name="T67" fmla="*/ 42 h 61"/>
                    <a:gd name="T68" fmla="*/ 120 w 121"/>
                    <a:gd name="T69" fmla="*/ 38 h 61"/>
                    <a:gd name="T70" fmla="*/ 120 w 121"/>
                    <a:gd name="T71" fmla="*/ 36 h 61"/>
                    <a:gd name="T72" fmla="*/ 119 w 121"/>
                    <a:gd name="T73" fmla="*/ 26 h 61"/>
                    <a:gd name="T74" fmla="*/ 119 w 121"/>
                    <a:gd name="T75" fmla="*/ 26 h 6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21" h="61">
                      <a:moveTo>
                        <a:pt x="119" y="26"/>
                      </a:moveTo>
                      <a:lnTo>
                        <a:pt x="120" y="0"/>
                      </a:lnTo>
                      <a:lnTo>
                        <a:pt x="120" y="2"/>
                      </a:lnTo>
                      <a:lnTo>
                        <a:pt x="118" y="4"/>
                      </a:lnTo>
                      <a:lnTo>
                        <a:pt x="116" y="8"/>
                      </a:lnTo>
                      <a:lnTo>
                        <a:pt x="110" y="12"/>
                      </a:lnTo>
                      <a:lnTo>
                        <a:pt x="104" y="16"/>
                      </a:lnTo>
                      <a:lnTo>
                        <a:pt x="94" y="20"/>
                      </a:lnTo>
                      <a:lnTo>
                        <a:pt x="79" y="22"/>
                      </a:lnTo>
                      <a:lnTo>
                        <a:pt x="60" y="23"/>
                      </a:lnTo>
                      <a:lnTo>
                        <a:pt x="40" y="22"/>
                      </a:lnTo>
                      <a:lnTo>
                        <a:pt x="27" y="20"/>
                      </a:lnTo>
                      <a:lnTo>
                        <a:pt x="15" y="16"/>
                      </a:lnTo>
                      <a:lnTo>
                        <a:pt x="7" y="12"/>
                      </a:lnTo>
                      <a:lnTo>
                        <a:pt x="2" y="8"/>
                      </a:lnTo>
                      <a:lnTo>
                        <a:pt x="1" y="4"/>
                      </a:lnTo>
                      <a:lnTo>
                        <a:pt x="0" y="2"/>
                      </a:lnTo>
                      <a:lnTo>
                        <a:pt x="0" y="0"/>
                      </a:lnTo>
                      <a:lnTo>
                        <a:pt x="0" y="26"/>
                      </a:lnTo>
                      <a:lnTo>
                        <a:pt x="0" y="36"/>
                      </a:lnTo>
                      <a:lnTo>
                        <a:pt x="0" y="38"/>
                      </a:lnTo>
                      <a:lnTo>
                        <a:pt x="1" y="42"/>
                      </a:lnTo>
                      <a:lnTo>
                        <a:pt x="2" y="44"/>
                      </a:lnTo>
                      <a:lnTo>
                        <a:pt x="7" y="48"/>
                      </a:lnTo>
                      <a:lnTo>
                        <a:pt x="15" y="53"/>
                      </a:lnTo>
                      <a:lnTo>
                        <a:pt x="27" y="56"/>
                      </a:lnTo>
                      <a:lnTo>
                        <a:pt x="40" y="60"/>
                      </a:lnTo>
                      <a:lnTo>
                        <a:pt x="60" y="60"/>
                      </a:lnTo>
                      <a:lnTo>
                        <a:pt x="79" y="60"/>
                      </a:lnTo>
                      <a:lnTo>
                        <a:pt x="94" y="56"/>
                      </a:lnTo>
                      <a:lnTo>
                        <a:pt x="104" y="53"/>
                      </a:lnTo>
                      <a:lnTo>
                        <a:pt x="110" y="48"/>
                      </a:lnTo>
                      <a:lnTo>
                        <a:pt x="116" y="44"/>
                      </a:lnTo>
                      <a:lnTo>
                        <a:pt x="118" y="42"/>
                      </a:lnTo>
                      <a:lnTo>
                        <a:pt x="120" y="38"/>
                      </a:lnTo>
                      <a:lnTo>
                        <a:pt x="120" y="36"/>
                      </a:lnTo>
                      <a:lnTo>
                        <a:pt x="119" y="26"/>
                      </a:lnTo>
                    </a:path>
                  </a:pathLst>
                </a:custGeom>
                <a:solidFill>
                  <a:srgbClr val="D2D2D2"/>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Freeform 85"/>
                <p:cNvSpPr>
                  <a:spLocks/>
                </p:cNvSpPr>
                <p:nvPr/>
              </p:nvSpPr>
              <p:spPr bwMode="auto">
                <a:xfrm>
                  <a:off x="4552" y="1969"/>
                  <a:ext cx="9" cy="29"/>
                </a:xfrm>
                <a:custGeom>
                  <a:avLst/>
                  <a:gdLst>
                    <a:gd name="T0" fmla="*/ 8 w 9"/>
                    <a:gd name="T1" fmla="*/ 2 h 29"/>
                    <a:gd name="T2" fmla="*/ 0 w 9"/>
                    <a:gd name="T3" fmla="*/ 2 h 29"/>
                    <a:gd name="T4" fmla="*/ 0 w 9"/>
                    <a:gd name="T5" fmla="*/ 28 h 29"/>
                    <a:gd name="T6" fmla="*/ 8 w 9"/>
                    <a:gd name="T7" fmla="*/ 28 h 29"/>
                    <a:gd name="T8" fmla="*/ 8 w 9"/>
                    <a:gd name="T9" fmla="*/ 2 h 29"/>
                    <a:gd name="T10" fmla="*/ 0 w 9"/>
                    <a:gd name="T11" fmla="*/ 2 h 29"/>
                    <a:gd name="T12" fmla="*/ 8 w 9"/>
                    <a:gd name="T13" fmla="*/ 2 h 29"/>
                    <a:gd name="T14" fmla="*/ 7 w 9"/>
                    <a:gd name="T15" fmla="*/ 0 h 29"/>
                    <a:gd name="T16" fmla="*/ 4 w 9"/>
                    <a:gd name="T17" fmla="*/ 0 h 29"/>
                    <a:gd name="T18" fmla="*/ 1 w 9"/>
                    <a:gd name="T19" fmla="*/ 0 h 29"/>
                    <a:gd name="T20" fmla="*/ 0 w 9"/>
                    <a:gd name="T21" fmla="*/ 2 h 29"/>
                    <a:gd name="T22" fmla="*/ 8 w 9"/>
                    <a:gd name="T23" fmla="*/ 2 h 29"/>
                    <a:gd name="T24" fmla="*/ 8 w 9"/>
                    <a:gd name="T25" fmla="*/ 2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29">
                      <a:moveTo>
                        <a:pt x="8" y="2"/>
                      </a:moveTo>
                      <a:lnTo>
                        <a:pt x="0" y="2"/>
                      </a:lnTo>
                      <a:lnTo>
                        <a:pt x="0" y="28"/>
                      </a:lnTo>
                      <a:lnTo>
                        <a:pt x="8" y="28"/>
                      </a:lnTo>
                      <a:lnTo>
                        <a:pt x="8" y="2"/>
                      </a:lnTo>
                      <a:lnTo>
                        <a:pt x="0" y="2"/>
                      </a:lnTo>
                      <a:lnTo>
                        <a:pt x="8" y="2"/>
                      </a:lnTo>
                      <a:lnTo>
                        <a:pt x="7" y="0"/>
                      </a:lnTo>
                      <a:lnTo>
                        <a:pt x="4" y="0"/>
                      </a:lnTo>
                      <a:lnTo>
                        <a:pt x="1" y="0"/>
                      </a:lnTo>
                      <a:lnTo>
                        <a:pt x="0" y="2"/>
                      </a:lnTo>
                      <a:lnTo>
                        <a:pt x="8"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Freeform 86"/>
                <p:cNvSpPr>
                  <a:spLocks/>
                </p:cNvSpPr>
                <p:nvPr/>
              </p:nvSpPr>
              <p:spPr bwMode="auto">
                <a:xfrm>
                  <a:off x="4493" y="1971"/>
                  <a:ext cx="68" cy="27"/>
                </a:xfrm>
                <a:custGeom>
                  <a:avLst/>
                  <a:gdLst>
                    <a:gd name="T0" fmla="*/ 3 w 68"/>
                    <a:gd name="T1" fmla="*/ 26 h 27"/>
                    <a:gd name="T2" fmla="*/ 3 w 68"/>
                    <a:gd name="T3" fmla="*/ 26 h 27"/>
                    <a:gd name="T4" fmla="*/ 22 w 68"/>
                    <a:gd name="T5" fmla="*/ 26 h 27"/>
                    <a:gd name="T6" fmla="*/ 38 w 68"/>
                    <a:gd name="T7" fmla="*/ 23 h 27"/>
                    <a:gd name="T8" fmla="*/ 49 w 68"/>
                    <a:gd name="T9" fmla="*/ 18 h 27"/>
                    <a:gd name="T10" fmla="*/ 57 w 68"/>
                    <a:gd name="T11" fmla="*/ 15 h 27"/>
                    <a:gd name="T12" fmla="*/ 61 w 68"/>
                    <a:gd name="T13" fmla="*/ 10 h 27"/>
                    <a:gd name="T14" fmla="*/ 64 w 68"/>
                    <a:gd name="T15" fmla="*/ 5 h 27"/>
                    <a:gd name="T16" fmla="*/ 67 w 68"/>
                    <a:gd name="T17" fmla="*/ 3 h 27"/>
                    <a:gd name="T18" fmla="*/ 67 w 68"/>
                    <a:gd name="T19" fmla="*/ 0 h 27"/>
                    <a:gd name="T20" fmla="*/ 59 w 68"/>
                    <a:gd name="T21" fmla="*/ 0 h 27"/>
                    <a:gd name="T22" fmla="*/ 60 w 68"/>
                    <a:gd name="T23" fmla="*/ 0 h 27"/>
                    <a:gd name="T24" fmla="*/ 59 w 68"/>
                    <a:gd name="T25" fmla="*/ 2 h 27"/>
                    <a:gd name="T26" fmla="*/ 57 w 68"/>
                    <a:gd name="T27" fmla="*/ 6 h 27"/>
                    <a:gd name="T28" fmla="*/ 52 w 68"/>
                    <a:gd name="T29" fmla="*/ 9 h 27"/>
                    <a:gd name="T30" fmla="*/ 45 w 68"/>
                    <a:gd name="T31" fmla="*/ 14 h 27"/>
                    <a:gd name="T32" fmla="*/ 37 w 68"/>
                    <a:gd name="T33" fmla="*/ 16 h 27"/>
                    <a:gd name="T34" fmla="*/ 22 w 68"/>
                    <a:gd name="T35" fmla="*/ 18 h 27"/>
                    <a:gd name="T36" fmla="*/ 3 w 68"/>
                    <a:gd name="T37" fmla="*/ 20 h 27"/>
                    <a:gd name="T38" fmla="*/ 3 w 68"/>
                    <a:gd name="T39" fmla="*/ 20 h 27"/>
                    <a:gd name="T40" fmla="*/ 3 w 68"/>
                    <a:gd name="T41" fmla="*/ 20 h 27"/>
                    <a:gd name="T42" fmla="*/ 0 w 68"/>
                    <a:gd name="T43" fmla="*/ 21 h 27"/>
                    <a:gd name="T44" fmla="*/ 0 w 68"/>
                    <a:gd name="T45" fmla="*/ 23 h 27"/>
                    <a:gd name="T46" fmla="*/ 0 w 68"/>
                    <a:gd name="T47" fmla="*/ 26 h 27"/>
                    <a:gd name="T48" fmla="*/ 3 w 68"/>
                    <a:gd name="T49" fmla="*/ 26 h 27"/>
                    <a:gd name="T50" fmla="*/ 3 w 68"/>
                    <a:gd name="T51" fmla="*/ 26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8" h="27">
                      <a:moveTo>
                        <a:pt x="3" y="26"/>
                      </a:moveTo>
                      <a:lnTo>
                        <a:pt x="3" y="26"/>
                      </a:lnTo>
                      <a:lnTo>
                        <a:pt x="22" y="26"/>
                      </a:lnTo>
                      <a:lnTo>
                        <a:pt x="38" y="23"/>
                      </a:lnTo>
                      <a:lnTo>
                        <a:pt x="49" y="18"/>
                      </a:lnTo>
                      <a:lnTo>
                        <a:pt x="57" y="15"/>
                      </a:lnTo>
                      <a:lnTo>
                        <a:pt x="61" y="10"/>
                      </a:lnTo>
                      <a:lnTo>
                        <a:pt x="64" y="5"/>
                      </a:lnTo>
                      <a:lnTo>
                        <a:pt x="67" y="3"/>
                      </a:lnTo>
                      <a:lnTo>
                        <a:pt x="67" y="0"/>
                      </a:lnTo>
                      <a:lnTo>
                        <a:pt x="59" y="0"/>
                      </a:lnTo>
                      <a:lnTo>
                        <a:pt x="60" y="0"/>
                      </a:lnTo>
                      <a:lnTo>
                        <a:pt x="59" y="2"/>
                      </a:lnTo>
                      <a:lnTo>
                        <a:pt x="57" y="6"/>
                      </a:lnTo>
                      <a:lnTo>
                        <a:pt x="52" y="9"/>
                      </a:lnTo>
                      <a:lnTo>
                        <a:pt x="45" y="14"/>
                      </a:lnTo>
                      <a:lnTo>
                        <a:pt x="37" y="16"/>
                      </a:lnTo>
                      <a:lnTo>
                        <a:pt x="22" y="18"/>
                      </a:lnTo>
                      <a:lnTo>
                        <a:pt x="3" y="20"/>
                      </a:lnTo>
                      <a:lnTo>
                        <a:pt x="0" y="21"/>
                      </a:lnTo>
                      <a:lnTo>
                        <a:pt x="0" y="23"/>
                      </a:lnTo>
                      <a:lnTo>
                        <a:pt x="0" y="26"/>
                      </a:lnTo>
                      <a:lnTo>
                        <a:pt x="3" y="26"/>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Freeform 87"/>
                <p:cNvSpPr>
                  <a:spLocks/>
                </p:cNvSpPr>
                <p:nvPr/>
              </p:nvSpPr>
              <p:spPr bwMode="auto">
                <a:xfrm>
                  <a:off x="4431" y="1969"/>
                  <a:ext cx="66" cy="29"/>
                </a:xfrm>
                <a:custGeom>
                  <a:avLst/>
                  <a:gdLst>
                    <a:gd name="T0" fmla="*/ 8 w 66"/>
                    <a:gd name="T1" fmla="*/ 2 h 29"/>
                    <a:gd name="T2" fmla="*/ 0 w 66"/>
                    <a:gd name="T3" fmla="*/ 2 h 29"/>
                    <a:gd name="T4" fmla="*/ 0 w 66"/>
                    <a:gd name="T5" fmla="*/ 4 h 29"/>
                    <a:gd name="T6" fmla="*/ 3 w 66"/>
                    <a:gd name="T7" fmla="*/ 7 h 29"/>
                    <a:gd name="T8" fmla="*/ 5 w 66"/>
                    <a:gd name="T9" fmla="*/ 12 h 29"/>
                    <a:gd name="T10" fmla="*/ 10 w 66"/>
                    <a:gd name="T11" fmla="*/ 17 h 29"/>
                    <a:gd name="T12" fmla="*/ 18 w 66"/>
                    <a:gd name="T13" fmla="*/ 20 h 29"/>
                    <a:gd name="T14" fmla="*/ 31 w 66"/>
                    <a:gd name="T15" fmla="*/ 25 h 29"/>
                    <a:gd name="T16" fmla="*/ 44 w 66"/>
                    <a:gd name="T17" fmla="*/ 28 h 29"/>
                    <a:gd name="T18" fmla="*/ 65 w 66"/>
                    <a:gd name="T19" fmla="*/ 28 h 29"/>
                    <a:gd name="T20" fmla="*/ 65 w 66"/>
                    <a:gd name="T21" fmla="*/ 22 h 29"/>
                    <a:gd name="T22" fmla="*/ 45 w 66"/>
                    <a:gd name="T23" fmla="*/ 20 h 29"/>
                    <a:gd name="T24" fmla="*/ 32 w 66"/>
                    <a:gd name="T25" fmla="*/ 18 h 29"/>
                    <a:gd name="T26" fmla="*/ 22 w 66"/>
                    <a:gd name="T27" fmla="*/ 16 h 29"/>
                    <a:gd name="T28" fmla="*/ 14 w 66"/>
                    <a:gd name="T29" fmla="*/ 11 h 29"/>
                    <a:gd name="T30" fmla="*/ 12 w 66"/>
                    <a:gd name="T31" fmla="*/ 8 h 29"/>
                    <a:gd name="T32" fmla="*/ 10 w 66"/>
                    <a:gd name="T33" fmla="*/ 4 h 29"/>
                    <a:gd name="T34" fmla="*/ 8 w 66"/>
                    <a:gd name="T35" fmla="*/ 2 h 29"/>
                    <a:gd name="T36" fmla="*/ 8 w 66"/>
                    <a:gd name="T37" fmla="*/ 2 h 29"/>
                    <a:gd name="T38" fmla="*/ 0 w 66"/>
                    <a:gd name="T39" fmla="*/ 2 h 29"/>
                    <a:gd name="T40" fmla="*/ 8 w 66"/>
                    <a:gd name="T41" fmla="*/ 2 h 29"/>
                    <a:gd name="T42" fmla="*/ 7 w 66"/>
                    <a:gd name="T43" fmla="*/ 0 h 29"/>
                    <a:gd name="T44" fmla="*/ 5 w 66"/>
                    <a:gd name="T45" fmla="*/ 0 h 29"/>
                    <a:gd name="T46" fmla="*/ 3 w 66"/>
                    <a:gd name="T47" fmla="*/ 0 h 29"/>
                    <a:gd name="T48" fmla="*/ 0 w 66"/>
                    <a:gd name="T49" fmla="*/ 2 h 29"/>
                    <a:gd name="T50" fmla="*/ 8 w 66"/>
                    <a:gd name="T51" fmla="*/ 2 h 29"/>
                    <a:gd name="T52" fmla="*/ 8 w 66"/>
                    <a:gd name="T53" fmla="*/ 2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6" h="29">
                      <a:moveTo>
                        <a:pt x="8" y="2"/>
                      </a:moveTo>
                      <a:lnTo>
                        <a:pt x="0" y="2"/>
                      </a:lnTo>
                      <a:lnTo>
                        <a:pt x="0" y="4"/>
                      </a:lnTo>
                      <a:lnTo>
                        <a:pt x="3" y="7"/>
                      </a:lnTo>
                      <a:lnTo>
                        <a:pt x="5" y="12"/>
                      </a:lnTo>
                      <a:lnTo>
                        <a:pt x="10" y="17"/>
                      </a:lnTo>
                      <a:lnTo>
                        <a:pt x="18" y="20"/>
                      </a:lnTo>
                      <a:lnTo>
                        <a:pt x="31" y="25"/>
                      </a:lnTo>
                      <a:lnTo>
                        <a:pt x="44" y="28"/>
                      </a:lnTo>
                      <a:lnTo>
                        <a:pt x="65" y="28"/>
                      </a:lnTo>
                      <a:lnTo>
                        <a:pt x="65" y="22"/>
                      </a:lnTo>
                      <a:lnTo>
                        <a:pt x="45" y="20"/>
                      </a:lnTo>
                      <a:lnTo>
                        <a:pt x="32" y="18"/>
                      </a:lnTo>
                      <a:lnTo>
                        <a:pt x="22" y="16"/>
                      </a:lnTo>
                      <a:lnTo>
                        <a:pt x="14" y="11"/>
                      </a:lnTo>
                      <a:lnTo>
                        <a:pt x="12" y="8"/>
                      </a:lnTo>
                      <a:lnTo>
                        <a:pt x="10" y="4"/>
                      </a:lnTo>
                      <a:lnTo>
                        <a:pt x="8" y="2"/>
                      </a:lnTo>
                      <a:lnTo>
                        <a:pt x="0" y="2"/>
                      </a:lnTo>
                      <a:lnTo>
                        <a:pt x="8" y="2"/>
                      </a:lnTo>
                      <a:lnTo>
                        <a:pt x="7" y="0"/>
                      </a:lnTo>
                      <a:lnTo>
                        <a:pt x="5" y="0"/>
                      </a:lnTo>
                      <a:lnTo>
                        <a:pt x="3" y="0"/>
                      </a:lnTo>
                      <a:lnTo>
                        <a:pt x="0" y="2"/>
                      </a:lnTo>
                      <a:lnTo>
                        <a:pt x="8"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Freeform 88"/>
                <p:cNvSpPr>
                  <a:spLocks/>
                </p:cNvSpPr>
                <p:nvPr/>
              </p:nvSpPr>
              <p:spPr bwMode="auto">
                <a:xfrm>
                  <a:off x="4431" y="1971"/>
                  <a:ext cx="9" cy="31"/>
                </a:xfrm>
                <a:custGeom>
                  <a:avLst/>
                  <a:gdLst>
                    <a:gd name="T0" fmla="*/ 8 w 9"/>
                    <a:gd name="T1" fmla="*/ 26 h 31"/>
                    <a:gd name="T2" fmla="*/ 8 w 9"/>
                    <a:gd name="T3" fmla="*/ 26 h 31"/>
                    <a:gd name="T4" fmla="*/ 8 w 9"/>
                    <a:gd name="T5" fmla="*/ 0 h 31"/>
                    <a:gd name="T6" fmla="*/ 0 w 9"/>
                    <a:gd name="T7" fmla="*/ 0 h 31"/>
                    <a:gd name="T8" fmla="*/ 0 w 9"/>
                    <a:gd name="T9" fmla="*/ 26 h 31"/>
                    <a:gd name="T10" fmla="*/ 0 w 9"/>
                    <a:gd name="T11" fmla="*/ 26 h 31"/>
                    <a:gd name="T12" fmla="*/ 0 w 9"/>
                    <a:gd name="T13" fmla="*/ 26 h 31"/>
                    <a:gd name="T14" fmla="*/ 3 w 9"/>
                    <a:gd name="T15" fmla="*/ 29 h 31"/>
                    <a:gd name="T16" fmla="*/ 5 w 9"/>
                    <a:gd name="T17" fmla="*/ 30 h 31"/>
                    <a:gd name="T18" fmla="*/ 7 w 9"/>
                    <a:gd name="T19" fmla="*/ 29 h 31"/>
                    <a:gd name="T20" fmla="*/ 8 w 9"/>
                    <a:gd name="T21" fmla="*/ 26 h 31"/>
                    <a:gd name="T22" fmla="*/ 8 w 9"/>
                    <a:gd name="T23" fmla="*/ 26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31">
                      <a:moveTo>
                        <a:pt x="8" y="26"/>
                      </a:moveTo>
                      <a:lnTo>
                        <a:pt x="8" y="26"/>
                      </a:lnTo>
                      <a:lnTo>
                        <a:pt x="8" y="0"/>
                      </a:lnTo>
                      <a:lnTo>
                        <a:pt x="0" y="0"/>
                      </a:lnTo>
                      <a:lnTo>
                        <a:pt x="0" y="26"/>
                      </a:lnTo>
                      <a:lnTo>
                        <a:pt x="3" y="29"/>
                      </a:lnTo>
                      <a:lnTo>
                        <a:pt x="5" y="30"/>
                      </a:lnTo>
                      <a:lnTo>
                        <a:pt x="7" y="29"/>
                      </a:lnTo>
                      <a:lnTo>
                        <a:pt x="8" y="26"/>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Freeform 89"/>
                <p:cNvSpPr>
                  <a:spLocks/>
                </p:cNvSpPr>
                <p:nvPr/>
              </p:nvSpPr>
              <p:spPr bwMode="auto">
                <a:xfrm>
                  <a:off x="4431" y="1997"/>
                  <a:ext cx="9" cy="17"/>
                </a:xfrm>
                <a:custGeom>
                  <a:avLst/>
                  <a:gdLst>
                    <a:gd name="T0" fmla="*/ 8 w 9"/>
                    <a:gd name="T1" fmla="*/ 10 h 17"/>
                    <a:gd name="T2" fmla="*/ 8 w 9"/>
                    <a:gd name="T3" fmla="*/ 10 h 17"/>
                    <a:gd name="T4" fmla="*/ 8 w 9"/>
                    <a:gd name="T5" fmla="*/ 0 h 17"/>
                    <a:gd name="T6" fmla="*/ 0 w 9"/>
                    <a:gd name="T7" fmla="*/ 0 h 17"/>
                    <a:gd name="T8" fmla="*/ 0 w 9"/>
                    <a:gd name="T9" fmla="*/ 10 h 17"/>
                    <a:gd name="T10" fmla="*/ 0 w 9"/>
                    <a:gd name="T11" fmla="*/ 10 h 17"/>
                    <a:gd name="T12" fmla="*/ 0 w 9"/>
                    <a:gd name="T13" fmla="*/ 10 h 17"/>
                    <a:gd name="T14" fmla="*/ 3 w 9"/>
                    <a:gd name="T15" fmla="*/ 13 h 17"/>
                    <a:gd name="T16" fmla="*/ 5 w 9"/>
                    <a:gd name="T17" fmla="*/ 16 h 17"/>
                    <a:gd name="T18" fmla="*/ 7 w 9"/>
                    <a:gd name="T19" fmla="*/ 13 h 17"/>
                    <a:gd name="T20" fmla="*/ 8 w 9"/>
                    <a:gd name="T21" fmla="*/ 10 h 17"/>
                    <a:gd name="T22" fmla="*/ 8 w 9"/>
                    <a:gd name="T23" fmla="*/ 1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7">
                      <a:moveTo>
                        <a:pt x="8" y="10"/>
                      </a:moveTo>
                      <a:lnTo>
                        <a:pt x="8" y="10"/>
                      </a:lnTo>
                      <a:lnTo>
                        <a:pt x="8" y="0"/>
                      </a:lnTo>
                      <a:lnTo>
                        <a:pt x="0" y="0"/>
                      </a:lnTo>
                      <a:lnTo>
                        <a:pt x="0" y="10"/>
                      </a:lnTo>
                      <a:lnTo>
                        <a:pt x="3" y="13"/>
                      </a:lnTo>
                      <a:lnTo>
                        <a:pt x="5" y="16"/>
                      </a:lnTo>
                      <a:lnTo>
                        <a:pt x="7" y="13"/>
                      </a:lnTo>
                      <a:lnTo>
                        <a:pt x="8" y="10"/>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Freeform 90"/>
                <p:cNvSpPr>
                  <a:spLocks/>
                </p:cNvSpPr>
                <p:nvPr/>
              </p:nvSpPr>
              <p:spPr bwMode="auto">
                <a:xfrm>
                  <a:off x="4431" y="2007"/>
                  <a:ext cx="70" cy="29"/>
                </a:xfrm>
                <a:custGeom>
                  <a:avLst/>
                  <a:gdLst>
                    <a:gd name="T0" fmla="*/ 65 w 70"/>
                    <a:gd name="T1" fmla="*/ 20 h 29"/>
                    <a:gd name="T2" fmla="*/ 65 w 70"/>
                    <a:gd name="T3" fmla="*/ 20 h 29"/>
                    <a:gd name="T4" fmla="*/ 45 w 70"/>
                    <a:gd name="T5" fmla="*/ 20 h 29"/>
                    <a:gd name="T6" fmla="*/ 32 w 70"/>
                    <a:gd name="T7" fmla="*/ 17 h 29"/>
                    <a:gd name="T8" fmla="*/ 22 w 70"/>
                    <a:gd name="T9" fmla="*/ 14 h 29"/>
                    <a:gd name="T10" fmla="*/ 14 w 70"/>
                    <a:gd name="T11" fmla="*/ 9 h 29"/>
                    <a:gd name="T12" fmla="*/ 12 w 70"/>
                    <a:gd name="T13" fmla="*/ 7 h 29"/>
                    <a:gd name="T14" fmla="*/ 10 w 70"/>
                    <a:gd name="T15" fmla="*/ 3 h 29"/>
                    <a:gd name="T16" fmla="*/ 8 w 70"/>
                    <a:gd name="T17" fmla="*/ 0 h 29"/>
                    <a:gd name="T18" fmla="*/ 8 w 70"/>
                    <a:gd name="T19" fmla="*/ 0 h 29"/>
                    <a:gd name="T20" fmla="*/ 0 w 70"/>
                    <a:gd name="T21" fmla="*/ 0 h 29"/>
                    <a:gd name="T22" fmla="*/ 0 w 70"/>
                    <a:gd name="T23" fmla="*/ 3 h 29"/>
                    <a:gd name="T24" fmla="*/ 3 w 70"/>
                    <a:gd name="T25" fmla="*/ 7 h 29"/>
                    <a:gd name="T26" fmla="*/ 5 w 70"/>
                    <a:gd name="T27" fmla="*/ 10 h 29"/>
                    <a:gd name="T28" fmla="*/ 10 w 70"/>
                    <a:gd name="T29" fmla="*/ 16 h 29"/>
                    <a:gd name="T30" fmla="*/ 18 w 70"/>
                    <a:gd name="T31" fmla="*/ 20 h 29"/>
                    <a:gd name="T32" fmla="*/ 31 w 70"/>
                    <a:gd name="T33" fmla="*/ 24 h 29"/>
                    <a:gd name="T34" fmla="*/ 44 w 70"/>
                    <a:gd name="T35" fmla="*/ 26 h 29"/>
                    <a:gd name="T36" fmla="*/ 65 w 70"/>
                    <a:gd name="T37" fmla="*/ 28 h 29"/>
                    <a:gd name="T38" fmla="*/ 65 w 70"/>
                    <a:gd name="T39" fmla="*/ 28 h 29"/>
                    <a:gd name="T40" fmla="*/ 65 w 70"/>
                    <a:gd name="T41" fmla="*/ 28 h 29"/>
                    <a:gd name="T42" fmla="*/ 67 w 70"/>
                    <a:gd name="T43" fmla="*/ 26 h 29"/>
                    <a:gd name="T44" fmla="*/ 69 w 70"/>
                    <a:gd name="T45" fmla="*/ 24 h 29"/>
                    <a:gd name="T46" fmla="*/ 67 w 70"/>
                    <a:gd name="T47" fmla="*/ 22 h 29"/>
                    <a:gd name="T48" fmla="*/ 65 w 70"/>
                    <a:gd name="T49" fmla="*/ 20 h 29"/>
                    <a:gd name="T50" fmla="*/ 65 w 70"/>
                    <a:gd name="T51" fmla="*/ 2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0" h="29">
                      <a:moveTo>
                        <a:pt x="65" y="20"/>
                      </a:moveTo>
                      <a:lnTo>
                        <a:pt x="65" y="20"/>
                      </a:lnTo>
                      <a:lnTo>
                        <a:pt x="45" y="20"/>
                      </a:lnTo>
                      <a:lnTo>
                        <a:pt x="32" y="17"/>
                      </a:lnTo>
                      <a:lnTo>
                        <a:pt x="22" y="14"/>
                      </a:lnTo>
                      <a:lnTo>
                        <a:pt x="14" y="9"/>
                      </a:lnTo>
                      <a:lnTo>
                        <a:pt x="12" y="7"/>
                      </a:lnTo>
                      <a:lnTo>
                        <a:pt x="10" y="3"/>
                      </a:lnTo>
                      <a:lnTo>
                        <a:pt x="8" y="0"/>
                      </a:lnTo>
                      <a:lnTo>
                        <a:pt x="0" y="0"/>
                      </a:lnTo>
                      <a:lnTo>
                        <a:pt x="0" y="3"/>
                      </a:lnTo>
                      <a:lnTo>
                        <a:pt x="3" y="7"/>
                      </a:lnTo>
                      <a:lnTo>
                        <a:pt x="5" y="10"/>
                      </a:lnTo>
                      <a:lnTo>
                        <a:pt x="10" y="16"/>
                      </a:lnTo>
                      <a:lnTo>
                        <a:pt x="18" y="20"/>
                      </a:lnTo>
                      <a:lnTo>
                        <a:pt x="31" y="24"/>
                      </a:lnTo>
                      <a:lnTo>
                        <a:pt x="44" y="26"/>
                      </a:lnTo>
                      <a:lnTo>
                        <a:pt x="65" y="28"/>
                      </a:lnTo>
                      <a:lnTo>
                        <a:pt x="67" y="26"/>
                      </a:lnTo>
                      <a:lnTo>
                        <a:pt x="69" y="24"/>
                      </a:lnTo>
                      <a:lnTo>
                        <a:pt x="67" y="22"/>
                      </a:lnTo>
                      <a:lnTo>
                        <a:pt x="65" y="20"/>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Freeform 91"/>
                <p:cNvSpPr>
                  <a:spLocks/>
                </p:cNvSpPr>
                <p:nvPr/>
              </p:nvSpPr>
              <p:spPr bwMode="auto">
                <a:xfrm>
                  <a:off x="4496" y="2005"/>
                  <a:ext cx="65" cy="31"/>
                </a:xfrm>
                <a:custGeom>
                  <a:avLst/>
                  <a:gdLst>
                    <a:gd name="T0" fmla="*/ 56 w 65"/>
                    <a:gd name="T1" fmla="*/ 2 h 31"/>
                    <a:gd name="T2" fmla="*/ 56 w 65"/>
                    <a:gd name="T3" fmla="*/ 2 h 31"/>
                    <a:gd name="T4" fmla="*/ 57 w 65"/>
                    <a:gd name="T5" fmla="*/ 2 h 31"/>
                    <a:gd name="T6" fmla="*/ 56 w 65"/>
                    <a:gd name="T7" fmla="*/ 5 h 31"/>
                    <a:gd name="T8" fmla="*/ 54 w 65"/>
                    <a:gd name="T9" fmla="*/ 9 h 31"/>
                    <a:gd name="T10" fmla="*/ 49 w 65"/>
                    <a:gd name="T11" fmla="*/ 11 h 31"/>
                    <a:gd name="T12" fmla="*/ 42 w 65"/>
                    <a:gd name="T13" fmla="*/ 16 h 31"/>
                    <a:gd name="T14" fmla="*/ 34 w 65"/>
                    <a:gd name="T15" fmla="*/ 19 h 31"/>
                    <a:gd name="T16" fmla="*/ 19 w 65"/>
                    <a:gd name="T17" fmla="*/ 22 h 31"/>
                    <a:gd name="T18" fmla="*/ 0 w 65"/>
                    <a:gd name="T19" fmla="*/ 22 h 31"/>
                    <a:gd name="T20" fmla="*/ 0 w 65"/>
                    <a:gd name="T21" fmla="*/ 30 h 31"/>
                    <a:gd name="T22" fmla="*/ 19 w 65"/>
                    <a:gd name="T23" fmla="*/ 28 h 31"/>
                    <a:gd name="T24" fmla="*/ 35 w 65"/>
                    <a:gd name="T25" fmla="*/ 26 h 31"/>
                    <a:gd name="T26" fmla="*/ 46 w 65"/>
                    <a:gd name="T27" fmla="*/ 22 h 31"/>
                    <a:gd name="T28" fmla="*/ 54 w 65"/>
                    <a:gd name="T29" fmla="*/ 18 h 31"/>
                    <a:gd name="T30" fmla="*/ 58 w 65"/>
                    <a:gd name="T31" fmla="*/ 12 h 31"/>
                    <a:gd name="T32" fmla="*/ 61 w 65"/>
                    <a:gd name="T33" fmla="*/ 9 h 31"/>
                    <a:gd name="T34" fmla="*/ 64 w 65"/>
                    <a:gd name="T35" fmla="*/ 5 h 31"/>
                    <a:gd name="T36" fmla="*/ 64 w 65"/>
                    <a:gd name="T37" fmla="*/ 4 h 31"/>
                    <a:gd name="T38" fmla="*/ 64 w 65"/>
                    <a:gd name="T39" fmla="*/ 2 h 31"/>
                    <a:gd name="T40" fmla="*/ 64 w 65"/>
                    <a:gd name="T41" fmla="*/ 4 h 31"/>
                    <a:gd name="T42" fmla="*/ 63 w 65"/>
                    <a:gd name="T43" fmla="*/ 2 h 31"/>
                    <a:gd name="T44" fmla="*/ 60 w 65"/>
                    <a:gd name="T45" fmla="*/ 0 h 31"/>
                    <a:gd name="T46" fmla="*/ 57 w 65"/>
                    <a:gd name="T47" fmla="*/ 1 h 31"/>
                    <a:gd name="T48" fmla="*/ 56 w 65"/>
                    <a:gd name="T49" fmla="*/ 2 h 31"/>
                    <a:gd name="T50" fmla="*/ 56 w 65"/>
                    <a:gd name="T51" fmla="*/ 2 h 31"/>
                    <a:gd name="T52" fmla="*/ 56 w 65"/>
                    <a:gd name="T53" fmla="*/ 2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31">
                      <a:moveTo>
                        <a:pt x="56"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64" y="2"/>
                      </a:lnTo>
                      <a:lnTo>
                        <a:pt x="64" y="4"/>
                      </a:lnTo>
                      <a:lnTo>
                        <a:pt x="63" y="2"/>
                      </a:lnTo>
                      <a:lnTo>
                        <a:pt x="60" y="0"/>
                      </a:lnTo>
                      <a:lnTo>
                        <a:pt x="57" y="1"/>
                      </a:lnTo>
                      <a:lnTo>
                        <a:pt x="56" y="2"/>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Freeform 92"/>
                <p:cNvSpPr>
                  <a:spLocks/>
                </p:cNvSpPr>
                <p:nvPr/>
              </p:nvSpPr>
              <p:spPr bwMode="auto">
                <a:xfrm>
                  <a:off x="4552" y="1994"/>
                  <a:ext cx="9" cy="14"/>
                </a:xfrm>
                <a:custGeom>
                  <a:avLst/>
                  <a:gdLst>
                    <a:gd name="T0" fmla="*/ 0 w 9"/>
                    <a:gd name="T1" fmla="*/ 3 h 14"/>
                    <a:gd name="T2" fmla="*/ 0 w 9"/>
                    <a:gd name="T3" fmla="*/ 3 h 14"/>
                    <a:gd name="T4" fmla="*/ 0 w 9"/>
                    <a:gd name="T5" fmla="*/ 13 h 14"/>
                    <a:gd name="T6" fmla="*/ 8 w 9"/>
                    <a:gd name="T7" fmla="*/ 13 h 14"/>
                    <a:gd name="T8" fmla="*/ 8 w 9"/>
                    <a:gd name="T9" fmla="*/ 3 h 14"/>
                    <a:gd name="T10" fmla="*/ 8 w 9"/>
                    <a:gd name="T11" fmla="*/ 3 h 14"/>
                    <a:gd name="T12" fmla="*/ 8 w 9"/>
                    <a:gd name="T13" fmla="*/ 3 h 14"/>
                    <a:gd name="T14" fmla="*/ 6 w 9"/>
                    <a:gd name="T15" fmla="*/ 2 h 14"/>
                    <a:gd name="T16" fmla="*/ 3 w 9"/>
                    <a:gd name="T17" fmla="*/ 0 h 14"/>
                    <a:gd name="T18" fmla="*/ 1 w 9"/>
                    <a:gd name="T19" fmla="*/ 2 h 14"/>
                    <a:gd name="T20" fmla="*/ 0 w 9"/>
                    <a:gd name="T21" fmla="*/ 3 h 14"/>
                    <a:gd name="T22" fmla="*/ 0 w 9"/>
                    <a:gd name="T23" fmla="*/ 3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4">
                      <a:moveTo>
                        <a:pt x="0" y="3"/>
                      </a:moveTo>
                      <a:lnTo>
                        <a:pt x="0" y="3"/>
                      </a:lnTo>
                      <a:lnTo>
                        <a:pt x="0" y="13"/>
                      </a:lnTo>
                      <a:lnTo>
                        <a:pt x="8" y="13"/>
                      </a:lnTo>
                      <a:lnTo>
                        <a:pt x="8" y="3"/>
                      </a:lnTo>
                      <a:lnTo>
                        <a:pt x="6" y="2"/>
                      </a:lnTo>
                      <a:lnTo>
                        <a:pt x="3" y="0"/>
                      </a:lnTo>
                      <a:lnTo>
                        <a:pt x="1" y="2"/>
                      </a:lnTo>
                      <a:lnTo>
                        <a:pt x="0" y="3"/>
                      </a:lnTo>
                    </a:path>
                  </a:pathLst>
                </a:custGeom>
                <a:solidFill>
                  <a:srgbClr val="00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Freeform 93"/>
                <p:cNvSpPr>
                  <a:spLocks/>
                </p:cNvSpPr>
                <p:nvPr/>
              </p:nvSpPr>
              <p:spPr bwMode="auto">
                <a:xfrm>
                  <a:off x="4489" y="1997"/>
                  <a:ext cx="17" cy="31"/>
                </a:xfrm>
                <a:custGeom>
                  <a:avLst/>
                  <a:gdLst>
                    <a:gd name="T0" fmla="*/ 7 w 17"/>
                    <a:gd name="T1" fmla="*/ 0 h 31"/>
                    <a:gd name="T2" fmla="*/ 4 w 17"/>
                    <a:gd name="T3" fmla="*/ 2 h 31"/>
                    <a:gd name="T4" fmla="*/ 2 w 17"/>
                    <a:gd name="T5" fmla="*/ 6 h 31"/>
                    <a:gd name="T6" fmla="*/ 0 w 17"/>
                    <a:gd name="T7" fmla="*/ 10 h 31"/>
                    <a:gd name="T8" fmla="*/ 0 w 17"/>
                    <a:gd name="T9" fmla="*/ 16 h 31"/>
                    <a:gd name="T10" fmla="*/ 0 w 17"/>
                    <a:gd name="T11" fmla="*/ 20 h 31"/>
                    <a:gd name="T12" fmla="*/ 2 w 17"/>
                    <a:gd name="T13" fmla="*/ 26 h 31"/>
                    <a:gd name="T14" fmla="*/ 4 w 17"/>
                    <a:gd name="T15" fmla="*/ 29 h 31"/>
                    <a:gd name="T16" fmla="*/ 7 w 17"/>
                    <a:gd name="T17" fmla="*/ 30 h 31"/>
                    <a:gd name="T18" fmla="*/ 11 w 17"/>
                    <a:gd name="T19" fmla="*/ 30 h 31"/>
                    <a:gd name="T20" fmla="*/ 14 w 17"/>
                    <a:gd name="T21" fmla="*/ 26 h 31"/>
                    <a:gd name="T22" fmla="*/ 15 w 17"/>
                    <a:gd name="T23" fmla="*/ 21 h 31"/>
                    <a:gd name="T24" fmla="*/ 16 w 17"/>
                    <a:gd name="T25" fmla="*/ 16 h 31"/>
                    <a:gd name="T26" fmla="*/ 15 w 17"/>
                    <a:gd name="T27" fmla="*/ 10 h 31"/>
                    <a:gd name="T28" fmla="*/ 14 w 17"/>
                    <a:gd name="T29" fmla="*/ 6 h 31"/>
                    <a:gd name="T30" fmla="*/ 12 w 17"/>
                    <a:gd name="T31" fmla="*/ 2 h 31"/>
                    <a:gd name="T32" fmla="*/ 7 w 17"/>
                    <a:gd name="T33" fmla="*/ 0 h 31"/>
                    <a:gd name="T34" fmla="*/ 7 w 17"/>
                    <a:gd name="T35" fmla="*/ 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 h="31">
                      <a:moveTo>
                        <a:pt x="7" y="0"/>
                      </a:moveTo>
                      <a:lnTo>
                        <a:pt x="4" y="2"/>
                      </a:lnTo>
                      <a:lnTo>
                        <a:pt x="2" y="6"/>
                      </a:lnTo>
                      <a:lnTo>
                        <a:pt x="0" y="10"/>
                      </a:lnTo>
                      <a:lnTo>
                        <a:pt x="0" y="16"/>
                      </a:lnTo>
                      <a:lnTo>
                        <a:pt x="0" y="20"/>
                      </a:lnTo>
                      <a:lnTo>
                        <a:pt x="2" y="26"/>
                      </a:lnTo>
                      <a:lnTo>
                        <a:pt x="4" y="29"/>
                      </a:lnTo>
                      <a:lnTo>
                        <a:pt x="7" y="30"/>
                      </a:lnTo>
                      <a:lnTo>
                        <a:pt x="11" y="30"/>
                      </a:lnTo>
                      <a:lnTo>
                        <a:pt x="14" y="26"/>
                      </a:lnTo>
                      <a:lnTo>
                        <a:pt x="15" y="21"/>
                      </a:lnTo>
                      <a:lnTo>
                        <a:pt x="16" y="16"/>
                      </a:lnTo>
                      <a:lnTo>
                        <a:pt x="15" y="10"/>
                      </a:lnTo>
                      <a:lnTo>
                        <a:pt x="14" y="6"/>
                      </a:lnTo>
                      <a:lnTo>
                        <a:pt x="12" y="2"/>
                      </a:lnTo>
                      <a:lnTo>
                        <a:pt x="7"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Freeform 94"/>
                <p:cNvSpPr>
                  <a:spLocks/>
                </p:cNvSpPr>
                <p:nvPr/>
              </p:nvSpPr>
              <p:spPr bwMode="auto">
                <a:xfrm>
                  <a:off x="4494" y="2034"/>
                  <a:ext cx="7" cy="9"/>
                </a:xfrm>
                <a:custGeom>
                  <a:avLst/>
                  <a:gdLst>
                    <a:gd name="T0" fmla="*/ 2 w 7"/>
                    <a:gd name="T1" fmla="*/ 0 h 9"/>
                    <a:gd name="T2" fmla="*/ 1 w 7"/>
                    <a:gd name="T3" fmla="*/ 1 h 9"/>
                    <a:gd name="T4" fmla="*/ 0 w 7"/>
                    <a:gd name="T5" fmla="*/ 3 h 9"/>
                    <a:gd name="T6" fmla="*/ 1 w 7"/>
                    <a:gd name="T7" fmla="*/ 6 h 9"/>
                    <a:gd name="T8" fmla="*/ 2 w 7"/>
                    <a:gd name="T9" fmla="*/ 8 h 9"/>
                    <a:gd name="T10" fmla="*/ 4 w 7"/>
                    <a:gd name="T11" fmla="*/ 7 h 9"/>
                    <a:gd name="T12" fmla="*/ 6 w 7"/>
                    <a:gd name="T13" fmla="*/ 3 h 9"/>
                    <a:gd name="T14" fmla="*/ 4 w 7"/>
                    <a:gd name="T15" fmla="*/ 1 h 9"/>
                    <a:gd name="T16" fmla="*/ 2 w 7"/>
                    <a:gd name="T17" fmla="*/ 0 h 9"/>
                    <a:gd name="T18" fmla="*/ 2 w 7"/>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9">
                      <a:moveTo>
                        <a:pt x="2" y="0"/>
                      </a:moveTo>
                      <a:lnTo>
                        <a:pt x="1" y="1"/>
                      </a:lnTo>
                      <a:lnTo>
                        <a:pt x="0" y="3"/>
                      </a:lnTo>
                      <a:lnTo>
                        <a:pt x="1" y="6"/>
                      </a:lnTo>
                      <a:lnTo>
                        <a:pt x="2" y="8"/>
                      </a:lnTo>
                      <a:lnTo>
                        <a:pt x="4" y="7"/>
                      </a:lnTo>
                      <a:lnTo>
                        <a:pt x="6" y="3"/>
                      </a:lnTo>
                      <a:lnTo>
                        <a:pt x="4" y="1"/>
                      </a:lnTo>
                      <a:lnTo>
                        <a:pt x="2"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Freeform 95"/>
                <p:cNvSpPr>
                  <a:spLocks/>
                </p:cNvSpPr>
                <p:nvPr/>
              </p:nvSpPr>
              <p:spPr bwMode="auto">
                <a:xfrm>
                  <a:off x="4494" y="2046"/>
                  <a:ext cx="7" cy="8"/>
                </a:xfrm>
                <a:custGeom>
                  <a:avLst/>
                  <a:gdLst>
                    <a:gd name="T0" fmla="*/ 2 w 7"/>
                    <a:gd name="T1" fmla="*/ 0 h 8"/>
                    <a:gd name="T2" fmla="*/ 1 w 7"/>
                    <a:gd name="T3" fmla="*/ 1 h 8"/>
                    <a:gd name="T4" fmla="*/ 0 w 7"/>
                    <a:gd name="T5" fmla="*/ 4 h 8"/>
                    <a:gd name="T6" fmla="*/ 1 w 7"/>
                    <a:gd name="T7" fmla="*/ 5 h 8"/>
                    <a:gd name="T8" fmla="*/ 2 w 7"/>
                    <a:gd name="T9" fmla="*/ 7 h 8"/>
                    <a:gd name="T10" fmla="*/ 4 w 7"/>
                    <a:gd name="T11" fmla="*/ 5 h 8"/>
                    <a:gd name="T12" fmla="*/ 6 w 7"/>
                    <a:gd name="T13" fmla="*/ 4 h 8"/>
                    <a:gd name="T14" fmla="*/ 4 w 7"/>
                    <a:gd name="T15" fmla="*/ 1 h 8"/>
                    <a:gd name="T16" fmla="*/ 2 w 7"/>
                    <a:gd name="T17" fmla="*/ 0 h 8"/>
                    <a:gd name="T18" fmla="*/ 2 w 7"/>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8">
                      <a:moveTo>
                        <a:pt x="2" y="0"/>
                      </a:moveTo>
                      <a:lnTo>
                        <a:pt x="1" y="1"/>
                      </a:lnTo>
                      <a:lnTo>
                        <a:pt x="0" y="4"/>
                      </a:lnTo>
                      <a:lnTo>
                        <a:pt x="1" y="5"/>
                      </a:lnTo>
                      <a:lnTo>
                        <a:pt x="2" y="7"/>
                      </a:lnTo>
                      <a:lnTo>
                        <a:pt x="4" y="5"/>
                      </a:lnTo>
                      <a:lnTo>
                        <a:pt x="6" y="4"/>
                      </a:lnTo>
                      <a:lnTo>
                        <a:pt x="4" y="1"/>
                      </a:lnTo>
                      <a:lnTo>
                        <a:pt x="2"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1" name="Freeform 96"/>
                <p:cNvSpPr>
                  <a:spLocks/>
                </p:cNvSpPr>
                <p:nvPr/>
              </p:nvSpPr>
              <p:spPr bwMode="auto">
                <a:xfrm>
                  <a:off x="4494" y="2059"/>
                  <a:ext cx="7" cy="7"/>
                </a:xfrm>
                <a:custGeom>
                  <a:avLst/>
                  <a:gdLst>
                    <a:gd name="T0" fmla="*/ 2 w 7"/>
                    <a:gd name="T1" fmla="*/ 0 h 7"/>
                    <a:gd name="T2" fmla="*/ 1 w 7"/>
                    <a:gd name="T3" fmla="*/ 0 h 7"/>
                    <a:gd name="T4" fmla="*/ 0 w 7"/>
                    <a:gd name="T5" fmla="*/ 4 h 7"/>
                    <a:gd name="T6" fmla="*/ 1 w 7"/>
                    <a:gd name="T7" fmla="*/ 6 h 7"/>
                    <a:gd name="T8" fmla="*/ 2 w 7"/>
                    <a:gd name="T9" fmla="*/ 6 h 7"/>
                    <a:gd name="T10" fmla="*/ 4 w 7"/>
                    <a:gd name="T11" fmla="*/ 6 h 7"/>
                    <a:gd name="T12" fmla="*/ 6 w 7"/>
                    <a:gd name="T13" fmla="*/ 4 h 7"/>
                    <a:gd name="T14" fmla="*/ 4 w 7"/>
                    <a:gd name="T15" fmla="*/ 0 h 7"/>
                    <a:gd name="T16" fmla="*/ 2 w 7"/>
                    <a:gd name="T17" fmla="*/ 0 h 7"/>
                    <a:gd name="T18" fmla="*/ 2 w 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2" y="0"/>
                      </a:moveTo>
                      <a:lnTo>
                        <a:pt x="1" y="0"/>
                      </a:lnTo>
                      <a:lnTo>
                        <a:pt x="0" y="4"/>
                      </a:lnTo>
                      <a:lnTo>
                        <a:pt x="1" y="6"/>
                      </a:lnTo>
                      <a:lnTo>
                        <a:pt x="2" y="6"/>
                      </a:lnTo>
                      <a:lnTo>
                        <a:pt x="4" y="6"/>
                      </a:lnTo>
                      <a:lnTo>
                        <a:pt x="6" y="4"/>
                      </a:lnTo>
                      <a:lnTo>
                        <a:pt x="4" y="0"/>
                      </a:lnTo>
                      <a:lnTo>
                        <a:pt x="2"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2" name="Freeform 97"/>
                <p:cNvSpPr>
                  <a:spLocks/>
                </p:cNvSpPr>
                <p:nvPr/>
              </p:nvSpPr>
              <p:spPr bwMode="auto">
                <a:xfrm>
                  <a:off x="4494" y="2071"/>
                  <a:ext cx="7" cy="7"/>
                </a:xfrm>
                <a:custGeom>
                  <a:avLst/>
                  <a:gdLst>
                    <a:gd name="T0" fmla="*/ 2 w 7"/>
                    <a:gd name="T1" fmla="*/ 0 h 7"/>
                    <a:gd name="T2" fmla="*/ 1 w 7"/>
                    <a:gd name="T3" fmla="*/ 0 h 7"/>
                    <a:gd name="T4" fmla="*/ 0 w 7"/>
                    <a:gd name="T5" fmla="*/ 3 h 7"/>
                    <a:gd name="T6" fmla="*/ 1 w 7"/>
                    <a:gd name="T7" fmla="*/ 4 h 7"/>
                    <a:gd name="T8" fmla="*/ 2 w 7"/>
                    <a:gd name="T9" fmla="*/ 6 h 7"/>
                    <a:gd name="T10" fmla="*/ 4 w 7"/>
                    <a:gd name="T11" fmla="*/ 4 h 7"/>
                    <a:gd name="T12" fmla="*/ 6 w 7"/>
                    <a:gd name="T13" fmla="*/ 3 h 7"/>
                    <a:gd name="T14" fmla="*/ 4 w 7"/>
                    <a:gd name="T15" fmla="*/ 0 h 7"/>
                    <a:gd name="T16" fmla="*/ 2 w 7"/>
                    <a:gd name="T17" fmla="*/ 0 h 7"/>
                    <a:gd name="T18" fmla="*/ 2 w 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2" y="0"/>
                      </a:moveTo>
                      <a:lnTo>
                        <a:pt x="1" y="0"/>
                      </a:lnTo>
                      <a:lnTo>
                        <a:pt x="0" y="3"/>
                      </a:lnTo>
                      <a:lnTo>
                        <a:pt x="1" y="4"/>
                      </a:lnTo>
                      <a:lnTo>
                        <a:pt x="2" y="6"/>
                      </a:lnTo>
                      <a:lnTo>
                        <a:pt x="4" y="4"/>
                      </a:lnTo>
                      <a:lnTo>
                        <a:pt x="6" y="3"/>
                      </a:lnTo>
                      <a:lnTo>
                        <a:pt x="4" y="0"/>
                      </a:lnTo>
                      <a:lnTo>
                        <a:pt x="2"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 name="Freeform 98"/>
                <p:cNvSpPr>
                  <a:spLocks/>
                </p:cNvSpPr>
                <p:nvPr/>
              </p:nvSpPr>
              <p:spPr bwMode="auto">
                <a:xfrm>
                  <a:off x="4494" y="2082"/>
                  <a:ext cx="7" cy="8"/>
                </a:xfrm>
                <a:custGeom>
                  <a:avLst/>
                  <a:gdLst>
                    <a:gd name="T0" fmla="*/ 2 w 7"/>
                    <a:gd name="T1" fmla="*/ 0 h 8"/>
                    <a:gd name="T2" fmla="*/ 1 w 7"/>
                    <a:gd name="T3" fmla="*/ 2 h 8"/>
                    <a:gd name="T4" fmla="*/ 0 w 7"/>
                    <a:gd name="T5" fmla="*/ 5 h 8"/>
                    <a:gd name="T6" fmla="*/ 1 w 7"/>
                    <a:gd name="T7" fmla="*/ 7 h 8"/>
                    <a:gd name="T8" fmla="*/ 2 w 7"/>
                    <a:gd name="T9" fmla="*/ 7 h 8"/>
                    <a:gd name="T10" fmla="*/ 4 w 7"/>
                    <a:gd name="T11" fmla="*/ 7 h 8"/>
                    <a:gd name="T12" fmla="*/ 6 w 7"/>
                    <a:gd name="T13" fmla="*/ 5 h 8"/>
                    <a:gd name="T14" fmla="*/ 4 w 7"/>
                    <a:gd name="T15" fmla="*/ 2 h 8"/>
                    <a:gd name="T16" fmla="*/ 2 w 7"/>
                    <a:gd name="T17" fmla="*/ 0 h 8"/>
                    <a:gd name="T18" fmla="*/ 2 w 7"/>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8">
                      <a:moveTo>
                        <a:pt x="2" y="0"/>
                      </a:moveTo>
                      <a:lnTo>
                        <a:pt x="1" y="2"/>
                      </a:lnTo>
                      <a:lnTo>
                        <a:pt x="0" y="5"/>
                      </a:lnTo>
                      <a:lnTo>
                        <a:pt x="1" y="7"/>
                      </a:lnTo>
                      <a:lnTo>
                        <a:pt x="2" y="7"/>
                      </a:lnTo>
                      <a:lnTo>
                        <a:pt x="4" y="7"/>
                      </a:lnTo>
                      <a:lnTo>
                        <a:pt x="6" y="5"/>
                      </a:lnTo>
                      <a:lnTo>
                        <a:pt x="4" y="2"/>
                      </a:lnTo>
                      <a:lnTo>
                        <a:pt x="2"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Freeform 99"/>
                <p:cNvSpPr>
                  <a:spLocks/>
                </p:cNvSpPr>
                <p:nvPr/>
              </p:nvSpPr>
              <p:spPr bwMode="auto">
                <a:xfrm>
                  <a:off x="4494" y="2094"/>
                  <a:ext cx="7" cy="8"/>
                </a:xfrm>
                <a:custGeom>
                  <a:avLst/>
                  <a:gdLst>
                    <a:gd name="T0" fmla="*/ 2 w 7"/>
                    <a:gd name="T1" fmla="*/ 0 h 8"/>
                    <a:gd name="T2" fmla="*/ 1 w 7"/>
                    <a:gd name="T3" fmla="*/ 1 h 8"/>
                    <a:gd name="T4" fmla="*/ 0 w 7"/>
                    <a:gd name="T5" fmla="*/ 3 h 8"/>
                    <a:gd name="T6" fmla="*/ 1 w 7"/>
                    <a:gd name="T7" fmla="*/ 7 h 8"/>
                    <a:gd name="T8" fmla="*/ 2 w 7"/>
                    <a:gd name="T9" fmla="*/ 7 h 8"/>
                    <a:gd name="T10" fmla="*/ 4 w 7"/>
                    <a:gd name="T11" fmla="*/ 7 h 8"/>
                    <a:gd name="T12" fmla="*/ 6 w 7"/>
                    <a:gd name="T13" fmla="*/ 3 h 8"/>
                    <a:gd name="T14" fmla="*/ 4 w 7"/>
                    <a:gd name="T15" fmla="*/ 1 h 8"/>
                    <a:gd name="T16" fmla="*/ 2 w 7"/>
                    <a:gd name="T17" fmla="*/ 0 h 8"/>
                    <a:gd name="T18" fmla="*/ 2 w 7"/>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8">
                      <a:moveTo>
                        <a:pt x="2" y="0"/>
                      </a:moveTo>
                      <a:lnTo>
                        <a:pt x="1" y="1"/>
                      </a:lnTo>
                      <a:lnTo>
                        <a:pt x="0" y="3"/>
                      </a:lnTo>
                      <a:lnTo>
                        <a:pt x="1" y="7"/>
                      </a:lnTo>
                      <a:lnTo>
                        <a:pt x="2" y="7"/>
                      </a:lnTo>
                      <a:lnTo>
                        <a:pt x="4" y="7"/>
                      </a:lnTo>
                      <a:lnTo>
                        <a:pt x="6" y="3"/>
                      </a:lnTo>
                      <a:lnTo>
                        <a:pt x="4" y="1"/>
                      </a:lnTo>
                      <a:lnTo>
                        <a:pt x="2"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 name="Freeform 100"/>
                <p:cNvSpPr>
                  <a:spLocks/>
                </p:cNvSpPr>
                <p:nvPr/>
              </p:nvSpPr>
              <p:spPr bwMode="auto">
                <a:xfrm>
                  <a:off x="4431" y="1834"/>
                  <a:ext cx="195" cy="116"/>
                </a:xfrm>
                <a:custGeom>
                  <a:avLst/>
                  <a:gdLst>
                    <a:gd name="T0" fmla="*/ 175 w 195"/>
                    <a:gd name="T1" fmla="*/ 0 h 116"/>
                    <a:gd name="T2" fmla="*/ 166 w 195"/>
                    <a:gd name="T3" fmla="*/ 2 h 116"/>
                    <a:gd name="T4" fmla="*/ 158 w 195"/>
                    <a:gd name="T5" fmla="*/ 8 h 116"/>
                    <a:gd name="T6" fmla="*/ 147 w 195"/>
                    <a:gd name="T7" fmla="*/ 18 h 116"/>
                    <a:gd name="T8" fmla="*/ 139 w 195"/>
                    <a:gd name="T9" fmla="*/ 29 h 116"/>
                    <a:gd name="T10" fmla="*/ 125 w 195"/>
                    <a:gd name="T11" fmla="*/ 39 h 116"/>
                    <a:gd name="T12" fmla="*/ 113 w 195"/>
                    <a:gd name="T13" fmla="*/ 49 h 116"/>
                    <a:gd name="T14" fmla="*/ 100 w 195"/>
                    <a:gd name="T15" fmla="*/ 54 h 116"/>
                    <a:gd name="T16" fmla="*/ 84 w 195"/>
                    <a:gd name="T17" fmla="*/ 55 h 116"/>
                    <a:gd name="T18" fmla="*/ 70 w 195"/>
                    <a:gd name="T19" fmla="*/ 57 h 116"/>
                    <a:gd name="T20" fmla="*/ 55 w 195"/>
                    <a:gd name="T21" fmla="*/ 57 h 116"/>
                    <a:gd name="T22" fmla="*/ 40 w 195"/>
                    <a:gd name="T23" fmla="*/ 58 h 116"/>
                    <a:gd name="T24" fmla="*/ 28 w 195"/>
                    <a:gd name="T25" fmla="*/ 61 h 116"/>
                    <a:gd name="T26" fmla="*/ 18 w 195"/>
                    <a:gd name="T27" fmla="*/ 64 h 116"/>
                    <a:gd name="T28" fmla="*/ 10 w 195"/>
                    <a:gd name="T29" fmla="*/ 69 h 116"/>
                    <a:gd name="T30" fmla="*/ 4 w 195"/>
                    <a:gd name="T31" fmla="*/ 75 h 116"/>
                    <a:gd name="T32" fmla="*/ 0 w 195"/>
                    <a:gd name="T33" fmla="*/ 84 h 116"/>
                    <a:gd name="T34" fmla="*/ 6 w 195"/>
                    <a:gd name="T35" fmla="*/ 93 h 116"/>
                    <a:gd name="T36" fmla="*/ 16 w 195"/>
                    <a:gd name="T37" fmla="*/ 101 h 116"/>
                    <a:gd name="T38" fmla="*/ 32 w 195"/>
                    <a:gd name="T39" fmla="*/ 107 h 116"/>
                    <a:gd name="T40" fmla="*/ 48 w 195"/>
                    <a:gd name="T41" fmla="*/ 112 h 116"/>
                    <a:gd name="T42" fmla="*/ 67 w 195"/>
                    <a:gd name="T43" fmla="*/ 115 h 116"/>
                    <a:gd name="T44" fmla="*/ 87 w 195"/>
                    <a:gd name="T45" fmla="*/ 115 h 116"/>
                    <a:gd name="T46" fmla="*/ 105 w 195"/>
                    <a:gd name="T47" fmla="*/ 111 h 116"/>
                    <a:gd name="T48" fmla="*/ 122 w 195"/>
                    <a:gd name="T49" fmla="*/ 104 h 116"/>
                    <a:gd name="T50" fmla="*/ 139 w 195"/>
                    <a:gd name="T51" fmla="*/ 92 h 116"/>
                    <a:gd name="T52" fmla="*/ 156 w 195"/>
                    <a:gd name="T53" fmla="*/ 76 h 116"/>
                    <a:gd name="T54" fmla="*/ 172 w 195"/>
                    <a:gd name="T55" fmla="*/ 59 h 116"/>
                    <a:gd name="T56" fmla="*/ 184 w 195"/>
                    <a:gd name="T57" fmla="*/ 42 h 116"/>
                    <a:gd name="T58" fmla="*/ 191 w 195"/>
                    <a:gd name="T59" fmla="*/ 26 h 116"/>
                    <a:gd name="T60" fmla="*/ 194 w 195"/>
                    <a:gd name="T61" fmla="*/ 12 h 116"/>
                    <a:gd name="T62" fmla="*/ 187 w 195"/>
                    <a:gd name="T63" fmla="*/ 2 h 116"/>
                    <a:gd name="T64" fmla="*/ 180 w 195"/>
                    <a:gd name="T65" fmla="*/ 0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5" h="116">
                      <a:moveTo>
                        <a:pt x="180" y="0"/>
                      </a:moveTo>
                      <a:lnTo>
                        <a:pt x="175" y="0"/>
                      </a:lnTo>
                      <a:lnTo>
                        <a:pt x="171" y="0"/>
                      </a:lnTo>
                      <a:lnTo>
                        <a:pt x="166" y="2"/>
                      </a:lnTo>
                      <a:lnTo>
                        <a:pt x="162" y="5"/>
                      </a:lnTo>
                      <a:lnTo>
                        <a:pt x="158" y="8"/>
                      </a:lnTo>
                      <a:lnTo>
                        <a:pt x="153" y="13"/>
                      </a:lnTo>
                      <a:lnTo>
                        <a:pt x="147" y="18"/>
                      </a:lnTo>
                      <a:lnTo>
                        <a:pt x="142" y="23"/>
                      </a:lnTo>
                      <a:lnTo>
                        <a:pt x="139" y="29"/>
                      </a:lnTo>
                      <a:lnTo>
                        <a:pt x="132" y="34"/>
                      </a:lnTo>
                      <a:lnTo>
                        <a:pt x="125" y="39"/>
                      </a:lnTo>
                      <a:lnTo>
                        <a:pt x="121" y="44"/>
                      </a:lnTo>
                      <a:lnTo>
                        <a:pt x="113" y="49"/>
                      </a:lnTo>
                      <a:lnTo>
                        <a:pt x="106" y="52"/>
                      </a:lnTo>
                      <a:lnTo>
                        <a:pt x="100" y="54"/>
                      </a:lnTo>
                      <a:lnTo>
                        <a:pt x="92" y="55"/>
                      </a:lnTo>
                      <a:lnTo>
                        <a:pt x="84" y="55"/>
                      </a:lnTo>
                      <a:lnTo>
                        <a:pt x="77" y="55"/>
                      </a:lnTo>
                      <a:lnTo>
                        <a:pt x="70" y="57"/>
                      </a:lnTo>
                      <a:lnTo>
                        <a:pt x="62" y="57"/>
                      </a:lnTo>
                      <a:lnTo>
                        <a:pt x="55" y="57"/>
                      </a:lnTo>
                      <a:lnTo>
                        <a:pt x="48" y="58"/>
                      </a:lnTo>
                      <a:lnTo>
                        <a:pt x="40" y="58"/>
                      </a:lnTo>
                      <a:lnTo>
                        <a:pt x="34" y="59"/>
                      </a:lnTo>
                      <a:lnTo>
                        <a:pt x="28" y="61"/>
                      </a:lnTo>
                      <a:lnTo>
                        <a:pt x="23" y="62"/>
                      </a:lnTo>
                      <a:lnTo>
                        <a:pt x="18" y="64"/>
                      </a:lnTo>
                      <a:lnTo>
                        <a:pt x="13" y="65"/>
                      </a:lnTo>
                      <a:lnTo>
                        <a:pt x="10" y="69"/>
                      </a:lnTo>
                      <a:lnTo>
                        <a:pt x="6" y="72"/>
                      </a:lnTo>
                      <a:lnTo>
                        <a:pt x="4" y="75"/>
                      </a:lnTo>
                      <a:lnTo>
                        <a:pt x="0" y="80"/>
                      </a:lnTo>
                      <a:lnTo>
                        <a:pt x="0" y="84"/>
                      </a:lnTo>
                      <a:lnTo>
                        <a:pt x="3" y="89"/>
                      </a:lnTo>
                      <a:lnTo>
                        <a:pt x="6" y="93"/>
                      </a:lnTo>
                      <a:lnTo>
                        <a:pt x="10" y="98"/>
                      </a:lnTo>
                      <a:lnTo>
                        <a:pt x="16" y="101"/>
                      </a:lnTo>
                      <a:lnTo>
                        <a:pt x="23" y="105"/>
                      </a:lnTo>
                      <a:lnTo>
                        <a:pt x="32" y="107"/>
                      </a:lnTo>
                      <a:lnTo>
                        <a:pt x="40" y="110"/>
                      </a:lnTo>
                      <a:lnTo>
                        <a:pt x="48" y="112"/>
                      </a:lnTo>
                      <a:lnTo>
                        <a:pt x="58" y="114"/>
                      </a:lnTo>
                      <a:lnTo>
                        <a:pt x="67" y="115"/>
                      </a:lnTo>
                      <a:lnTo>
                        <a:pt x="77" y="115"/>
                      </a:lnTo>
                      <a:lnTo>
                        <a:pt x="87" y="115"/>
                      </a:lnTo>
                      <a:lnTo>
                        <a:pt x="99" y="112"/>
                      </a:lnTo>
                      <a:lnTo>
                        <a:pt x="105" y="111"/>
                      </a:lnTo>
                      <a:lnTo>
                        <a:pt x="114" y="107"/>
                      </a:lnTo>
                      <a:lnTo>
                        <a:pt x="122" y="104"/>
                      </a:lnTo>
                      <a:lnTo>
                        <a:pt x="131" y="98"/>
                      </a:lnTo>
                      <a:lnTo>
                        <a:pt x="139" y="92"/>
                      </a:lnTo>
                      <a:lnTo>
                        <a:pt x="147" y="84"/>
                      </a:lnTo>
                      <a:lnTo>
                        <a:pt x="156" y="76"/>
                      </a:lnTo>
                      <a:lnTo>
                        <a:pt x="163" y="69"/>
                      </a:lnTo>
                      <a:lnTo>
                        <a:pt x="172" y="59"/>
                      </a:lnTo>
                      <a:lnTo>
                        <a:pt x="178" y="51"/>
                      </a:lnTo>
                      <a:lnTo>
                        <a:pt x="184" y="42"/>
                      </a:lnTo>
                      <a:lnTo>
                        <a:pt x="189" y="34"/>
                      </a:lnTo>
                      <a:lnTo>
                        <a:pt x="191" y="26"/>
                      </a:lnTo>
                      <a:lnTo>
                        <a:pt x="194" y="18"/>
                      </a:lnTo>
                      <a:lnTo>
                        <a:pt x="194" y="12"/>
                      </a:lnTo>
                      <a:lnTo>
                        <a:pt x="191" y="6"/>
                      </a:lnTo>
                      <a:lnTo>
                        <a:pt x="187" y="2"/>
                      </a:lnTo>
                      <a:lnTo>
                        <a:pt x="180"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 name="Freeform 101"/>
                <p:cNvSpPr>
                  <a:spLocks/>
                </p:cNvSpPr>
                <p:nvPr/>
              </p:nvSpPr>
              <p:spPr bwMode="auto">
                <a:xfrm>
                  <a:off x="4435" y="1836"/>
                  <a:ext cx="187" cy="113"/>
                </a:xfrm>
                <a:custGeom>
                  <a:avLst/>
                  <a:gdLst>
                    <a:gd name="T0" fmla="*/ 89 w 187"/>
                    <a:gd name="T1" fmla="*/ 53 h 113"/>
                    <a:gd name="T2" fmla="*/ 102 w 187"/>
                    <a:gd name="T3" fmla="*/ 51 h 113"/>
                    <a:gd name="T4" fmla="*/ 115 w 187"/>
                    <a:gd name="T5" fmla="*/ 43 h 113"/>
                    <a:gd name="T6" fmla="*/ 127 w 187"/>
                    <a:gd name="T7" fmla="*/ 34 h 113"/>
                    <a:gd name="T8" fmla="*/ 138 w 187"/>
                    <a:gd name="T9" fmla="*/ 24 h 113"/>
                    <a:gd name="T10" fmla="*/ 146 w 187"/>
                    <a:gd name="T11" fmla="*/ 13 h 113"/>
                    <a:gd name="T12" fmla="*/ 156 w 187"/>
                    <a:gd name="T13" fmla="*/ 4 h 113"/>
                    <a:gd name="T14" fmla="*/ 165 w 187"/>
                    <a:gd name="T15" fmla="*/ 0 h 113"/>
                    <a:gd name="T16" fmla="*/ 174 w 187"/>
                    <a:gd name="T17" fmla="*/ 0 h 113"/>
                    <a:gd name="T18" fmla="*/ 180 w 187"/>
                    <a:gd name="T19" fmla="*/ 3 h 113"/>
                    <a:gd name="T20" fmla="*/ 185 w 187"/>
                    <a:gd name="T21" fmla="*/ 8 h 113"/>
                    <a:gd name="T22" fmla="*/ 186 w 187"/>
                    <a:gd name="T23" fmla="*/ 12 h 113"/>
                    <a:gd name="T24" fmla="*/ 186 w 187"/>
                    <a:gd name="T25" fmla="*/ 19 h 113"/>
                    <a:gd name="T26" fmla="*/ 185 w 187"/>
                    <a:gd name="T27" fmla="*/ 26 h 113"/>
                    <a:gd name="T28" fmla="*/ 183 w 187"/>
                    <a:gd name="T29" fmla="*/ 34 h 113"/>
                    <a:gd name="T30" fmla="*/ 177 w 187"/>
                    <a:gd name="T31" fmla="*/ 42 h 113"/>
                    <a:gd name="T32" fmla="*/ 171 w 187"/>
                    <a:gd name="T33" fmla="*/ 51 h 113"/>
                    <a:gd name="T34" fmla="*/ 166 w 187"/>
                    <a:gd name="T35" fmla="*/ 59 h 113"/>
                    <a:gd name="T36" fmla="*/ 158 w 187"/>
                    <a:gd name="T37" fmla="*/ 67 h 113"/>
                    <a:gd name="T38" fmla="*/ 151 w 187"/>
                    <a:gd name="T39" fmla="*/ 75 h 113"/>
                    <a:gd name="T40" fmla="*/ 141 w 187"/>
                    <a:gd name="T41" fmla="*/ 82 h 113"/>
                    <a:gd name="T42" fmla="*/ 135 w 187"/>
                    <a:gd name="T43" fmla="*/ 90 h 113"/>
                    <a:gd name="T44" fmla="*/ 126 w 187"/>
                    <a:gd name="T45" fmla="*/ 96 h 113"/>
                    <a:gd name="T46" fmla="*/ 117 w 187"/>
                    <a:gd name="T47" fmla="*/ 100 h 113"/>
                    <a:gd name="T48" fmla="*/ 109 w 187"/>
                    <a:gd name="T49" fmla="*/ 105 h 113"/>
                    <a:gd name="T50" fmla="*/ 101 w 187"/>
                    <a:gd name="T51" fmla="*/ 108 h 113"/>
                    <a:gd name="T52" fmla="*/ 95 w 187"/>
                    <a:gd name="T53" fmla="*/ 110 h 113"/>
                    <a:gd name="T54" fmla="*/ 83 w 187"/>
                    <a:gd name="T55" fmla="*/ 110 h 113"/>
                    <a:gd name="T56" fmla="*/ 75 w 187"/>
                    <a:gd name="T57" fmla="*/ 112 h 113"/>
                    <a:gd name="T58" fmla="*/ 65 w 187"/>
                    <a:gd name="T59" fmla="*/ 112 h 113"/>
                    <a:gd name="T60" fmla="*/ 56 w 187"/>
                    <a:gd name="T61" fmla="*/ 110 h 113"/>
                    <a:gd name="T62" fmla="*/ 46 w 187"/>
                    <a:gd name="T63" fmla="*/ 109 h 113"/>
                    <a:gd name="T64" fmla="*/ 36 w 187"/>
                    <a:gd name="T65" fmla="*/ 107 h 113"/>
                    <a:gd name="T66" fmla="*/ 29 w 187"/>
                    <a:gd name="T67" fmla="*/ 105 h 113"/>
                    <a:gd name="T68" fmla="*/ 20 w 187"/>
                    <a:gd name="T69" fmla="*/ 102 h 113"/>
                    <a:gd name="T70" fmla="*/ 14 w 187"/>
                    <a:gd name="T71" fmla="*/ 99 h 113"/>
                    <a:gd name="T72" fmla="*/ 8 w 187"/>
                    <a:gd name="T73" fmla="*/ 95 h 113"/>
                    <a:gd name="T74" fmla="*/ 3 w 187"/>
                    <a:gd name="T75" fmla="*/ 91 h 113"/>
                    <a:gd name="T76" fmla="*/ 2 w 187"/>
                    <a:gd name="T77" fmla="*/ 87 h 113"/>
                    <a:gd name="T78" fmla="*/ 0 w 187"/>
                    <a:gd name="T79" fmla="*/ 82 h 113"/>
                    <a:gd name="T80" fmla="*/ 1 w 187"/>
                    <a:gd name="T81" fmla="*/ 78 h 113"/>
                    <a:gd name="T82" fmla="*/ 2 w 187"/>
                    <a:gd name="T83" fmla="*/ 74 h 113"/>
                    <a:gd name="T84" fmla="*/ 4 w 187"/>
                    <a:gd name="T85" fmla="*/ 70 h 113"/>
                    <a:gd name="T86" fmla="*/ 8 w 187"/>
                    <a:gd name="T87" fmla="*/ 67 h 113"/>
                    <a:gd name="T88" fmla="*/ 12 w 187"/>
                    <a:gd name="T89" fmla="*/ 65 h 113"/>
                    <a:gd name="T90" fmla="*/ 17 w 187"/>
                    <a:gd name="T91" fmla="*/ 62 h 113"/>
                    <a:gd name="T92" fmla="*/ 20 w 187"/>
                    <a:gd name="T93" fmla="*/ 61 h 113"/>
                    <a:gd name="T94" fmla="*/ 28 w 187"/>
                    <a:gd name="T95" fmla="*/ 59 h 113"/>
                    <a:gd name="T96" fmla="*/ 32 w 187"/>
                    <a:gd name="T97" fmla="*/ 59 h 113"/>
                    <a:gd name="T98" fmla="*/ 39 w 187"/>
                    <a:gd name="T99" fmla="*/ 57 h 113"/>
                    <a:gd name="T100" fmla="*/ 46 w 187"/>
                    <a:gd name="T101" fmla="*/ 57 h 113"/>
                    <a:gd name="T102" fmla="*/ 52 w 187"/>
                    <a:gd name="T103" fmla="*/ 56 h 113"/>
                    <a:gd name="T104" fmla="*/ 60 w 187"/>
                    <a:gd name="T105" fmla="*/ 56 h 113"/>
                    <a:gd name="T106" fmla="*/ 67 w 187"/>
                    <a:gd name="T107" fmla="*/ 55 h 113"/>
                    <a:gd name="T108" fmla="*/ 74 w 187"/>
                    <a:gd name="T109" fmla="*/ 55 h 113"/>
                    <a:gd name="T110" fmla="*/ 81 w 187"/>
                    <a:gd name="T111" fmla="*/ 55 h 113"/>
                    <a:gd name="T112" fmla="*/ 89 w 187"/>
                    <a:gd name="T113" fmla="*/ 53 h 113"/>
                    <a:gd name="T114" fmla="*/ 89 w 187"/>
                    <a:gd name="T115" fmla="*/ 53 h 1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7" h="113">
                      <a:moveTo>
                        <a:pt x="89" y="53"/>
                      </a:moveTo>
                      <a:lnTo>
                        <a:pt x="102" y="51"/>
                      </a:lnTo>
                      <a:lnTo>
                        <a:pt x="115" y="43"/>
                      </a:lnTo>
                      <a:lnTo>
                        <a:pt x="127" y="34"/>
                      </a:lnTo>
                      <a:lnTo>
                        <a:pt x="138" y="24"/>
                      </a:lnTo>
                      <a:lnTo>
                        <a:pt x="146" y="13"/>
                      </a:lnTo>
                      <a:lnTo>
                        <a:pt x="156" y="4"/>
                      </a:lnTo>
                      <a:lnTo>
                        <a:pt x="165" y="0"/>
                      </a:lnTo>
                      <a:lnTo>
                        <a:pt x="174" y="0"/>
                      </a:lnTo>
                      <a:lnTo>
                        <a:pt x="180" y="3"/>
                      </a:lnTo>
                      <a:lnTo>
                        <a:pt x="185" y="8"/>
                      </a:lnTo>
                      <a:lnTo>
                        <a:pt x="186" y="12"/>
                      </a:lnTo>
                      <a:lnTo>
                        <a:pt x="186" y="19"/>
                      </a:lnTo>
                      <a:lnTo>
                        <a:pt x="185" y="26"/>
                      </a:lnTo>
                      <a:lnTo>
                        <a:pt x="183" y="34"/>
                      </a:lnTo>
                      <a:lnTo>
                        <a:pt x="177" y="42"/>
                      </a:lnTo>
                      <a:lnTo>
                        <a:pt x="171" y="51"/>
                      </a:lnTo>
                      <a:lnTo>
                        <a:pt x="166" y="59"/>
                      </a:lnTo>
                      <a:lnTo>
                        <a:pt x="158" y="67"/>
                      </a:lnTo>
                      <a:lnTo>
                        <a:pt x="151" y="75"/>
                      </a:lnTo>
                      <a:lnTo>
                        <a:pt x="141" y="82"/>
                      </a:lnTo>
                      <a:lnTo>
                        <a:pt x="135" y="90"/>
                      </a:lnTo>
                      <a:lnTo>
                        <a:pt x="126" y="96"/>
                      </a:lnTo>
                      <a:lnTo>
                        <a:pt x="117" y="100"/>
                      </a:lnTo>
                      <a:lnTo>
                        <a:pt x="109" y="105"/>
                      </a:lnTo>
                      <a:lnTo>
                        <a:pt x="101" y="108"/>
                      </a:lnTo>
                      <a:lnTo>
                        <a:pt x="95" y="110"/>
                      </a:lnTo>
                      <a:lnTo>
                        <a:pt x="83" y="110"/>
                      </a:lnTo>
                      <a:lnTo>
                        <a:pt x="75" y="112"/>
                      </a:lnTo>
                      <a:lnTo>
                        <a:pt x="65" y="112"/>
                      </a:lnTo>
                      <a:lnTo>
                        <a:pt x="56" y="110"/>
                      </a:lnTo>
                      <a:lnTo>
                        <a:pt x="46" y="109"/>
                      </a:lnTo>
                      <a:lnTo>
                        <a:pt x="36" y="107"/>
                      </a:lnTo>
                      <a:lnTo>
                        <a:pt x="29" y="105"/>
                      </a:lnTo>
                      <a:lnTo>
                        <a:pt x="20" y="102"/>
                      </a:lnTo>
                      <a:lnTo>
                        <a:pt x="14" y="99"/>
                      </a:lnTo>
                      <a:lnTo>
                        <a:pt x="8" y="95"/>
                      </a:lnTo>
                      <a:lnTo>
                        <a:pt x="3" y="91"/>
                      </a:lnTo>
                      <a:lnTo>
                        <a:pt x="2" y="87"/>
                      </a:lnTo>
                      <a:lnTo>
                        <a:pt x="0" y="82"/>
                      </a:lnTo>
                      <a:lnTo>
                        <a:pt x="1" y="78"/>
                      </a:lnTo>
                      <a:lnTo>
                        <a:pt x="2" y="74"/>
                      </a:lnTo>
                      <a:lnTo>
                        <a:pt x="4" y="70"/>
                      </a:lnTo>
                      <a:lnTo>
                        <a:pt x="8" y="67"/>
                      </a:lnTo>
                      <a:lnTo>
                        <a:pt x="12" y="65"/>
                      </a:lnTo>
                      <a:lnTo>
                        <a:pt x="17" y="62"/>
                      </a:lnTo>
                      <a:lnTo>
                        <a:pt x="20" y="61"/>
                      </a:lnTo>
                      <a:lnTo>
                        <a:pt x="28" y="59"/>
                      </a:lnTo>
                      <a:lnTo>
                        <a:pt x="32" y="59"/>
                      </a:lnTo>
                      <a:lnTo>
                        <a:pt x="39" y="57"/>
                      </a:lnTo>
                      <a:lnTo>
                        <a:pt x="46" y="57"/>
                      </a:lnTo>
                      <a:lnTo>
                        <a:pt x="52" y="56"/>
                      </a:lnTo>
                      <a:lnTo>
                        <a:pt x="60" y="56"/>
                      </a:lnTo>
                      <a:lnTo>
                        <a:pt x="67" y="55"/>
                      </a:lnTo>
                      <a:lnTo>
                        <a:pt x="74" y="55"/>
                      </a:lnTo>
                      <a:lnTo>
                        <a:pt x="81" y="55"/>
                      </a:lnTo>
                      <a:lnTo>
                        <a:pt x="89" y="53"/>
                      </a:lnTo>
                    </a:path>
                  </a:pathLst>
                </a:custGeom>
                <a:gradFill rotWithShape="0">
                  <a:gsLst>
                    <a:gs pos="0">
                      <a:srgbClr val="FFFFFF"/>
                    </a:gs>
                    <a:gs pos="100000">
                      <a:srgbClr val="FFFFD0"/>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 name="Oval 102"/>
              <p:cNvSpPr>
                <a:spLocks noChangeArrowheads="1"/>
              </p:cNvSpPr>
              <p:nvPr/>
            </p:nvSpPr>
            <p:spPr bwMode="auto">
              <a:xfrm>
                <a:off x="796" y="1942"/>
                <a:ext cx="729" cy="211"/>
              </a:xfrm>
              <a:prstGeom prst="ellipse">
                <a:avLst/>
              </a:prstGeom>
              <a:solidFill>
                <a:srgbClr val="8F8F8F"/>
              </a:solidFill>
              <a:ln w="19050">
                <a:solidFill>
                  <a:srgbClr val="8F8F8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grpSp>
            <p:nvGrpSpPr>
              <p:cNvPr id="25" name="Group 103"/>
              <p:cNvGrpSpPr>
                <a:grpSpLocks/>
              </p:cNvGrpSpPr>
              <p:nvPr/>
            </p:nvGrpSpPr>
            <p:grpSpPr bwMode="auto">
              <a:xfrm>
                <a:off x="1126" y="1670"/>
                <a:ext cx="532" cy="470"/>
                <a:chOff x="1126" y="1670"/>
                <a:chExt cx="532" cy="470"/>
              </a:xfrm>
            </p:grpSpPr>
            <p:sp>
              <p:nvSpPr>
                <p:cNvPr id="93" name="Freeform 104"/>
                <p:cNvSpPr>
                  <a:spLocks/>
                </p:cNvSpPr>
                <p:nvPr/>
              </p:nvSpPr>
              <p:spPr bwMode="auto">
                <a:xfrm>
                  <a:off x="1126" y="1673"/>
                  <a:ext cx="532" cy="467"/>
                </a:xfrm>
                <a:custGeom>
                  <a:avLst/>
                  <a:gdLst>
                    <a:gd name="T0" fmla="*/ 530 w 532"/>
                    <a:gd name="T1" fmla="*/ 406 h 467"/>
                    <a:gd name="T2" fmla="*/ 519 w 532"/>
                    <a:gd name="T3" fmla="*/ 420 h 467"/>
                    <a:gd name="T4" fmla="*/ 498 w 532"/>
                    <a:gd name="T5" fmla="*/ 431 h 467"/>
                    <a:gd name="T6" fmla="*/ 470 w 532"/>
                    <a:gd name="T7" fmla="*/ 442 h 467"/>
                    <a:gd name="T8" fmla="*/ 435 w 532"/>
                    <a:gd name="T9" fmla="*/ 450 h 467"/>
                    <a:gd name="T10" fmla="*/ 391 w 532"/>
                    <a:gd name="T11" fmla="*/ 459 h 467"/>
                    <a:gd name="T12" fmla="*/ 344 w 532"/>
                    <a:gd name="T13" fmla="*/ 465 h 467"/>
                    <a:gd name="T14" fmla="*/ 293 w 532"/>
                    <a:gd name="T15" fmla="*/ 466 h 467"/>
                    <a:gd name="T16" fmla="*/ 237 w 532"/>
                    <a:gd name="T17" fmla="*/ 466 h 467"/>
                    <a:gd name="T18" fmla="*/ 185 w 532"/>
                    <a:gd name="T19" fmla="*/ 465 h 467"/>
                    <a:gd name="T20" fmla="*/ 138 w 532"/>
                    <a:gd name="T21" fmla="*/ 459 h 467"/>
                    <a:gd name="T22" fmla="*/ 94 w 532"/>
                    <a:gd name="T23" fmla="*/ 450 h 467"/>
                    <a:gd name="T24" fmla="*/ 58 w 532"/>
                    <a:gd name="T25" fmla="*/ 442 h 467"/>
                    <a:gd name="T26" fmla="*/ 30 w 532"/>
                    <a:gd name="T27" fmla="*/ 431 h 467"/>
                    <a:gd name="T28" fmla="*/ 10 w 532"/>
                    <a:gd name="T29" fmla="*/ 420 h 467"/>
                    <a:gd name="T30" fmla="*/ 0 w 532"/>
                    <a:gd name="T31" fmla="*/ 406 h 467"/>
                    <a:gd name="T32" fmla="*/ 0 w 532"/>
                    <a:gd name="T33" fmla="*/ 328 h 467"/>
                    <a:gd name="T34" fmla="*/ 0 w 532"/>
                    <a:gd name="T35" fmla="*/ 61 h 467"/>
                    <a:gd name="T36" fmla="*/ 10 w 532"/>
                    <a:gd name="T37" fmla="*/ 49 h 467"/>
                    <a:gd name="T38" fmla="*/ 30 w 532"/>
                    <a:gd name="T39" fmla="*/ 37 h 467"/>
                    <a:gd name="T40" fmla="*/ 58 w 532"/>
                    <a:gd name="T41" fmla="*/ 25 h 467"/>
                    <a:gd name="T42" fmla="*/ 94 w 532"/>
                    <a:gd name="T43" fmla="*/ 17 h 467"/>
                    <a:gd name="T44" fmla="*/ 138 w 532"/>
                    <a:gd name="T45" fmla="*/ 9 h 467"/>
                    <a:gd name="T46" fmla="*/ 185 w 532"/>
                    <a:gd name="T47" fmla="*/ 3 h 467"/>
                    <a:gd name="T48" fmla="*/ 237 w 532"/>
                    <a:gd name="T49" fmla="*/ 0 h 467"/>
                    <a:gd name="T50" fmla="*/ 293 w 532"/>
                    <a:gd name="T51" fmla="*/ 0 h 467"/>
                    <a:gd name="T52" fmla="*/ 344 w 532"/>
                    <a:gd name="T53" fmla="*/ 3 h 467"/>
                    <a:gd name="T54" fmla="*/ 391 w 532"/>
                    <a:gd name="T55" fmla="*/ 9 h 467"/>
                    <a:gd name="T56" fmla="*/ 435 w 532"/>
                    <a:gd name="T57" fmla="*/ 17 h 467"/>
                    <a:gd name="T58" fmla="*/ 470 w 532"/>
                    <a:gd name="T59" fmla="*/ 25 h 467"/>
                    <a:gd name="T60" fmla="*/ 498 w 532"/>
                    <a:gd name="T61" fmla="*/ 37 h 467"/>
                    <a:gd name="T62" fmla="*/ 519 w 532"/>
                    <a:gd name="T63" fmla="*/ 49 h 467"/>
                    <a:gd name="T64" fmla="*/ 530 w 532"/>
                    <a:gd name="T65" fmla="*/ 61 h 467"/>
                    <a:gd name="T66" fmla="*/ 531 w 532"/>
                    <a:gd name="T67" fmla="*/ 400 h 4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2" h="467">
                      <a:moveTo>
                        <a:pt x="531" y="400"/>
                      </a:moveTo>
                      <a:lnTo>
                        <a:pt x="530" y="406"/>
                      </a:lnTo>
                      <a:lnTo>
                        <a:pt x="524" y="412"/>
                      </a:lnTo>
                      <a:lnTo>
                        <a:pt x="519" y="420"/>
                      </a:lnTo>
                      <a:lnTo>
                        <a:pt x="510" y="424"/>
                      </a:lnTo>
                      <a:lnTo>
                        <a:pt x="498" y="431"/>
                      </a:lnTo>
                      <a:lnTo>
                        <a:pt x="484" y="436"/>
                      </a:lnTo>
                      <a:lnTo>
                        <a:pt x="470" y="442"/>
                      </a:lnTo>
                      <a:lnTo>
                        <a:pt x="453" y="448"/>
                      </a:lnTo>
                      <a:lnTo>
                        <a:pt x="435" y="450"/>
                      </a:lnTo>
                      <a:lnTo>
                        <a:pt x="413" y="455"/>
                      </a:lnTo>
                      <a:lnTo>
                        <a:pt x="391" y="459"/>
                      </a:lnTo>
                      <a:lnTo>
                        <a:pt x="367" y="462"/>
                      </a:lnTo>
                      <a:lnTo>
                        <a:pt x="344" y="465"/>
                      </a:lnTo>
                      <a:lnTo>
                        <a:pt x="317" y="466"/>
                      </a:lnTo>
                      <a:lnTo>
                        <a:pt x="293" y="466"/>
                      </a:lnTo>
                      <a:lnTo>
                        <a:pt x="263" y="466"/>
                      </a:lnTo>
                      <a:lnTo>
                        <a:pt x="237" y="466"/>
                      </a:lnTo>
                      <a:lnTo>
                        <a:pt x="209" y="466"/>
                      </a:lnTo>
                      <a:lnTo>
                        <a:pt x="185" y="465"/>
                      </a:lnTo>
                      <a:lnTo>
                        <a:pt x="159" y="462"/>
                      </a:lnTo>
                      <a:lnTo>
                        <a:pt x="138" y="459"/>
                      </a:lnTo>
                      <a:lnTo>
                        <a:pt x="116" y="455"/>
                      </a:lnTo>
                      <a:lnTo>
                        <a:pt x="94" y="450"/>
                      </a:lnTo>
                      <a:lnTo>
                        <a:pt x="77" y="448"/>
                      </a:lnTo>
                      <a:lnTo>
                        <a:pt x="58" y="442"/>
                      </a:lnTo>
                      <a:lnTo>
                        <a:pt x="43" y="436"/>
                      </a:lnTo>
                      <a:lnTo>
                        <a:pt x="30" y="431"/>
                      </a:lnTo>
                      <a:lnTo>
                        <a:pt x="19" y="424"/>
                      </a:lnTo>
                      <a:lnTo>
                        <a:pt x="10" y="420"/>
                      </a:lnTo>
                      <a:lnTo>
                        <a:pt x="3" y="412"/>
                      </a:lnTo>
                      <a:lnTo>
                        <a:pt x="0" y="406"/>
                      </a:lnTo>
                      <a:lnTo>
                        <a:pt x="0" y="400"/>
                      </a:lnTo>
                      <a:lnTo>
                        <a:pt x="0" y="328"/>
                      </a:lnTo>
                      <a:lnTo>
                        <a:pt x="0" y="71"/>
                      </a:lnTo>
                      <a:lnTo>
                        <a:pt x="0" y="61"/>
                      </a:lnTo>
                      <a:lnTo>
                        <a:pt x="3" y="55"/>
                      </a:lnTo>
                      <a:lnTo>
                        <a:pt x="10" y="49"/>
                      </a:lnTo>
                      <a:lnTo>
                        <a:pt x="19" y="41"/>
                      </a:lnTo>
                      <a:lnTo>
                        <a:pt x="30" y="37"/>
                      </a:lnTo>
                      <a:lnTo>
                        <a:pt x="43" y="29"/>
                      </a:lnTo>
                      <a:lnTo>
                        <a:pt x="58" y="25"/>
                      </a:lnTo>
                      <a:lnTo>
                        <a:pt x="77" y="21"/>
                      </a:lnTo>
                      <a:lnTo>
                        <a:pt x="94" y="17"/>
                      </a:lnTo>
                      <a:lnTo>
                        <a:pt x="116" y="11"/>
                      </a:lnTo>
                      <a:lnTo>
                        <a:pt x="138" y="9"/>
                      </a:lnTo>
                      <a:lnTo>
                        <a:pt x="159" y="6"/>
                      </a:lnTo>
                      <a:lnTo>
                        <a:pt x="185" y="3"/>
                      </a:lnTo>
                      <a:lnTo>
                        <a:pt x="209" y="1"/>
                      </a:lnTo>
                      <a:lnTo>
                        <a:pt x="237" y="0"/>
                      </a:lnTo>
                      <a:lnTo>
                        <a:pt x="263" y="0"/>
                      </a:lnTo>
                      <a:lnTo>
                        <a:pt x="293" y="0"/>
                      </a:lnTo>
                      <a:lnTo>
                        <a:pt x="317" y="1"/>
                      </a:lnTo>
                      <a:lnTo>
                        <a:pt x="344" y="3"/>
                      </a:lnTo>
                      <a:lnTo>
                        <a:pt x="367" y="6"/>
                      </a:lnTo>
                      <a:lnTo>
                        <a:pt x="391" y="9"/>
                      </a:lnTo>
                      <a:lnTo>
                        <a:pt x="413" y="11"/>
                      </a:lnTo>
                      <a:lnTo>
                        <a:pt x="435" y="17"/>
                      </a:lnTo>
                      <a:lnTo>
                        <a:pt x="453" y="21"/>
                      </a:lnTo>
                      <a:lnTo>
                        <a:pt x="470" y="25"/>
                      </a:lnTo>
                      <a:lnTo>
                        <a:pt x="484" y="29"/>
                      </a:lnTo>
                      <a:lnTo>
                        <a:pt x="498" y="37"/>
                      </a:lnTo>
                      <a:lnTo>
                        <a:pt x="510" y="41"/>
                      </a:lnTo>
                      <a:lnTo>
                        <a:pt x="519" y="49"/>
                      </a:lnTo>
                      <a:lnTo>
                        <a:pt x="524" y="55"/>
                      </a:lnTo>
                      <a:lnTo>
                        <a:pt x="530" y="61"/>
                      </a:lnTo>
                      <a:lnTo>
                        <a:pt x="531" y="71"/>
                      </a:lnTo>
                      <a:lnTo>
                        <a:pt x="531" y="400"/>
                      </a:lnTo>
                    </a:path>
                  </a:pathLst>
                </a:custGeom>
                <a:gradFill rotWithShape="0">
                  <a:gsLst>
                    <a:gs pos="0">
                      <a:srgbClr val="F1F180"/>
                    </a:gs>
                    <a:gs pos="50000">
                      <a:srgbClr val="FFFFFF"/>
                    </a:gs>
                    <a:gs pos="100000">
                      <a:srgbClr val="F1F180"/>
                    </a:gs>
                  </a:gsLst>
                  <a:lin ang="0" scaled="1"/>
                </a:gra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Freeform 105"/>
                <p:cNvSpPr>
                  <a:spLocks/>
                </p:cNvSpPr>
                <p:nvPr/>
              </p:nvSpPr>
              <p:spPr bwMode="auto">
                <a:xfrm>
                  <a:off x="1126" y="1670"/>
                  <a:ext cx="529" cy="119"/>
                </a:xfrm>
                <a:custGeom>
                  <a:avLst/>
                  <a:gdLst>
                    <a:gd name="T0" fmla="*/ 290 w 529"/>
                    <a:gd name="T1" fmla="*/ 118 h 119"/>
                    <a:gd name="T2" fmla="*/ 341 w 529"/>
                    <a:gd name="T3" fmla="*/ 114 h 119"/>
                    <a:gd name="T4" fmla="*/ 388 w 529"/>
                    <a:gd name="T5" fmla="*/ 111 h 119"/>
                    <a:gd name="T6" fmla="*/ 432 w 529"/>
                    <a:gd name="T7" fmla="*/ 106 h 119"/>
                    <a:gd name="T8" fmla="*/ 467 w 529"/>
                    <a:gd name="T9" fmla="*/ 98 h 119"/>
                    <a:gd name="T10" fmla="*/ 496 w 529"/>
                    <a:gd name="T11" fmla="*/ 89 h 119"/>
                    <a:gd name="T12" fmla="*/ 515 w 529"/>
                    <a:gd name="T13" fmla="*/ 79 h 119"/>
                    <a:gd name="T14" fmla="*/ 527 w 529"/>
                    <a:gd name="T15" fmla="*/ 67 h 119"/>
                    <a:gd name="T16" fmla="*/ 527 w 529"/>
                    <a:gd name="T17" fmla="*/ 56 h 119"/>
                    <a:gd name="T18" fmla="*/ 515 w 529"/>
                    <a:gd name="T19" fmla="*/ 44 h 119"/>
                    <a:gd name="T20" fmla="*/ 496 w 529"/>
                    <a:gd name="T21" fmla="*/ 32 h 119"/>
                    <a:gd name="T22" fmla="*/ 467 w 529"/>
                    <a:gd name="T23" fmla="*/ 24 h 119"/>
                    <a:gd name="T24" fmla="*/ 432 w 529"/>
                    <a:gd name="T25" fmla="*/ 14 h 119"/>
                    <a:gd name="T26" fmla="*/ 388 w 529"/>
                    <a:gd name="T27" fmla="*/ 9 h 119"/>
                    <a:gd name="T28" fmla="*/ 341 w 529"/>
                    <a:gd name="T29" fmla="*/ 3 h 119"/>
                    <a:gd name="T30" fmla="*/ 290 w 529"/>
                    <a:gd name="T31" fmla="*/ 0 h 119"/>
                    <a:gd name="T32" fmla="*/ 235 w 529"/>
                    <a:gd name="T33" fmla="*/ 0 h 119"/>
                    <a:gd name="T34" fmla="*/ 183 w 529"/>
                    <a:gd name="T35" fmla="*/ 3 h 119"/>
                    <a:gd name="T36" fmla="*/ 136 w 529"/>
                    <a:gd name="T37" fmla="*/ 9 h 119"/>
                    <a:gd name="T38" fmla="*/ 94 w 529"/>
                    <a:gd name="T39" fmla="*/ 14 h 119"/>
                    <a:gd name="T40" fmla="*/ 58 w 529"/>
                    <a:gd name="T41" fmla="*/ 24 h 119"/>
                    <a:gd name="T42" fmla="*/ 30 w 529"/>
                    <a:gd name="T43" fmla="*/ 32 h 119"/>
                    <a:gd name="T44" fmla="*/ 10 w 529"/>
                    <a:gd name="T45" fmla="*/ 44 h 119"/>
                    <a:gd name="T46" fmla="*/ 0 w 529"/>
                    <a:gd name="T47" fmla="*/ 56 h 119"/>
                    <a:gd name="T48" fmla="*/ 0 w 529"/>
                    <a:gd name="T49" fmla="*/ 67 h 119"/>
                    <a:gd name="T50" fmla="*/ 10 w 529"/>
                    <a:gd name="T51" fmla="*/ 79 h 119"/>
                    <a:gd name="T52" fmla="*/ 30 w 529"/>
                    <a:gd name="T53" fmla="*/ 89 h 119"/>
                    <a:gd name="T54" fmla="*/ 58 w 529"/>
                    <a:gd name="T55" fmla="*/ 98 h 119"/>
                    <a:gd name="T56" fmla="*/ 94 w 529"/>
                    <a:gd name="T57" fmla="*/ 106 h 119"/>
                    <a:gd name="T58" fmla="*/ 136 w 529"/>
                    <a:gd name="T59" fmla="*/ 111 h 119"/>
                    <a:gd name="T60" fmla="*/ 183 w 529"/>
                    <a:gd name="T61" fmla="*/ 114 h 119"/>
                    <a:gd name="T62" fmla="*/ 235 w 529"/>
                    <a:gd name="T63" fmla="*/ 118 h 119"/>
                    <a:gd name="T64" fmla="*/ 262 w 529"/>
                    <a:gd name="T65" fmla="*/ 118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9" h="119">
                      <a:moveTo>
                        <a:pt x="262" y="118"/>
                      </a:moveTo>
                      <a:lnTo>
                        <a:pt x="290" y="118"/>
                      </a:lnTo>
                      <a:lnTo>
                        <a:pt x="316" y="116"/>
                      </a:lnTo>
                      <a:lnTo>
                        <a:pt x="341" y="114"/>
                      </a:lnTo>
                      <a:lnTo>
                        <a:pt x="366" y="112"/>
                      </a:lnTo>
                      <a:lnTo>
                        <a:pt x="388" y="111"/>
                      </a:lnTo>
                      <a:lnTo>
                        <a:pt x="411" y="108"/>
                      </a:lnTo>
                      <a:lnTo>
                        <a:pt x="432" y="106"/>
                      </a:lnTo>
                      <a:lnTo>
                        <a:pt x="451" y="100"/>
                      </a:lnTo>
                      <a:lnTo>
                        <a:pt x="467" y="98"/>
                      </a:lnTo>
                      <a:lnTo>
                        <a:pt x="482" y="94"/>
                      </a:lnTo>
                      <a:lnTo>
                        <a:pt x="496" y="89"/>
                      </a:lnTo>
                      <a:lnTo>
                        <a:pt x="507" y="84"/>
                      </a:lnTo>
                      <a:lnTo>
                        <a:pt x="515" y="79"/>
                      </a:lnTo>
                      <a:lnTo>
                        <a:pt x="522" y="74"/>
                      </a:lnTo>
                      <a:lnTo>
                        <a:pt x="527" y="67"/>
                      </a:lnTo>
                      <a:lnTo>
                        <a:pt x="528" y="62"/>
                      </a:lnTo>
                      <a:lnTo>
                        <a:pt x="527" y="56"/>
                      </a:lnTo>
                      <a:lnTo>
                        <a:pt x="522" y="50"/>
                      </a:lnTo>
                      <a:lnTo>
                        <a:pt x="515" y="44"/>
                      </a:lnTo>
                      <a:lnTo>
                        <a:pt x="507" y="40"/>
                      </a:lnTo>
                      <a:lnTo>
                        <a:pt x="496" y="32"/>
                      </a:lnTo>
                      <a:lnTo>
                        <a:pt x="482" y="29"/>
                      </a:lnTo>
                      <a:lnTo>
                        <a:pt x="467" y="24"/>
                      </a:lnTo>
                      <a:lnTo>
                        <a:pt x="451" y="20"/>
                      </a:lnTo>
                      <a:lnTo>
                        <a:pt x="432" y="14"/>
                      </a:lnTo>
                      <a:lnTo>
                        <a:pt x="411" y="12"/>
                      </a:lnTo>
                      <a:lnTo>
                        <a:pt x="388" y="9"/>
                      </a:lnTo>
                      <a:lnTo>
                        <a:pt x="366" y="6"/>
                      </a:lnTo>
                      <a:lnTo>
                        <a:pt x="341" y="3"/>
                      </a:lnTo>
                      <a:lnTo>
                        <a:pt x="316" y="2"/>
                      </a:lnTo>
                      <a:lnTo>
                        <a:pt x="290" y="0"/>
                      </a:lnTo>
                      <a:lnTo>
                        <a:pt x="262" y="0"/>
                      </a:lnTo>
                      <a:lnTo>
                        <a:pt x="235" y="0"/>
                      </a:lnTo>
                      <a:lnTo>
                        <a:pt x="209" y="2"/>
                      </a:lnTo>
                      <a:lnTo>
                        <a:pt x="183" y="3"/>
                      </a:lnTo>
                      <a:lnTo>
                        <a:pt x="159" y="6"/>
                      </a:lnTo>
                      <a:lnTo>
                        <a:pt x="136" y="9"/>
                      </a:lnTo>
                      <a:lnTo>
                        <a:pt x="114" y="12"/>
                      </a:lnTo>
                      <a:lnTo>
                        <a:pt x="94" y="14"/>
                      </a:lnTo>
                      <a:lnTo>
                        <a:pt x="77" y="20"/>
                      </a:lnTo>
                      <a:lnTo>
                        <a:pt x="58" y="24"/>
                      </a:lnTo>
                      <a:lnTo>
                        <a:pt x="43" y="29"/>
                      </a:lnTo>
                      <a:lnTo>
                        <a:pt x="30" y="32"/>
                      </a:lnTo>
                      <a:lnTo>
                        <a:pt x="19" y="40"/>
                      </a:lnTo>
                      <a:lnTo>
                        <a:pt x="10" y="44"/>
                      </a:lnTo>
                      <a:lnTo>
                        <a:pt x="3" y="50"/>
                      </a:lnTo>
                      <a:lnTo>
                        <a:pt x="0" y="56"/>
                      </a:lnTo>
                      <a:lnTo>
                        <a:pt x="0" y="62"/>
                      </a:lnTo>
                      <a:lnTo>
                        <a:pt x="0" y="67"/>
                      </a:lnTo>
                      <a:lnTo>
                        <a:pt x="3" y="74"/>
                      </a:lnTo>
                      <a:lnTo>
                        <a:pt x="10" y="79"/>
                      </a:lnTo>
                      <a:lnTo>
                        <a:pt x="19" y="84"/>
                      </a:lnTo>
                      <a:lnTo>
                        <a:pt x="30" y="89"/>
                      </a:lnTo>
                      <a:lnTo>
                        <a:pt x="43" y="94"/>
                      </a:lnTo>
                      <a:lnTo>
                        <a:pt x="58" y="98"/>
                      </a:lnTo>
                      <a:lnTo>
                        <a:pt x="77" y="100"/>
                      </a:lnTo>
                      <a:lnTo>
                        <a:pt x="94" y="106"/>
                      </a:lnTo>
                      <a:lnTo>
                        <a:pt x="114" y="108"/>
                      </a:lnTo>
                      <a:lnTo>
                        <a:pt x="136" y="111"/>
                      </a:lnTo>
                      <a:lnTo>
                        <a:pt x="159" y="112"/>
                      </a:lnTo>
                      <a:lnTo>
                        <a:pt x="183" y="114"/>
                      </a:lnTo>
                      <a:lnTo>
                        <a:pt x="209" y="116"/>
                      </a:lnTo>
                      <a:lnTo>
                        <a:pt x="235" y="118"/>
                      </a:lnTo>
                      <a:lnTo>
                        <a:pt x="262" y="118"/>
                      </a:lnTo>
                    </a:path>
                  </a:pathLst>
                </a:custGeom>
                <a:gradFill rotWithShape="0">
                  <a:gsLst>
                    <a:gs pos="0">
                      <a:srgbClr val="F1F180"/>
                    </a:gs>
                    <a:gs pos="100000">
                      <a:srgbClr val="FFFFD0"/>
                    </a:gs>
                  </a:gsLst>
                  <a:lin ang="18900000" scaled="1"/>
                </a:gra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 name="Group 106"/>
              <p:cNvGrpSpPr>
                <a:grpSpLocks/>
              </p:cNvGrpSpPr>
              <p:nvPr/>
            </p:nvGrpSpPr>
            <p:grpSpPr bwMode="auto">
              <a:xfrm>
                <a:off x="3198" y="1505"/>
                <a:ext cx="613" cy="421"/>
                <a:chOff x="3198" y="1505"/>
                <a:chExt cx="613" cy="421"/>
              </a:xfrm>
            </p:grpSpPr>
            <p:sp>
              <p:nvSpPr>
                <p:cNvPr id="88" name="AutoShape 107"/>
                <p:cNvSpPr>
                  <a:spLocks noChangeArrowheads="1"/>
                </p:cNvSpPr>
                <p:nvPr/>
              </p:nvSpPr>
              <p:spPr bwMode="auto">
                <a:xfrm flipV="1">
                  <a:off x="3198" y="1505"/>
                  <a:ext cx="613" cy="421"/>
                </a:xfrm>
                <a:prstGeom prst="roundRect">
                  <a:avLst>
                    <a:gd name="adj" fmla="val 13148"/>
                  </a:avLst>
                </a:prstGeom>
                <a:solidFill>
                  <a:srgbClr val="FFFFD0"/>
                </a:solidFill>
                <a:ln w="3171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89" name="AutoShape 108"/>
                <p:cNvSpPr>
                  <a:spLocks noChangeArrowheads="1"/>
                </p:cNvSpPr>
                <p:nvPr/>
              </p:nvSpPr>
              <p:spPr bwMode="auto">
                <a:xfrm flipV="1">
                  <a:off x="3297" y="1633"/>
                  <a:ext cx="71" cy="214"/>
                </a:xfrm>
                <a:prstGeom prst="roundRect">
                  <a:avLst>
                    <a:gd name="adj" fmla="val 0"/>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90" name="AutoShape 109"/>
                <p:cNvSpPr>
                  <a:spLocks noChangeArrowheads="1"/>
                </p:cNvSpPr>
                <p:nvPr/>
              </p:nvSpPr>
              <p:spPr bwMode="auto">
                <a:xfrm flipV="1">
                  <a:off x="3407" y="1743"/>
                  <a:ext cx="71" cy="105"/>
                </a:xfrm>
                <a:prstGeom prst="roundRect">
                  <a:avLst>
                    <a:gd name="adj" fmla="val 0"/>
                  </a:avLst>
                </a:prstGeom>
                <a:solidFill>
                  <a:srgbClr val="00C200"/>
                </a:solidFill>
                <a:ln w="19050">
                  <a:solidFill>
                    <a:srgbClr val="00C2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91" name="AutoShape 110"/>
                <p:cNvSpPr>
                  <a:spLocks noChangeArrowheads="1"/>
                </p:cNvSpPr>
                <p:nvPr/>
              </p:nvSpPr>
              <p:spPr bwMode="auto">
                <a:xfrm flipV="1">
                  <a:off x="3498" y="1672"/>
                  <a:ext cx="73" cy="176"/>
                </a:xfrm>
                <a:prstGeom prst="roundRect">
                  <a:avLst>
                    <a:gd name="adj" fmla="val 0"/>
                  </a:avLst>
                </a:prstGeom>
                <a:solidFill>
                  <a:srgbClr val="0000FF"/>
                </a:solidFill>
                <a:ln w="1905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92" name="AutoShape 111"/>
                <p:cNvSpPr>
                  <a:spLocks noChangeArrowheads="1"/>
                </p:cNvSpPr>
                <p:nvPr/>
              </p:nvSpPr>
              <p:spPr bwMode="auto">
                <a:xfrm flipV="1">
                  <a:off x="3590" y="1569"/>
                  <a:ext cx="71" cy="278"/>
                </a:xfrm>
                <a:prstGeom prst="roundRect">
                  <a:avLst>
                    <a:gd name="adj" fmla="val 0"/>
                  </a:avLst>
                </a:prstGeom>
                <a:solidFill>
                  <a:srgbClr val="800080"/>
                </a:solidFill>
                <a:ln w="19050">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grpSp>
          <p:grpSp>
            <p:nvGrpSpPr>
              <p:cNvPr id="27" name="Group 112"/>
              <p:cNvGrpSpPr>
                <a:grpSpLocks/>
              </p:cNvGrpSpPr>
              <p:nvPr/>
            </p:nvGrpSpPr>
            <p:grpSpPr bwMode="auto">
              <a:xfrm>
                <a:off x="2080" y="1749"/>
                <a:ext cx="1544" cy="415"/>
                <a:chOff x="2080" y="1749"/>
                <a:chExt cx="1544" cy="415"/>
              </a:xfrm>
            </p:grpSpPr>
            <p:sp>
              <p:nvSpPr>
                <p:cNvPr id="28" name="Freeform 113"/>
                <p:cNvSpPr>
                  <a:spLocks/>
                </p:cNvSpPr>
                <p:nvPr/>
              </p:nvSpPr>
              <p:spPr bwMode="auto">
                <a:xfrm>
                  <a:off x="2080" y="1776"/>
                  <a:ext cx="945" cy="306"/>
                </a:xfrm>
                <a:custGeom>
                  <a:avLst/>
                  <a:gdLst>
                    <a:gd name="T0" fmla="*/ 350 w 945"/>
                    <a:gd name="T1" fmla="*/ 0 h 306"/>
                    <a:gd name="T2" fmla="*/ 944 w 945"/>
                    <a:gd name="T3" fmla="*/ 0 h 306"/>
                    <a:gd name="T4" fmla="*/ 593 w 945"/>
                    <a:gd name="T5" fmla="*/ 305 h 306"/>
                    <a:gd name="T6" fmla="*/ 0 w 945"/>
                    <a:gd name="T7" fmla="*/ 305 h 306"/>
                    <a:gd name="T8" fmla="*/ 350 w 945"/>
                    <a:gd name="T9" fmla="*/ 0 h 306"/>
                    <a:gd name="T10" fmla="*/ 350 w 945"/>
                    <a:gd name="T11" fmla="*/ 0 h 3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5" h="306">
                      <a:moveTo>
                        <a:pt x="350" y="0"/>
                      </a:moveTo>
                      <a:lnTo>
                        <a:pt x="944" y="0"/>
                      </a:lnTo>
                      <a:lnTo>
                        <a:pt x="593" y="305"/>
                      </a:lnTo>
                      <a:lnTo>
                        <a:pt x="0" y="305"/>
                      </a:lnTo>
                      <a:lnTo>
                        <a:pt x="350"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114"/>
                <p:cNvSpPr>
                  <a:spLocks noChangeShapeType="1"/>
                </p:cNvSpPr>
                <p:nvPr/>
              </p:nvSpPr>
              <p:spPr bwMode="auto">
                <a:xfrm>
                  <a:off x="2446" y="1814"/>
                  <a:ext cx="15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15"/>
                <p:cNvSpPr>
                  <a:spLocks noChangeShapeType="1"/>
                </p:cNvSpPr>
                <p:nvPr/>
              </p:nvSpPr>
              <p:spPr bwMode="auto">
                <a:xfrm>
                  <a:off x="2422" y="1842"/>
                  <a:ext cx="15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16"/>
                <p:cNvSpPr>
                  <a:spLocks noChangeShapeType="1"/>
                </p:cNvSpPr>
                <p:nvPr/>
              </p:nvSpPr>
              <p:spPr bwMode="auto">
                <a:xfrm>
                  <a:off x="2389" y="1870"/>
                  <a:ext cx="15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17"/>
                <p:cNvSpPr>
                  <a:spLocks noChangeShapeType="1"/>
                </p:cNvSpPr>
                <p:nvPr/>
              </p:nvSpPr>
              <p:spPr bwMode="auto">
                <a:xfrm>
                  <a:off x="2353" y="1899"/>
                  <a:ext cx="15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18"/>
                <p:cNvSpPr>
                  <a:spLocks noChangeShapeType="1"/>
                </p:cNvSpPr>
                <p:nvPr/>
              </p:nvSpPr>
              <p:spPr bwMode="auto">
                <a:xfrm>
                  <a:off x="2318" y="1929"/>
                  <a:ext cx="15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19"/>
                <p:cNvSpPr>
                  <a:spLocks noChangeShapeType="1"/>
                </p:cNvSpPr>
                <p:nvPr/>
              </p:nvSpPr>
              <p:spPr bwMode="auto">
                <a:xfrm>
                  <a:off x="2284" y="1965"/>
                  <a:ext cx="15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20"/>
                <p:cNvSpPr>
                  <a:spLocks noChangeShapeType="1"/>
                </p:cNvSpPr>
                <p:nvPr/>
              </p:nvSpPr>
              <p:spPr bwMode="auto">
                <a:xfrm>
                  <a:off x="2242" y="1997"/>
                  <a:ext cx="15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21"/>
                <p:cNvSpPr>
                  <a:spLocks noChangeShapeType="1"/>
                </p:cNvSpPr>
                <p:nvPr/>
              </p:nvSpPr>
              <p:spPr bwMode="auto">
                <a:xfrm>
                  <a:off x="2204" y="2027"/>
                  <a:ext cx="15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Freeform 122"/>
                <p:cNvSpPr>
                  <a:spLocks/>
                </p:cNvSpPr>
                <p:nvPr/>
              </p:nvSpPr>
              <p:spPr bwMode="auto">
                <a:xfrm>
                  <a:off x="2677" y="1749"/>
                  <a:ext cx="947" cy="305"/>
                </a:xfrm>
                <a:custGeom>
                  <a:avLst/>
                  <a:gdLst>
                    <a:gd name="T0" fmla="*/ 352 w 947"/>
                    <a:gd name="T1" fmla="*/ 0 h 305"/>
                    <a:gd name="T2" fmla="*/ 946 w 947"/>
                    <a:gd name="T3" fmla="*/ 0 h 305"/>
                    <a:gd name="T4" fmla="*/ 594 w 947"/>
                    <a:gd name="T5" fmla="*/ 304 h 305"/>
                    <a:gd name="T6" fmla="*/ 0 w 947"/>
                    <a:gd name="T7" fmla="*/ 304 h 305"/>
                    <a:gd name="T8" fmla="*/ 352 w 947"/>
                    <a:gd name="T9" fmla="*/ 0 h 305"/>
                    <a:gd name="T10" fmla="*/ 352 w 947"/>
                    <a:gd name="T11" fmla="*/ 0 h 3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7" h="305">
                      <a:moveTo>
                        <a:pt x="352" y="0"/>
                      </a:moveTo>
                      <a:lnTo>
                        <a:pt x="946" y="0"/>
                      </a:lnTo>
                      <a:lnTo>
                        <a:pt x="594" y="304"/>
                      </a:lnTo>
                      <a:lnTo>
                        <a:pt x="0" y="304"/>
                      </a:lnTo>
                      <a:lnTo>
                        <a:pt x="352"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Freeform 123"/>
                <p:cNvSpPr>
                  <a:spLocks/>
                </p:cNvSpPr>
                <p:nvPr/>
              </p:nvSpPr>
              <p:spPr bwMode="auto">
                <a:xfrm>
                  <a:off x="2677" y="1749"/>
                  <a:ext cx="947" cy="305"/>
                </a:xfrm>
                <a:custGeom>
                  <a:avLst/>
                  <a:gdLst>
                    <a:gd name="T0" fmla="*/ 352 w 947"/>
                    <a:gd name="T1" fmla="*/ 0 h 305"/>
                    <a:gd name="T2" fmla="*/ 946 w 947"/>
                    <a:gd name="T3" fmla="*/ 0 h 305"/>
                    <a:gd name="T4" fmla="*/ 594 w 947"/>
                    <a:gd name="T5" fmla="*/ 304 h 305"/>
                    <a:gd name="T6" fmla="*/ 0 w 947"/>
                    <a:gd name="T7" fmla="*/ 304 h 305"/>
                    <a:gd name="T8" fmla="*/ 352 w 947"/>
                    <a:gd name="T9" fmla="*/ 0 h 3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7" h="305">
                      <a:moveTo>
                        <a:pt x="352" y="0"/>
                      </a:moveTo>
                      <a:lnTo>
                        <a:pt x="946" y="0"/>
                      </a:lnTo>
                      <a:lnTo>
                        <a:pt x="594" y="304"/>
                      </a:lnTo>
                      <a:lnTo>
                        <a:pt x="0" y="304"/>
                      </a:lnTo>
                      <a:lnTo>
                        <a:pt x="352"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Freeform 124"/>
                <p:cNvSpPr>
                  <a:spLocks/>
                </p:cNvSpPr>
                <p:nvPr/>
              </p:nvSpPr>
              <p:spPr bwMode="auto">
                <a:xfrm>
                  <a:off x="2788" y="1783"/>
                  <a:ext cx="725" cy="238"/>
                </a:xfrm>
                <a:custGeom>
                  <a:avLst/>
                  <a:gdLst>
                    <a:gd name="T0" fmla="*/ 273 w 725"/>
                    <a:gd name="T1" fmla="*/ 0 h 238"/>
                    <a:gd name="T2" fmla="*/ 724 w 725"/>
                    <a:gd name="T3" fmla="*/ 0 h 238"/>
                    <a:gd name="T4" fmla="*/ 450 w 725"/>
                    <a:gd name="T5" fmla="*/ 237 h 238"/>
                    <a:gd name="T6" fmla="*/ 0 w 725"/>
                    <a:gd name="T7" fmla="*/ 237 h 238"/>
                    <a:gd name="T8" fmla="*/ 273 w 725"/>
                    <a:gd name="T9" fmla="*/ 0 h 238"/>
                    <a:gd name="T10" fmla="*/ 273 w 725"/>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5" h="238">
                      <a:moveTo>
                        <a:pt x="273" y="0"/>
                      </a:moveTo>
                      <a:lnTo>
                        <a:pt x="724" y="0"/>
                      </a:lnTo>
                      <a:lnTo>
                        <a:pt x="450" y="237"/>
                      </a:lnTo>
                      <a:lnTo>
                        <a:pt x="0" y="237"/>
                      </a:lnTo>
                      <a:lnTo>
                        <a:pt x="273" y="0"/>
                      </a:lnTo>
                    </a:path>
                  </a:pathLst>
                </a:custGeom>
                <a:solidFill>
                  <a:srgbClr val="00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125"/>
                <p:cNvSpPr>
                  <a:spLocks/>
                </p:cNvSpPr>
                <p:nvPr/>
              </p:nvSpPr>
              <p:spPr bwMode="auto">
                <a:xfrm>
                  <a:off x="2788" y="1783"/>
                  <a:ext cx="725" cy="238"/>
                </a:xfrm>
                <a:custGeom>
                  <a:avLst/>
                  <a:gdLst>
                    <a:gd name="T0" fmla="*/ 273 w 725"/>
                    <a:gd name="T1" fmla="*/ 0 h 238"/>
                    <a:gd name="T2" fmla="*/ 724 w 725"/>
                    <a:gd name="T3" fmla="*/ 0 h 238"/>
                    <a:gd name="T4" fmla="*/ 450 w 725"/>
                    <a:gd name="T5" fmla="*/ 237 h 238"/>
                    <a:gd name="T6" fmla="*/ 0 w 725"/>
                    <a:gd name="T7" fmla="*/ 237 h 238"/>
                    <a:gd name="T8" fmla="*/ 273 w 725"/>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5" h="238">
                      <a:moveTo>
                        <a:pt x="273" y="0"/>
                      </a:moveTo>
                      <a:lnTo>
                        <a:pt x="724" y="0"/>
                      </a:lnTo>
                      <a:lnTo>
                        <a:pt x="450" y="237"/>
                      </a:lnTo>
                      <a:lnTo>
                        <a:pt x="0" y="237"/>
                      </a:lnTo>
                      <a:lnTo>
                        <a:pt x="273"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26"/>
                <p:cNvSpPr>
                  <a:spLocks noChangeShapeType="1"/>
                </p:cNvSpPr>
                <p:nvPr/>
              </p:nvSpPr>
              <p:spPr bwMode="auto">
                <a:xfrm>
                  <a:off x="3030" y="1810"/>
                  <a:ext cx="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127"/>
                <p:cNvSpPr>
                  <a:spLocks noChangeShapeType="1"/>
                </p:cNvSpPr>
                <p:nvPr/>
              </p:nvSpPr>
              <p:spPr bwMode="auto">
                <a:xfrm>
                  <a:off x="3004" y="1837"/>
                  <a:ext cx="45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128"/>
                <p:cNvSpPr>
                  <a:spLocks noChangeShapeType="1"/>
                </p:cNvSpPr>
                <p:nvPr/>
              </p:nvSpPr>
              <p:spPr bwMode="auto">
                <a:xfrm>
                  <a:off x="2964" y="1870"/>
                  <a:ext cx="451"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129"/>
                <p:cNvSpPr>
                  <a:spLocks noChangeShapeType="1"/>
                </p:cNvSpPr>
                <p:nvPr/>
              </p:nvSpPr>
              <p:spPr bwMode="auto">
                <a:xfrm>
                  <a:off x="2819" y="2000"/>
                  <a:ext cx="451"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130"/>
                <p:cNvSpPr>
                  <a:spLocks noChangeShapeType="1"/>
                </p:cNvSpPr>
                <p:nvPr/>
              </p:nvSpPr>
              <p:spPr bwMode="auto">
                <a:xfrm>
                  <a:off x="2925" y="1905"/>
                  <a:ext cx="45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131"/>
                <p:cNvSpPr>
                  <a:spLocks noChangeShapeType="1"/>
                </p:cNvSpPr>
                <p:nvPr/>
              </p:nvSpPr>
              <p:spPr bwMode="auto">
                <a:xfrm>
                  <a:off x="2888" y="1935"/>
                  <a:ext cx="45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132"/>
                <p:cNvSpPr>
                  <a:spLocks noChangeShapeType="1"/>
                </p:cNvSpPr>
                <p:nvPr/>
              </p:nvSpPr>
              <p:spPr bwMode="auto">
                <a:xfrm flipH="1">
                  <a:off x="2847" y="1784"/>
                  <a:ext cx="272" cy="2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133"/>
                <p:cNvSpPr>
                  <a:spLocks noChangeShapeType="1"/>
                </p:cNvSpPr>
                <p:nvPr/>
              </p:nvSpPr>
              <p:spPr bwMode="auto">
                <a:xfrm flipH="1">
                  <a:off x="2904" y="1784"/>
                  <a:ext cx="272" cy="2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34"/>
                <p:cNvSpPr>
                  <a:spLocks noChangeShapeType="1"/>
                </p:cNvSpPr>
                <p:nvPr/>
              </p:nvSpPr>
              <p:spPr bwMode="auto">
                <a:xfrm flipH="1">
                  <a:off x="2962" y="1788"/>
                  <a:ext cx="271" cy="2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135"/>
                <p:cNvSpPr>
                  <a:spLocks noChangeShapeType="1"/>
                </p:cNvSpPr>
                <p:nvPr/>
              </p:nvSpPr>
              <p:spPr bwMode="auto">
                <a:xfrm flipH="1">
                  <a:off x="3026" y="1784"/>
                  <a:ext cx="271" cy="2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36"/>
                <p:cNvSpPr>
                  <a:spLocks noChangeShapeType="1"/>
                </p:cNvSpPr>
                <p:nvPr/>
              </p:nvSpPr>
              <p:spPr bwMode="auto">
                <a:xfrm flipH="1">
                  <a:off x="3099" y="1782"/>
                  <a:ext cx="272" cy="2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37"/>
                <p:cNvSpPr>
                  <a:spLocks noChangeShapeType="1"/>
                </p:cNvSpPr>
                <p:nvPr/>
              </p:nvSpPr>
              <p:spPr bwMode="auto">
                <a:xfrm flipH="1">
                  <a:off x="3167" y="1786"/>
                  <a:ext cx="270" cy="2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138"/>
                <p:cNvSpPr>
                  <a:spLocks noChangeShapeType="1"/>
                </p:cNvSpPr>
                <p:nvPr/>
              </p:nvSpPr>
              <p:spPr bwMode="auto">
                <a:xfrm>
                  <a:off x="2852" y="1971"/>
                  <a:ext cx="45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Freeform 139"/>
                <p:cNvSpPr>
                  <a:spLocks/>
                </p:cNvSpPr>
                <p:nvPr/>
              </p:nvSpPr>
              <p:spPr bwMode="auto">
                <a:xfrm>
                  <a:off x="2253" y="1808"/>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351 w 947"/>
                    <a:gd name="T11" fmla="*/ 0 h 3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7" h="305">
                      <a:moveTo>
                        <a:pt x="351" y="0"/>
                      </a:moveTo>
                      <a:lnTo>
                        <a:pt x="946" y="0"/>
                      </a:lnTo>
                      <a:lnTo>
                        <a:pt x="595" y="304"/>
                      </a:lnTo>
                      <a:lnTo>
                        <a:pt x="0" y="304"/>
                      </a:lnTo>
                      <a:lnTo>
                        <a:pt x="351"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140"/>
                <p:cNvSpPr>
                  <a:spLocks/>
                </p:cNvSpPr>
                <p:nvPr/>
              </p:nvSpPr>
              <p:spPr bwMode="auto">
                <a:xfrm>
                  <a:off x="2253" y="1808"/>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7" h="305">
                      <a:moveTo>
                        <a:pt x="351" y="0"/>
                      </a:moveTo>
                      <a:lnTo>
                        <a:pt x="946" y="0"/>
                      </a:lnTo>
                      <a:lnTo>
                        <a:pt x="595" y="304"/>
                      </a:lnTo>
                      <a:lnTo>
                        <a:pt x="0" y="304"/>
                      </a:lnTo>
                      <a:lnTo>
                        <a:pt x="351"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141"/>
                <p:cNvSpPr>
                  <a:spLocks/>
                </p:cNvSpPr>
                <p:nvPr/>
              </p:nvSpPr>
              <p:spPr bwMode="auto">
                <a:xfrm>
                  <a:off x="2365" y="1844"/>
                  <a:ext cx="725" cy="238"/>
                </a:xfrm>
                <a:custGeom>
                  <a:avLst/>
                  <a:gdLst>
                    <a:gd name="T0" fmla="*/ 274 w 725"/>
                    <a:gd name="T1" fmla="*/ 0 h 238"/>
                    <a:gd name="T2" fmla="*/ 724 w 725"/>
                    <a:gd name="T3" fmla="*/ 0 h 238"/>
                    <a:gd name="T4" fmla="*/ 449 w 725"/>
                    <a:gd name="T5" fmla="*/ 237 h 238"/>
                    <a:gd name="T6" fmla="*/ 0 w 725"/>
                    <a:gd name="T7" fmla="*/ 237 h 238"/>
                    <a:gd name="T8" fmla="*/ 274 w 725"/>
                    <a:gd name="T9" fmla="*/ 0 h 238"/>
                    <a:gd name="T10" fmla="*/ 274 w 725"/>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5" h="238">
                      <a:moveTo>
                        <a:pt x="274" y="0"/>
                      </a:moveTo>
                      <a:lnTo>
                        <a:pt x="724" y="0"/>
                      </a:lnTo>
                      <a:lnTo>
                        <a:pt x="449" y="237"/>
                      </a:lnTo>
                      <a:lnTo>
                        <a:pt x="0" y="237"/>
                      </a:lnTo>
                      <a:lnTo>
                        <a:pt x="274" y="0"/>
                      </a:lnTo>
                    </a:path>
                  </a:pathLst>
                </a:custGeom>
                <a:solidFill>
                  <a:srgbClr val="FFFFD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Freeform 142"/>
                <p:cNvSpPr>
                  <a:spLocks/>
                </p:cNvSpPr>
                <p:nvPr/>
              </p:nvSpPr>
              <p:spPr bwMode="auto">
                <a:xfrm>
                  <a:off x="2365" y="1844"/>
                  <a:ext cx="725" cy="238"/>
                </a:xfrm>
                <a:custGeom>
                  <a:avLst/>
                  <a:gdLst>
                    <a:gd name="T0" fmla="*/ 274 w 725"/>
                    <a:gd name="T1" fmla="*/ 0 h 238"/>
                    <a:gd name="T2" fmla="*/ 724 w 725"/>
                    <a:gd name="T3" fmla="*/ 0 h 238"/>
                    <a:gd name="T4" fmla="*/ 449 w 725"/>
                    <a:gd name="T5" fmla="*/ 237 h 238"/>
                    <a:gd name="T6" fmla="*/ 0 w 725"/>
                    <a:gd name="T7" fmla="*/ 237 h 238"/>
                    <a:gd name="T8" fmla="*/ 274 w 725"/>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5" h="238">
                      <a:moveTo>
                        <a:pt x="274" y="0"/>
                      </a:moveTo>
                      <a:lnTo>
                        <a:pt x="724" y="0"/>
                      </a:lnTo>
                      <a:lnTo>
                        <a:pt x="449" y="237"/>
                      </a:lnTo>
                      <a:lnTo>
                        <a:pt x="0" y="237"/>
                      </a:lnTo>
                      <a:lnTo>
                        <a:pt x="274"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143"/>
                <p:cNvSpPr>
                  <a:spLocks noChangeShapeType="1"/>
                </p:cNvSpPr>
                <p:nvPr/>
              </p:nvSpPr>
              <p:spPr bwMode="auto">
                <a:xfrm>
                  <a:off x="2605" y="1871"/>
                  <a:ext cx="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144"/>
                <p:cNvSpPr>
                  <a:spLocks noChangeShapeType="1"/>
                </p:cNvSpPr>
                <p:nvPr/>
              </p:nvSpPr>
              <p:spPr bwMode="auto">
                <a:xfrm>
                  <a:off x="2580" y="1898"/>
                  <a:ext cx="45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145"/>
                <p:cNvSpPr>
                  <a:spLocks noChangeShapeType="1"/>
                </p:cNvSpPr>
                <p:nvPr/>
              </p:nvSpPr>
              <p:spPr bwMode="auto">
                <a:xfrm>
                  <a:off x="2541" y="1931"/>
                  <a:ext cx="44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46"/>
                <p:cNvSpPr>
                  <a:spLocks noChangeShapeType="1"/>
                </p:cNvSpPr>
                <p:nvPr/>
              </p:nvSpPr>
              <p:spPr bwMode="auto">
                <a:xfrm>
                  <a:off x="2396" y="2060"/>
                  <a:ext cx="44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147"/>
                <p:cNvSpPr>
                  <a:spLocks noChangeShapeType="1"/>
                </p:cNvSpPr>
                <p:nvPr/>
              </p:nvSpPr>
              <p:spPr bwMode="auto">
                <a:xfrm>
                  <a:off x="2500" y="1965"/>
                  <a:ext cx="45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148"/>
                <p:cNvSpPr>
                  <a:spLocks noChangeShapeType="1"/>
                </p:cNvSpPr>
                <p:nvPr/>
              </p:nvSpPr>
              <p:spPr bwMode="auto">
                <a:xfrm>
                  <a:off x="2466" y="1996"/>
                  <a:ext cx="44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149"/>
                <p:cNvSpPr>
                  <a:spLocks noChangeShapeType="1"/>
                </p:cNvSpPr>
                <p:nvPr/>
              </p:nvSpPr>
              <p:spPr bwMode="auto">
                <a:xfrm flipH="1">
                  <a:off x="2423" y="1844"/>
                  <a:ext cx="272" cy="2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150"/>
                <p:cNvSpPr>
                  <a:spLocks noChangeShapeType="1"/>
                </p:cNvSpPr>
                <p:nvPr/>
              </p:nvSpPr>
              <p:spPr bwMode="auto">
                <a:xfrm flipH="1">
                  <a:off x="2480" y="1845"/>
                  <a:ext cx="272" cy="2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151"/>
                <p:cNvSpPr>
                  <a:spLocks noChangeShapeType="1"/>
                </p:cNvSpPr>
                <p:nvPr/>
              </p:nvSpPr>
              <p:spPr bwMode="auto">
                <a:xfrm flipH="1">
                  <a:off x="2537" y="1848"/>
                  <a:ext cx="273" cy="2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152"/>
                <p:cNvSpPr>
                  <a:spLocks noChangeShapeType="1"/>
                </p:cNvSpPr>
                <p:nvPr/>
              </p:nvSpPr>
              <p:spPr bwMode="auto">
                <a:xfrm flipH="1">
                  <a:off x="2602" y="1846"/>
                  <a:ext cx="272" cy="2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153"/>
                <p:cNvSpPr>
                  <a:spLocks noChangeShapeType="1"/>
                </p:cNvSpPr>
                <p:nvPr/>
              </p:nvSpPr>
              <p:spPr bwMode="auto">
                <a:xfrm flipH="1">
                  <a:off x="2675" y="1844"/>
                  <a:ext cx="271" cy="2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54"/>
                <p:cNvSpPr>
                  <a:spLocks noChangeShapeType="1"/>
                </p:cNvSpPr>
                <p:nvPr/>
              </p:nvSpPr>
              <p:spPr bwMode="auto">
                <a:xfrm flipH="1">
                  <a:off x="2743" y="1846"/>
                  <a:ext cx="271" cy="2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55"/>
                <p:cNvSpPr>
                  <a:spLocks noChangeShapeType="1"/>
                </p:cNvSpPr>
                <p:nvPr/>
              </p:nvSpPr>
              <p:spPr bwMode="auto">
                <a:xfrm>
                  <a:off x="2426" y="2032"/>
                  <a:ext cx="45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Freeform 156"/>
                <p:cNvSpPr>
                  <a:spLocks/>
                </p:cNvSpPr>
                <p:nvPr/>
              </p:nvSpPr>
              <p:spPr bwMode="auto">
                <a:xfrm>
                  <a:off x="2896" y="1881"/>
                  <a:ext cx="100" cy="59"/>
                </a:xfrm>
                <a:custGeom>
                  <a:avLst/>
                  <a:gdLst>
                    <a:gd name="T0" fmla="*/ 32 w 100"/>
                    <a:gd name="T1" fmla="*/ 11 h 59"/>
                    <a:gd name="T2" fmla="*/ 77 w 100"/>
                    <a:gd name="T3" fmla="*/ 6 h 59"/>
                    <a:gd name="T4" fmla="*/ 24 w 100"/>
                    <a:gd name="T5" fmla="*/ 0 h 59"/>
                    <a:gd name="T6" fmla="*/ 0 w 100"/>
                    <a:gd name="T7" fmla="*/ 50 h 59"/>
                    <a:gd name="T8" fmla="*/ 54 w 100"/>
                    <a:gd name="T9" fmla="*/ 56 h 59"/>
                    <a:gd name="T10" fmla="*/ 99 w 100"/>
                    <a:gd name="T11" fmla="*/ 50 h 59"/>
                    <a:gd name="T12" fmla="*/ 54 w 100"/>
                    <a:gd name="T13" fmla="*/ 56 h 59"/>
                    <a:gd name="T14" fmla="*/ 80 w 100"/>
                    <a:gd name="T15" fmla="*/ 58 h 59"/>
                    <a:gd name="T16" fmla="*/ 99 w 100"/>
                    <a:gd name="T17" fmla="*/ 50 h 59"/>
                    <a:gd name="T18" fmla="*/ 32 w 100"/>
                    <a:gd name="T19" fmla="*/ 11 h 59"/>
                    <a:gd name="T20" fmla="*/ 32 w 100"/>
                    <a:gd name="T21" fmla="*/ 11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9">
                      <a:moveTo>
                        <a:pt x="32" y="11"/>
                      </a:moveTo>
                      <a:lnTo>
                        <a:pt x="77" y="6"/>
                      </a:lnTo>
                      <a:lnTo>
                        <a:pt x="24" y="0"/>
                      </a:lnTo>
                      <a:lnTo>
                        <a:pt x="0" y="50"/>
                      </a:lnTo>
                      <a:lnTo>
                        <a:pt x="54" y="56"/>
                      </a:lnTo>
                      <a:lnTo>
                        <a:pt x="99" y="50"/>
                      </a:lnTo>
                      <a:lnTo>
                        <a:pt x="54" y="56"/>
                      </a:lnTo>
                      <a:lnTo>
                        <a:pt x="80" y="58"/>
                      </a:lnTo>
                      <a:lnTo>
                        <a:pt x="99" y="50"/>
                      </a:lnTo>
                      <a:lnTo>
                        <a:pt x="32" y="11"/>
                      </a:lnTo>
                    </a:path>
                  </a:pathLst>
                </a:custGeom>
                <a:solidFill>
                  <a:srgbClr val="FF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157"/>
                <p:cNvSpPr>
                  <a:spLocks/>
                </p:cNvSpPr>
                <p:nvPr/>
              </p:nvSpPr>
              <p:spPr bwMode="auto">
                <a:xfrm>
                  <a:off x="2928" y="1856"/>
                  <a:ext cx="156" cy="76"/>
                </a:xfrm>
                <a:custGeom>
                  <a:avLst/>
                  <a:gdLst>
                    <a:gd name="T0" fmla="*/ 122 w 156"/>
                    <a:gd name="T1" fmla="*/ 19 h 76"/>
                    <a:gd name="T2" fmla="*/ 86 w 156"/>
                    <a:gd name="T3" fmla="*/ 0 h 76"/>
                    <a:gd name="T4" fmla="*/ 0 w 156"/>
                    <a:gd name="T5" fmla="*/ 36 h 76"/>
                    <a:gd name="T6" fmla="*/ 67 w 156"/>
                    <a:gd name="T7" fmla="*/ 75 h 76"/>
                    <a:gd name="T8" fmla="*/ 155 w 156"/>
                    <a:gd name="T9" fmla="*/ 39 h 76"/>
                    <a:gd name="T10" fmla="*/ 122 w 156"/>
                    <a:gd name="T11" fmla="*/ 19 h 76"/>
                    <a:gd name="T12" fmla="*/ 122 w 156"/>
                    <a:gd name="T13" fmla="*/ 19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6" h="76">
                      <a:moveTo>
                        <a:pt x="122" y="19"/>
                      </a:moveTo>
                      <a:lnTo>
                        <a:pt x="86" y="0"/>
                      </a:lnTo>
                      <a:lnTo>
                        <a:pt x="0" y="36"/>
                      </a:lnTo>
                      <a:lnTo>
                        <a:pt x="67" y="75"/>
                      </a:lnTo>
                      <a:lnTo>
                        <a:pt x="155" y="39"/>
                      </a:lnTo>
                      <a:lnTo>
                        <a:pt x="122" y="19"/>
                      </a:lnTo>
                    </a:path>
                  </a:pathLst>
                </a:custGeom>
                <a:solidFill>
                  <a:srgbClr val="FF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Freeform 158"/>
                <p:cNvSpPr>
                  <a:spLocks/>
                </p:cNvSpPr>
                <p:nvPr/>
              </p:nvSpPr>
              <p:spPr bwMode="auto">
                <a:xfrm>
                  <a:off x="2735" y="1991"/>
                  <a:ext cx="152" cy="60"/>
                </a:xfrm>
                <a:custGeom>
                  <a:avLst/>
                  <a:gdLst>
                    <a:gd name="T0" fmla="*/ 122 w 152"/>
                    <a:gd name="T1" fmla="*/ 50 h 60"/>
                    <a:gd name="T2" fmla="*/ 102 w 152"/>
                    <a:gd name="T3" fmla="*/ 13 h 60"/>
                    <a:gd name="T4" fmla="*/ 93 w 152"/>
                    <a:gd name="T5" fmla="*/ 12 h 60"/>
                    <a:gd name="T6" fmla="*/ 83 w 152"/>
                    <a:gd name="T7" fmla="*/ 8 h 60"/>
                    <a:gd name="T8" fmla="*/ 71 w 152"/>
                    <a:gd name="T9" fmla="*/ 6 h 60"/>
                    <a:gd name="T10" fmla="*/ 62 w 152"/>
                    <a:gd name="T11" fmla="*/ 5 h 60"/>
                    <a:gd name="T12" fmla="*/ 53 w 152"/>
                    <a:gd name="T13" fmla="*/ 4 h 60"/>
                    <a:gd name="T14" fmla="*/ 43 w 152"/>
                    <a:gd name="T15" fmla="*/ 2 h 60"/>
                    <a:gd name="T16" fmla="*/ 32 w 152"/>
                    <a:gd name="T17" fmla="*/ 1 h 60"/>
                    <a:gd name="T18" fmla="*/ 25 w 152"/>
                    <a:gd name="T19" fmla="*/ 0 h 60"/>
                    <a:gd name="T20" fmla="*/ 0 w 152"/>
                    <a:gd name="T21" fmla="*/ 51 h 60"/>
                    <a:gd name="T22" fmla="*/ 7 w 152"/>
                    <a:gd name="T23" fmla="*/ 51 h 60"/>
                    <a:gd name="T24" fmla="*/ 14 w 152"/>
                    <a:gd name="T25" fmla="*/ 52 h 60"/>
                    <a:gd name="T26" fmla="*/ 21 w 152"/>
                    <a:gd name="T27" fmla="*/ 53 h 60"/>
                    <a:gd name="T28" fmla="*/ 31 w 152"/>
                    <a:gd name="T29" fmla="*/ 54 h 60"/>
                    <a:gd name="T30" fmla="*/ 39 w 152"/>
                    <a:gd name="T31" fmla="*/ 55 h 60"/>
                    <a:gd name="T32" fmla="*/ 46 w 152"/>
                    <a:gd name="T33" fmla="*/ 56 h 60"/>
                    <a:gd name="T34" fmla="*/ 51 w 152"/>
                    <a:gd name="T35" fmla="*/ 58 h 60"/>
                    <a:gd name="T36" fmla="*/ 54 w 152"/>
                    <a:gd name="T37" fmla="*/ 59 h 60"/>
                    <a:gd name="T38" fmla="*/ 35 w 152"/>
                    <a:gd name="T39" fmla="*/ 23 h 60"/>
                    <a:gd name="T40" fmla="*/ 122 w 152"/>
                    <a:gd name="T41" fmla="*/ 50 h 60"/>
                    <a:gd name="T42" fmla="*/ 151 w 152"/>
                    <a:gd name="T43" fmla="*/ 26 h 60"/>
                    <a:gd name="T44" fmla="*/ 102 w 152"/>
                    <a:gd name="T45" fmla="*/ 13 h 60"/>
                    <a:gd name="T46" fmla="*/ 122 w 152"/>
                    <a:gd name="T47" fmla="*/ 50 h 60"/>
                    <a:gd name="T48" fmla="*/ 122 w 152"/>
                    <a:gd name="T49" fmla="*/ 50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2" h="60">
                      <a:moveTo>
                        <a:pt x="122" y="50"/>
                      </a:moveTo>
                      <a:lnTo>
                        <a:pt x="102" y="13"/>
                      </a:lnTo>
                      <a:lnTo>
                        <a:pt x="93" y="12"/>
                      </a:lnTo>
                      <a:lnTo>
                        <a:pt x="83" y="8"/>
                      </a:lnTo>
                      <a:lnTo>
                        <a:pt x="71" y="6"/>
                      </a:lnTo>
                      <a:lnTo>
                        <a:pt x="62" y="5"/>
                      </a:lnTo>
                      <a:lnTo>
                        <a:pt x="53" y="4"/>
                      </a:lnTo>
                      <a:lnTo>
                        <a:pt x="43" y="2"/>
                      </a:lnTo>
                      <a:lnTo>
                        <a:pt x="32" y="1"/>
                      </a:lnTo>
                      <a:lnTo>
                        <a:pt x="25" y="0"/>
                      </a:lnTo>
                      <a:lnTo>
                        <a:pt x="0" y="51"/>
                      </a:lnTo>
                      <a:lnTo>
                        <a:pt x="7" y="51"/>
                      </a:lnTo>
                      <a:lnTo>
                        <a:pt x="14" y="52"/>
                      </a:lnTo>
                      <a:lnTo>
                        <a:pt x="21" y="53"/>
                      </a:lnTo>
                      <a:lnTo>
                        <a:pt x="31" y="54"/>
                      </a:lnTo>
                      <a:lnTo>
                        <a:pt x="39" y="55"/>
                      </a:lnTo>
                      <a:lnTo>
                        <a:pt x="46" y="56"/>
                      </a:lnTo>
                      <a:lnTo>
                        <a:pt x="51" y="58"/>
                      </a:lnTo>
                      <a:lnTo>
                        <a:pt x="54" y="59"/>
                      </a:lnTo>
                      <a:lnTo>
                        <a:pt x="35" y="23"/>
                      </a:lnTo>
                      <a:lnTo>
                        <a:pt x="122" y="50"/>
                      </a:lnTo>
                      <a:lnTo>
                        <a:pt x="151" y="26"/>
                      </a:lnTo>
                      <a:lnTo>
                        <a:pt x="102" y="13"/>
                      </a:lnTo>
                      <a:lnTo>
                        <a:pt x="122" y="50"/>
                      </a:lnTo>
                    </a:path>
                  </a:pathLst>
                </a:custGeom>
                <a:solidFill>
                  <a:srgbClr val="00FF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Freeform 159"/>
                <p:cNvSpPr>
                  <a:spLocks/>
                </p:cNvSpPr>
                <p:nvPr/>
              </p:nvSpPr>
              <p:spPr bwMode="auto">
                <a:xfrm>
                  <a:off x="2754" y="2014"/>
                  <a:ext cx="105" cy="61"/>
                </a:xfrm>
                <a:custGeom>
                  <a:avLst/>
                  <a:gdLst>
                    <a:gd name="T0" fmla="*/ 64 w 105"/>
                    <a:gd name="T1" fmla="*/ 7 h 61"/>
                    <a:gd name="T2" fmla="*/ 78 w 105"/>
                    <a:gd name="T3" fmla="*/ 9 h 61"/>
                    <a:gd name="T4" fmla="*/ 96 w 105"/>
                    <a:gd name="T5" fmla="*/ 15 h 61"/>
                    <a:gd name="T6" fmla="*/ 103 w 105"/>
                    <a:gd name="T7" fmla="*/ 21 h 61"/>
                    <a:gd name="T8" fmla="*/ 103 w 105"/>
                    <a:gd name="T9" fmla="*/ 24 h 61"/>
                    <a:gd name="T10" fmla="*/ 103 w 105"/>
                    <a:gd name="T11" fmla="*/ 27 h 61"/>
                    <a:gd name="T12" fmla="*/ 104 w 105"/>
                    <a:gd name="T13" fmla="*/ 26 h 61"/>
                    <a:gd name="T14" fmla="*/ 103 w 105"/>
                    <a:gd name="T15" fmla="*/ 27 h 61"/>
                    <a:gd name="T16" fmla="*/ 103 w 105"/>
                    <a:gd name="T17" fmla="*/ 27 h 61"/>
                    <a:gd name="T18" fmla="*/ 16 w 105"/>
                    <a:gd name="T19" fmla="*/ 0 h 61"/>
                    <a:gd name="T20" fmla="*/ 7 w 105"/>
                    <a:gd name="T21" fmla="*/ 6 h 61"/>
                    <a:gd name="T22" fmla="*/ 3 w 105"/>
                    <a:gd name="T23" fmla="*/ 13 h 61"/>
                    <a:gd name="T24" fmla="*/ 0 w 105"/>
                    <a:gd name="T25" fmla="*/ 19 h 61"/>
                    <a:gd name="T26" fmla="*/ 0 w 105"/>
                    <a:gd name="T27" fmla="*/ 28 h 61"/>
                    <a:gd name="T28" fmla="*/ 2 w 105"/>
                    <a:gd name="T29" fmla="*/ 36 h 61"/>
                    <a:gd name="T30" fmla="*/ 13 w 105"/>
                    <a:gd name="T31" fmla="*/ 47 h 61"/>
                    <a:gd name="T32" fmla="*/ 39 w 105"/>
                    <a:gd name="T33" fmla="*/ 57 h 61"/>
                    <a:gd name="T34" fmla="*/ 64 w 105"/>
                    <a:gd name="T35" fmla="*/ 60 h 61"/>
                    <a:gd name="T36" fmla="*/ 64 w 105"/>
                    <a:gd name="T37" fmla="*/ 7 h 61"/>
                    <a:gd name="T38" fmla="*/ 64 w 105"/>
                    <a:gd name="T39" fmla="*/ 7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61">
                      <a:moveTo>
                        <a:pt x="64" y="7"/>
                      </a:moveTo>
                      <a:lnTo>
                        <a:pt x="78" y="9"/>
                      </a:lnTo>
                      <a:lnTo>
                        <a:pt x="96" y="15"/>
                      </a:lnTo>
                      <a:lnTo>
                        <a:pt x="103" y="21"/>
                      </a:lnTo>
                      <a:lnTo>
                        <a:pt x="103" y="24"/>
                      </a:lnTo>
                      <a:lnTo>
                        <a:pt x="103" y="27"/>
                      </a:lnTo>
                      <a:lnTo>
                        <a:pt x="104" y="26"/>
                      </a:lnTo>
                      <a:lnTo>
                        <a:pt x="103" y="27"/>
                      </a:lnTo>
                      <a:lnTo>
                        <a:pt x="16" y="0"/>
                      </a:lnTo>
                      <a:lnTo>
                        <a:pt x="7" y="6"/>
                      </a:lnTo>
                      <a:lnTo>
                        <a:pt x="3" y="13"/>
                      </a:lnTo>
                      <a:lnTo>
                        <a:pt x="0" y="19"/>
                      </a:lnTo>
                      <a:lnTo>
                        <a:pt x="0" y="28"/>
                      </a:lnTo>
                      <a:lnTo>
                        <a:pt x="2" y="36"/>
                      </a:lnTo>
                      <a:lnTo>
                        <a:pt x="13" y="47"/>
                      </a:lnTo>
                      <a:lnTo>
                        <a:pt x="39" y="57"/>
                      </a:lnTo>
                      <a:lnTo>
                        <a:pt x="64" y="60"/>
                      </a:lnTo>
                      <a:lnTo>
                        <a:pt x="64" y="7"/>
                      </a:lnTo>
                    </a:path>
                  </a:pathLst>
                </a:custGeom>
                <a:solidFill>
                  <a:srgbClr val="00FF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Freeform 160"/>
                <p:cNvSpPr>
                  <a:spLocks/>
                </p:cNvSpPr>
                <p:nvPr/>
              </p:nvSpPr>
              <p:spPr bwMode="auto">
                <a:xfrm>
                  <a:off x="2575" y="1859"/>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351 w 947"/>
                    <a:gd name="T11" fmla="*/ 0 h 3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7" h="305">
                      <a:moveTo>
                        <a:pt x="351" y="0"/>
                      </a:moveTo>
                      <a:lnTo>
                        <a:pt x="946" y="0"/>
                      </a:lnTo>
                      <a:lnTo>
                        <a:pt x="595" y="304"/>
                      </a:lnTo>
                      <a:lnTo>
                        <a:pt x="0" y="304"/>
                      </a:lnTo>
                      <a:lnTo>
                        <a:pt x="351"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Freeform 161"/>
                <p:cNvSpPr>
                  <a:spLocks/>
                </p:cNvSpPr>
                <p:nvPr/>
              </p:nvSpPr>
              <p:spPr bwMode="auto">
                <a:xfrm>
                  <a:off x="2575" y="1859"/>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351 w 947"/>
                    <a:gd name="T11" fmla="*/ 0 h 3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7" h="305">
                      <a:moveTo>
                        <a:pt x="351" y="0"/>
                      </a:moveTo>
                      <a:lnTo>
                        <a:pt x="946" y="0"/>
                      </a:lnTo>
                      <a:lnTo>
                        <a:pt x="595" y="304"/>
                      </a:lnTo>
                      <a:lnTo>
                        <a:pt x="0" y="304"/>
                      </a:lnTo>
                      <a:lnTo>
                        <a:pt x="351" y="0"/>
                      </a:lnTo>
                    </a:path>
                  </a:pathLst>
                </a:custGeom>
                <a:solidFill>
                  <a:srgbClr val="FFFF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Freeform 162"/>
                <p:cNvSpPr>
                  <a:spLocks/>
                </p:cNvSpPr>
                <p:nvPr/>
              </p:nvSpPr>
              <p:spPr bwMode="auto">
                <a:xfrm>
                  <a:off x="2738" y="1933"/>
                  <a:ext cx="266" cy="177"/>
                </a:xfrm>
                <a:custGeom>
                  <a:avLst/>
                  <a:gdLst>
                    <a:gd name="T0" fmla="*/ 202 w 266"/>
                    <a:gd name="T1" fmla="*/ 0 h 177"/>
                    <a:gd name="T2" fmla="*/ 265 w 266"/>
                    <a:gd name="T3" fmla="*/ 0 h 177"/>
                    <a:gd name="T4" fmla="*/ 60 w 266"/>
                    <a:gd name="T5" fmla="*/ 176 h 177"/>
                    <a:gd name="T6" fmla="*/ 0 w 266"/>
                    <a:gd name="T7" fmla="*/ 176 h 177"/>
                    <a:gd name="T8" fmla="*/ 202 w 266"/>
                    <a:gd name="T9" fmla="*/ 0 h 177"/>
                    <a:gd name="T10" fmla="*/ 202 w 266"/>
                    <a:gd name="T11" fmla="*/ 0 h 1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6" h="177">
                      <a:moveTo>
                        <a:pt x="202" y="0"/>
                      </a:moveTo>
                      <a:lnTo>
                        <a:pt x="265" y="0"/>
                      </a:lnTo>
                      <a:lnTo>
                        <a:pt x="60" y="176"/>
                      </a:lnTo>
                      <a:lnTo>
                        <a:pt x="0" y="176"/>
                      </a:lnTo>
                      <a:lnTo>
                        <a:pt x="202" y="0"/>
                      </a:lnTo>
                    </a:path>
                  </a:pathLst>
                </a:custGeom>
                <a:solidFill>
                  <a:srgbClr val="FF00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Freeform 163"/>
                <p:cNvSpPr>
                  <a:spLocks/>
                </p:cNvSpPr>
                <p:nvPr/>
              </p:nvSpPr>
              <p:spPr bwMode="auto">
                <a:xfrm>
                  <a:off x="2738" y="1933"/>
                  <a:ext cx="266" cy="177"/>
                </a:xfrm>
                <a:custGeom>
                  <a:avLst/>
                  <a:gdLst>
                    <a:gd name="T0" fmla="*/ 202 w 266"/>
                    <a:gd name="T1" fmla="*/ 0 h 177"/>
                    <a:gd name="T2" fmla="*/ 265 w 266"/>
                    <a:gd name="T3" fmla="*/ 0 h 177"/>
                    <a:gd name="T4" fmla="*/ 60 w 266"/>
                    <a:gd name="T5" fmla="*/ 176 h 177"/>
                    <a:gd name="T6" fmla="*/ 0 w 266"/>
                    <a:gd name="T7" fmla="*/ 176 h 177"/>
                    <a:gd name="T8" fmla="*/ 202 w 266"/>
                    <a:gd name="T9" fmla="*/ 0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177">
                      <a:moveTo>
                        <a:pt x="202" y="0"/>
                      </a:moveTo>
                      <a:lnTo>
                        <a:pt x="265" y="0"/>
                      </a:lnTo>
                      <a:lnTo>
                        <a:pt x="60" y="176"/>
                      </a:lnTo>
                      <a:lnTo>
                        <a:pt x="0" y="176"/>
                      </a:lnTo>
                      <a:lnTo>
                        <a:pt x="202"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164"/>
                <p:cNvSpPr>
                  <a:spLocks/>
                </p:cNvSpPr>
                <p:nvPr/>
              </p:nvSpPr>
              <p:spPr bwMode="auto">
                <a:xfrm>
                  <a:off x="2857" y="1975"/>
                  <a:ext cx="216" cy="133"/>
                </a:xfrm>
                <a:custGeom>
                  <a:avLst/>
                  <a:gdLst>
                    <a:gd name="T0" fmla="*/ 153 w 216"/>
                    <a:gd name="T1" fmla="*/ 0 h 133"/>
                    <a:gd name="T2" fmla="*/ 215 w 216"/>
                    <a:gd name="T3" fmla="*/ 0 h 133"/>
                    <a:gd name="T4" fmla="*/ 62 w 216"/>
                    <a:gd name="T5" fmla="*/ 132 h 133"/>
                    <a:gd name="T6" fmla="*/ 0 w 216"/>
                    <a:gd name="T7" fmla="*/ 132 h 133"/>
                    <a:gd name="T8" fmla="*/ 153 w 216"/>
                    <a:gd name="T9" fmla="*/ 0 h 133"/>
                    <a:gd name="T10" fmla="*/ 153 w 216"/>
                    <a:gd name="T11" fmla="*/ 0 h 1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 h="133">
                      <a:moveTo>
                        <a:pt x="153" y="0"/>
                      </a:moveTo>
                      <a:lnTo>
                        <a:pt x="215" y="0"/>
                      </a:lnTo>
                      <a:lnTo>
                        <a:pt x="62" y="132"/>
                      </a:lnTo>
                      <a:lnTo>
                        <a:pt x="0" y="132"/>
                      </a:lnTo>
                      <a:lnTo>
                        <a:pt x="153" y="0"/>
                      </a:lnTo>
                    </a:path>
                  </a:pathLst>
                </a:custGeom>
                <a:solidFill>
                  <a:srgbClr val="0000F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Freeform 165"/>
                <p:cNvSpPr>
                  <a:spLocks/>
                </p:cNvSpPr>
                <p:nvPr/>
              </p:nvSpPr>
              <p:spPr bwMode="auto">
                <a:xfrm>
                  <a:off x="2857" y="1975"/>
                  <a:ext cx="216" cy="133"/>
                </a:xfrm>
                <a:custGeom>
                  <a:avLst/>
                  <a:gdLst>
                    <a:gd name="T0" fmla="*/ 153 w 216"/>
                    <a:gd name="T1" fmla="*/ 0 h 133"/>
                    <a:gd name="T2" fmla="*/ 215 w 216"/>
                    <a:gd name="T3" fmla="*/ 0 h 133"/>
                    <a:gd name="T4" fmla="*/ 62 w 216"/>
                    <a:gd name="T5" fmla="*/ 132 h 133"/>
                    <a:gd name="T6" fmla="*/ 0 w 216"/>
                    <a:gd name="T7" fmla="*/ 132 h 133"/>
                    <a:gd name="T8" fmla="*/ 153 w 216"/>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133">
                      <a:moveTo>
                        <a:pt x="153" y="0"/>
                      </a:moveTo>
                      <a:lnTo>
                        <a:pt x="215" y="0"/>
                      </a:lnTo>
                      <a:lnTo>
                        <a:pt x="62" y="132"/>
                      </a:lnTo>
                      <a:lnTo>
                        <a:pt x="0" y="132"/>
                      </a:lnTo>
                      <a:lnTo>
                        <a:pt x="153"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166"/>
                <p:cNvSpPr>
                  <a:spLocks/>
                </p:cNvSpPr>
                <p:nvPr/>
              </p:nvSpPr>
              <p:spPr bwMode="auto">
                <a:xfrm>
                  <a:off x="2968" y="1948"/>
                  <a:ext cx="242" cy="157"/>
                </a:xfrm>
                <a:custGeom>
                  <a:avLst/>
                  <a:gdLst>
                    <a:gd name="T0" fmla="*/ 181 w 242"/>
                    <a:gd name="T1" fmla="*/ 0 h 157"/>
                    <a:gd name="T2" fmla="*/ 241 w 242"/>
                    <a:gd name="T3" fmla="*/ 0 h 157"/>
                    <a:gd name="T4" fmla="*/ 61 w 242"/>
                    <a:gd name="T5" fmla="*/ 156 h 157"/>
                    <a:gd name="T6" fmla="*/ 0 w 242"/>
                    <a:gd name="T7" fmla="*/ 156 h 157"/>
                    <a:gd name="T8" fmla="*/ 181 w 242"/>
                    <a:gd name="T9" fmla="*/ 0 h 157"/>
                    <a:gd name="T10" fmla="*/ 181 w 242"/>
                    <a:gd name="T11" fmla="*/ 0 h 1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2" h="157">
                      <a:moveTo>
                        <a:pt x="181" y="0"/>
                      </a:moveTo>
                      <a:lnTo>
                        <a:pt x="241" y="0"/>
                      </a:lnTo>
                      <a:lnTo>
                        <a:pt x="61" y="156"/>
                      </a:lnTo>
                      <a:lnTo>
                        <a:pt x="0" y="156"/>
                      </a:lnTo>
                      <a:lnTo>
                        <a:pt x="181" y="0"/>
                      </a:lnTo>
                    </a:path>
                  </a:pathLst>
                </a:custGeom>
                <a:solidFill>
                  <a:srgbClr val="00FF00"/>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Freeform 167"/>
                <p:cNvSpPr>
                  <a:spLocks/>
                </p:cNvSpPr>
                <p:nvPr/>
              </p:nvSpPr>
              <p:spPr bwMode="auto">
                <a:xfrm>
                  <a:off x="2968" y="1948"/>
                  <a:ext cx="242" cy="157"/>
                </a:xfrm>
                <a:custGeom>
                  <a:avLst/>
                  <a:gdLst>
                    <a:gd name="T0" fmla="*/ 181 w 242"/>
                    <a:gd name="T1" fmla="*/ 0 h 157"/>
                    <a:gd name="T2" fmla="*/ 241 w 242"/>
                    <a:gd name="T3" fmla="*/ 0 h 157"/>
                    <a:gd name="T4" fmla="*/ 61 w 242"/>
                    <a:gd name="T5" fmla="*/ 156 h 157"/>
                    <a:gd name="T6" fmla="*/ 0 w 242"/>
                    <a:gd name="T7" fmla="*/ 156 h 157"/>
                    <a:gd name="T8" fmla="*/ 181 w 242"/>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57">
                      <a:moveTo>
                        <a:pt x="181" y="0"/>
                      </a:moveTo>
                      <a:lnTo>
                        <a:pt x="241" y="0"/>
                      </a:lnTo>
                      <a:lnTo>
                        <a:pt x="61" y="156"/>
                      </a:lnTo>
                      <a:lnTo>
                        <a:pt x="0" y="156"/>
                      </a:lnTo>
                      <a:lnTo>
                        <a:pt x="181"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Freeform 168"/>
                <p:cNvSpPr>
                  <a:spLocks/>
                </p:cNvSpPr>
                <p:nvPr/>
              </p:nvSpPr>
              <p:spPr bwMode="auto">
                <a:xfrm>
                  <a:off x="3081" y="1975"/>
                  <a:ext cx="217" cy="133"/>
                </a:xfrm>
                <a:custGeom>
                  <a:avLst/>
                  <a:gdLst>
                    <a:gd name="T0" fmla="*/ 156 w 217"/>
                    <a:gd name="T1" fmla="*/ 0 h 133"/>
                    <a:gd name="T2" fmla="*/ 216 w 217"/>
                    <a:gd name="T3" fmla="*/ 0 h 133"/>
                    <a:gd name="T4" fmla="*/ 62 w 217"/>
                    <a:gd name="T5" fmla="*/ 132 h 133"/>
                    <a:gd name="T6" fmla="*/ 0 w 217"/>
                    <a:gd name="T7" fmla="*/ 132 h 133"/>
                    <a:gd name="T8" fmla="*/ 156 w 217"/>
                    <a:gd name="T9" fmla="*/ 0 h 133"/>
                    <a:gd name="T10" fmla="*/ 156 w 217"/>
                    <a:gd name="T11" fmla="*/ 0 h 1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 h="133">
                      <a:moveTo>
                        <a:pt x="156" y="0"/>
                      </a:moveTo>
                      <a:lnTo>
                        <a:pt x="216" y="0"/>
                      </a:lnTo>
                      <a:lnTo>
                        <a:pt x="62" y="132"/>
                      </a:lnTo>
                      <a:lnTo>
                        <a:pt x="0" y="132"/>
                      </a:lnTo>
                      <a:lnTo>
                        <a:pt x="156" y="0"/>
                      </a:lnTo>
                    </a:path>
                  </a:pathLst>
                </a:custGeom>
                <a:solidFill>
                  <a:srgbClr val="A1009F"/>
                </a:solidFill>
                <a:ln>
                  <a:noFill/>
                </a:ln>
                <a:effectLst/>
                <a:extLst>
                  <a:ext uri="{91240B29-F687-4F45-9708-019B960494DF}">
                    <a14:hiddenLine xmlns:a14="http://schemas.microsoft.com/office/drawing/2010/main" w="9525">
                      <a:solidFill>
                        <a:schemeClr val="tx1"/>
                      </a:solidFill>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Freeform 169"/>
                <p:cNvSpPr>
                  <a:spLocks/>
                </p:cNvSpPr>
                <p:nvPr/>
              </p:nvSpPr>
              <p:spPr bwMode="auto">
                <a:xfrm>
                  <a:off x="3081" y="1975"/>
                  <a:ext cx="217" cy="133"/>
                </a:xfrm>
                <a:custGeom>
                  <a:avLst/>
                  <a:gdLst>
                    <a:gd name="T0" fmla="*/ 156 w 217"/>
                    <a:gd name="T1" fmla="*/ 0 h 133"/>
                    <a:gd name="T2" fmla="*/ 216 w 217"/>
                    <a:gd name="T3" fmla="*/ 0 h 133"/>
                    <a:gd name="T4" fmla="*/ 62 w 217"/>
                    <a:gd name="T5" fmla="*/ 132 h 133"/>
                    <a:gd name="T6" fmla="*/ 0 w 217"/>
                    <a:gd name="T7" fmla="*/ 132 h 133"/>
                    <a:gd name="T8" fmla="*/ 156 w 217"/>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33">
                      <a:moveTo>
                        <a:pt x="156" y="0"/>
                      </a:moveTo>
                      <a:lnTo>
                        <a:pt x="216" y="0"/>
                      </a:lnTo>
                      <a:lnTo>
                        <a:pt x="62" y="132"/>
                      </a:lnTo>
                      <a:lnTo>
                        <a:pt x="0" y="132"/>
                      </a:lnTo>
                      <a:lnTo>
                        <a:pt x="156"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70"/>
                <p:cNvSpPr>
                  <a:spLocks noChangeShapeType="1"/>
                </p:cNvSpPr>
                <p:nvPr/>
              </p:nvSpPr>
              <p:spPr bwMode="auto">
                <a:xfrm>
                  <a:off x="2740" y="2107"/>
                  <a:ext cx="42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Freeform 171"/>
                <p:cNvSpPr>
                  <a:spLocks/>
                </p:cNvSpPr>
                <p:nvPr/>
              </p:nvSpPr>
              <p:spPr bwMode="auto">
                <a:xfrm>
                  <a:off x="2448" y="1893"/>
                  <a:ext cx="435" cy="124"/>
                </a:xfrm>
                <a:custGeom>
                  <a:avLst/>
                  <a:gdLst>
                    <a:gd name="T0" fmla="*/ 0 w 435"/>
                    <a:gd name="T1" fmla="*/ 123 h 124"/>
                    <a:gd name="T2" fmla="*/ 139 w 435"/>
                    <a:gd name="T3" fmla="*/ 79 h 124"/>
                    <a:gd name="T4" fmla="*/ 150 w 435"/>
                    <a:gd name="T5" fmla="*/ 110 h 124"/>
                    <a:gd name="T6" fmla="*/ 254 w 435"/>
                    <a:gd name="T7" fmla="*/ 47 h 124"/>
                    <a:gd name="T8" fmla="*/ 257 w 435"/>
                    <a:gd name="T9" fmla="*/ 83 h 124"/>
                    <a:gd name="T10" fmla="*/ 434 w 435"/>
                    <a:gd name="T11" fmla="*/ 0 h 1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5" h="124">
                      <a:moveTo>
                        <a:pt x="0" y="123"/>
                      </a:moveTo>
                      <a:lnTo>
                        <a:pt x="139" y="79"/>
                      </a:lnTo>
                      <a:lnTo>
                        <a:pt x="150" y="110"/>
                      </a:lnTo>
                      <a:lnTo>
                        <a:pt x="254" y="47"/>
                      </a:lnTo>
                      <a:lnTo>
                        <a:pt x="257" y="83"/>
                      </a:lnTo>
                      <a:lnTo>
                        <a:pt x="434" y="0"/>
                      </a:lnTo>
                    </a:path>
                  </a:pathLst>
                </a:custGeom>
                <a:noFill/>
                <a:ln w="31710" cap="flat" cmpd="sng">
                  <a:solidFill>
                    <a:srgbClr val="008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Freeform 172"/>
                <p:cNvSpPr>
                  <a:spLocks/>
                </p:cNvSpPr>
                <p:nvPr/>
              </p:nvSpPr>
              <p:spPr bwMode="auto">
                <a:xfrm>
                  <a:off x="2601" y="1879"/>
                  <a:ext cx="158" cy="118"/>
                </a:xfrm>
                <a:custGeom>
                  <a:avLst/>
                  <a:gdLst>
                    <a:gd name="T0" fmla="*/ 0 w 158"/>
                    <a:gd name="T1" fmla="*/ 0 h 118"/>
                    <a:gd name="T2" fmla="*/ 38 w 158"/>
                    <a:gd name="T3" fmla="*/ 31 h 118"/>
                    <a:gd name="T4" fmla="*/ 101 w 158"/>
                    <a:gd name="T5" fmla="*/ 7 h 118"/>
                    <a:gd name="T6" fmla="*/ 117 w 158"/>
                    <a:gd name="T7" fmla="*/ 50 h 118"/>
                    <a:gd name="T8" fmla="*/ 127 w 158"/>
                    <a:gd name="T9" fmla="*/ 46 h 118"/>
                    <a:gd name="T10" fmla="*/ 157 w 158"/>
                    <a:gd name="T11" fmla="*/ 117 h 1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18">
                      <a:moveTo>
                        <a:pt x="0" y="0"/>
                      </a:moveTo>
                      <a:lnTo>
                        <a:pt x="38" y="31"/>
                      </a:lnTo>
                      <a:lnTo>
                        <a:pt x="101" y="7"/>
                      </a:lnTo>
                      <a:lnTo>
                        <a:pt x="117" y="50"/>
                      </a:lnTo>
                      <a:lnTo>
                        <a:pt x="127" y="46"/>
                      </a:lnTo>
                      <a:lnTo>
                        <a:pt x="157" y="117"/>
                      </a:lnTo>
                    </a:path>
                  </a:pathLst>
                </a:custGeom>
                <a:noFill/>
                <a:ln w="31710" cap="flat" cmpd="sng">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177" name="Group 173"/>
          <p:cNvGrpSpPr>
            <a:grpSpLocks/>
          </p:cNvGrpSpPr>
          <p:nvPr/>
        </p:nvGrpSpPr>
        <p:grpSpPr bwMode="auto">
          <a:xfrm>
            <a:off x="1136650" y="3643337"/>
            <a:ext cx="7702550" cy="1946275"/>
            <a:chOff x="572" y="2477"/>
            <a:chExt cx="4852" cy="1226"/>
          </a:xfrm>
        </p:grpSpPr>
        <p:sp>
          <p:nvSpPr>
            <p:cNvPr id="178" name="Text Box 174"/>
            <p:cNvSpPr txBox="1">
              <a:spLocks noChangeArrowheads="1"/>
            </p:cNvSpPr>
            <p:nvPr/>
          </p:nvSpPr>
          <p:spPr bwMode="auto">
            <a:xfrm>
              <a:off x="2312" y="2477"/>
              <a:ext cx="1049" cy="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57200" eaLnBrk="0" hangingPunct="0">
                <a:defRPr kumimoji="1" sz="2400">
                  <a:solidFill>
                    <a:schemeClr val="tx1"/>
                  </a:solidFill>
                  <a:latin typeface="Tahoma" pitchFamily="34" charset="0"/>
                  <a:ea typeface="宋体" pitchFamily="2" charset="-122"/>
                </a:defRPr>
              </a:lvl1pPr>
              <a:lvl2pPr marL="742950" indent="-285750" defTabSz="457200" eaLnBrk="0" hangingPunct="0">
                <a:defRPr kumimoji="1" sz="2400">
                  <a:solidFill>
                    <a:schemeClr val="tx1"/>
                  </a:solidFill>
                  <a:latin typeface="Tahoma" pitchFamily="34" charset="0"/>
                  <a:ea typeface="宋体" pitchFamily="2" charset="-122"/>
                </a:defRPr>
              </a:lvl2pPr>
              <a:lvl3pPr marL="1143000" indent="-228600" defTabSz="457200" eaLnBrk="0" hangingPunct="0">
                <a:defRPr kumimoji="1" sz="2400">
                  <a:solidFill>
                    <a:schemeClr val="tx1"/>
                  </a:solidFill>
                  <a:latin typeface="Tahoma" pitchFamily="34" charset="0"/>
                  <a:ea typeface="宋体" pitchFamily="2" charset="-122"/>
                </a:defRPr>
              </a:lvl3pPr>
              <a:lvl4pPr marL="1600200" indent="-228600" defTabSz="457200" eaLnBrk="0" hangingPunct="0">
                <a:defRPr kumimoji="1" sz="2400">
                  <a:solidFill>
                    <a:schemeClr val="tx1"/>
                  </a:solidFill>
                  <a:latin typeface="Tahoma" pitchFamily="34" charset="0"/>
                  <a:ea typeface="宋体" pitchFamily="2" charset="-122"/>
                </a:defRPr>
              </a:lvl4pPr>
              <a:lvl5pPr marL="2057400" indent="-228600" defTabSz="457200" eaLnBrk="0" hangingPunct="0">
                <a:defRPr kumimoji="1" sz="2400">
                  <a:solidFill>
                    <a:schemeClr val="tx1"/>
                  </a:solidFill>
                  <a:latin typeface="Tahoma" pitchFamily="34" charset="0"/>
                  <a:ea typeface="宋体" pitchFamily="2" charset="-122"/>
                </a:defRPr>
              </a:lvl5pPr>
              <a:lvl6pPr marL="25146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buClr>
                  <a:srgbClr val="00B0F0"/>
                </a:buClr>
                <a:buSzPct val="70000"/>
                <a:buFont typeface="Monotype Sorts" pitchFamily="2" charset="2"/>
                <a:buChar char="n"/>
              </a:pPr>
              <a:r>
                <a:rPr lang="zh-CN" altLang="en-US" sz="1700" b="1" dirty="0">
                  <a:latin typeface="Helvetica Black"/>
                </a:rPr>
                <a:t>模式</a:t>
              </a:r>
            </a:p>
            <a:p>
              <a:pPr eaLnBrk="1" hangingPunct="1">
                <a:buClr>
                  <a:srgbClr val="00B0F0"/>
                </a:buClr>
                <a:buSzPct val="70000"/>
                <a:buFont typeface="Monotype Sorts" pitchFamily="2" charset="2"/>
                <a:buChar char="n"/>
              </a:pPr>
              <a:r>
                <a:rPr lang="zh-CN" altLang="en-US" sz="1700" b="1" dirty="0">
                  <a:latin typeface="Helvetica Black"/>
                </a:rPr>
                <a:t>趋势</a:t>
              </a:r>
            </a:p>
            <a:p>
              <a:pPr eaLnBrk="1" hangingPunct="1">
                <a:buClr>
                  <a:srgbClr val="00B0F0"/>
                </a:buClr>
                <a:buSzPct val="70000"/>
                <a:buFont typeface="Monotype Sorts" pitchFamily="2" charset="2"/>
                <a:buChar char="n"/>
              </a:pPr>
              <a:r>
                <a:rPr lang="zh-CN" altLang="en-US" sz="1700" b="1" dirty="0">
                  <a:latin typeface="Helvetica Black"/>
                </a:rPr>
                <a:t>事实</a:t>
              </a:r>
            </a:p>
            <a:p>
              <a:pPr eaLnBrk="1" hangingPunct="1">
                <a:buClr>
                  <a:srgbClr val="00B0F0"/>
                </a:buClr>
                <a:buSzPct val="70000"/>
                <a:buFont typeface="Monotype Sorts" pitchFamily="2" charset="2"/>
                <a:buChar char="n"/>
              </a:pPr>
              <a:r>
                <a:rPr lang="zh-CN" altLang="en-US" sz="1700" b="1" dirty="0">
                  <a:latin typeface="Helvetica Black"/>
                </a:rPr>
                <a:t>关系</a:t>
              </a:r>
            </a:p>
            <a:p>
              <a:pPr eaLnBrk="1" hangingPunct="1">
                <a:buClr>
                  <a:srgbClr val="00B0F0"/>
                </a:buClr>
                <a:buSzPct val="70000"/>
                <a:buFont typeface="Monotype Sorts" pitchFamily="2" charset="2"/>
                <a:buChar char="n"/>
              </a:pPr>
              <a:r>
                <a:rPr lang="zh-CN" altLang="en-US" sz="1700" b="1" dirty="0">
                  <a:latin typeface="Helvetica Black"/>
                </a:rPr>
                <a:t>模型</a:t>
              </a:r>
            </a:p>
            <a:p>
              <a:pPr eaLnBrk="1" hangingPunct="1">
                <a:buClr>
                  <a:srgbClr val="00B0F0"/>
                </a:buClr>
                <a:buSzPct val="70000"/>
                <a:buFont typeface="Monotype Sorts" pitchFamily="2" charset="2"/>
                <a:buChar char="n"/>
              </a:pPr>
              <a:r>
                <a:rPr lang="zh-CN" altLang="en-US" sz="1700" b="1" dirty="0">
                  <a:latin typeface="Helvetica Black"/>
                </a:rPr>
                <a:t>关联规则</a:t>
              </a:r>
            </a:p>
            <a:p>
              <a:pPr eaLnBrk="1" hangingPunct="1">
                <a:buClr>
                  <a:srgbClr val="00B0F0"/>
                </a:buClr>
                <a:buSzPct val="70000"/>
                <a:buFont typeface="Monotype Sorts" pitchFamily="2" charset="2"/>
                <a:buChar char="n"/>
              </a:pPr>
              <a:r>
                <a:rPr lang="zh-CN" altLang="en-US" sz="1700" b="1" dirty="0">
                  <a:latin typeface="Helvetica Black"/>
                </a:rPr>
                <a:t>序列</a:t>
              </a:r>
              <a:endParaRPr lang="zh-CN" altLang="en-US" dirty="0">
                <a:latin typeface="Times New Roman" pitchFamily="18" charset="0"/>
              </a:endParaRPr>
            </a:p>
          </p:txBody>
        </p:sp>
        <p:sp>
          <p:nvSpPr>
            <p:cNvPr id="179" name="Text Box 175"/>
            <p:cNvSpPr txBox="1">
              <a:spLocks noChangeArrowheads="1"/>
            </p:cNvSpPr>
            <p:nvPr/>
          </p:nvSpPr>
          <p:spPr bwMode="auto">
            <a:xfrm>
              <a:off x="3947" y="2477"/>
              <a:ext cx="1477" cy="1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57200" eaLnBrk="0" hangingPunct="0">
                <a:defRPr kumimoji="1" sz="2400">
                  <a:solidFill>
                    <a:schemeClr val="tx1"/>
                  </a:solidFill>
                  <a:latin typeface="Tahoma" pitchFamily="34" charset="0"/>
                  <a:ea typeface="宋体" pitchFamily="2" charset="-122"/>
                </a:defRPr>
              </a:lvl1pPr>
              <a:lvl2pPr marL="742950" indent="-285750" defTabSz="457200" eaLnBrk="0" hangingPunct="0">
                <a:defRPr kumimoji="1" sz="2400">
                  <a:solidFill>
                    <a:schemeClr val="tx1"/>
                  </a:solidFill>
                  <a:latin typeface="Tahoma" pitchFamily="34" charset="0"/>
                  <a:ea typeface="宋体" pitchFamily="2" charset="-122"/>
                </a:defRPr>
              </a:lvl2pPr>
              <a:lvl3pPr marL="1143000" indent="-228600" defTabSz="457200" eaLnBrk="0" hangingPunct="0">
                <a:defRPr kumimoji="1" sz="2400">
                  <a:solidFill>
                    <a:schemeClr val="tx1"/>
                  </a:solidFill>
                  <a:latin typeface="Tahoma" pitchFamily="34" charset="0"/>
                  <a:ea typeface="宋体" pitchFamily="2" charset="-122"/>
                </a:defRPr>
              </a:lvl3pPr>
              <a:lvl4pPr marL="1600200" indent="-228600" defTabSz="457200" eaLnBrk="0" hangingPunct="0">
                <a:defRPr kumimoji="1" sz="2400">
                  <a:solidFill>
                    <a:schemeClr val="tx1"/>
                  </a:solidFill>
                  <a:latin typeface="Tahoma" pitchFamily="34" charset="0"/>
                  <a:ea typeface="宋体" pitchFamily="2" charset="-122"/>
                </a:defRPr>
              </a:lvl4pPr>
              <a:lvl5pPr marL="2057400" indent="-228600" defTabSz="457200" eaLnBrk="0" hangingPunct="0">
                <a:defRPr kumimoji="1" sz="2400">
                  <a:solidFill>
                    <a:schemeClr val="tx1"/>
                  </a:solidFill>
                  <a:latin typeface="Tahoma" pitchFamily="34" charset="0"/>
                  <a:ea typeface="宋体" pitchFamily="2" charset="-122"/>
                </a:defRPr>
              </a:lvl5pPr>
              <a:lvl6pPr marL="25146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buClr>
                  <a:srgbClr val="00B0F0"/>
                </a:buClr>
                <a:buSzPct val="70000"/>
                <a:buFont typeface="Monotype Sorts" pitchFamily="2" charset="2"/>
                <a:buChar char="n"/>
              </a:pPr>
              <a:r>
                <a:rPr lang="zh-CN" altLang="en-US" sz="1700" b="1" dirty="0">
                  <a:latin typeface="Helvetica Black"/>
                </a:rPr>
                <a:t>目标市场</a:t>
              </a:r>
            </a:p>
            <a:p>
              <a:pPr eaLnBrk="1" hangingPunct="1">
                <a:buClr>
                  <a:srgbClr val="00B0F0"/>
                </a:buClr>
                <a:buSzPct val="70000"/>
                <a:buFont typeface="Monotype Sorts" pitchFamily="2" charset="2"/>
                <a:buChar char="n"/>
              </a:pPr>
              <a:r>
                <a:rPr lang="zh-CN" altLang="en-US" sz="1700" b="1" dirty="0">
                  <a:latin typeface="Helvetica Black"/>
                </a:rPr>
                <a:t>资金分配</a:t>
              </a:r>
            </a:p>
            <a:p>
              <a:pPr eaLnBrk="1" hangingPunct="1">
                <a:buClr>
                  <a:srgbClr val="00B0F0"/>
                </a:buClr>
                <a:buSzPct val="70000"/>
                <a:buFont typeface="Monotype Sorts" pitchFamily="2" charset="2"/>
                <a:buChar char="n"/>
              </a:pPr>
              <a:r>
                <a:rPr lang="zh-CN" altLang="en-US" sz="1700" b="1" dirty="0">
                  <a:latin typeface="Helvetica Black"/>
                </a:rPr>
                <a:t>贸易选择</a:t>
              </a:r>
            </a:p>
            <a:p>
              <a:pPr eaLnBrk="1" hangingPunct="1">
                <a:buClr>
                  <a:srgbClr val="00B0F0"/>
                </a:buClr>
                <a:buSzPct val="70000"/>
                <a:buFont typeface="Monotype Sorts" pitchFamily="2" charset="2"/>
                <a:buChar char="n"/>
              </a:pPr>
              <a:r>
                <a:rPr lang="zh-CN" altLang="en-US" sz="1700" b="1" dirty="0">
                  <a:latin typeface="Helvetica Black"/>
                </a:rPr>
                <a:t>在哪儿做广告</a:t>
              </a:r>
            </a:p>
            <a:p>
              <a:pPr eaLnBrk="1" hangingPunct="1">
                <a:buClr>
                  <a:srgbClr val="00B0F0"/>
                </a:buClr>
                <a:buSzPct val="70000"/>
                <a:buFont typeface="Monotype Sorts" pitchFamily="2" charset="2"/>
                <a:buChar char="n"/>
              </a:pPr>
              <a:r>
                <a:rPr lang="zh-CN" altLang="en-US" sz="1700" b="1" dirty="0">
                  <a:latin typeface="Helvetica Black"/>
                </a:rPr>
                <a:t>销售的地理位置</a:t>
              </a:r>
              <a:endParaRPr lang="zh-CN" altLang="en-US" dirty="0">
                <a:latin typeface="Times New Roman" pitchFamily="18" charset="0"/>
              </a:endParaRPr>
            </a:p>
          </p:txBody>
        </p:sp>
        <p:sp>
          <p:nvSpPr>
            <p:cNvPr id="180" name="Text Box 176"/>
            <p:cNvSpPr txBox="1">
              <a:spLocks noChangeArrowheads="1"/>
            </p:cNvSpPr>
            <p:nvPr/>
          </p:nvSpPr>
          <p:spPr bwMode="auto">
            <a:xfrm>
              <a:off x="572" y="2477"/>
              <a:ext cx="1140" cy="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15900" indent="-215900" defTabSz="457200" eaLnBrk="0" hangingPunct="0">
                <a:defRPr kumimoji="1" sz="2400">
                  <a:solidFill>
                    <a:schemeClr val="tx1"/>
                  </a:solidFill>
                  <a:latin typeface="Tahoma" pitchFamily="34" charset="0"/>
                  <a:ea typeface="宋体" pitchFamily="2" charset="-122"/>
                </a:defRPr>
              </a:lvl1pPr>
              <a:lvl2pPr marL="742950" indent="-285750" defTabSz="457200" eaLnBrk="0" hangingPunct="0">
                <a:defRPr kumimoji="1" sz="2400">
                  <a:solidFill>
                    <a:schemeClr val="tx1"/>
                  </a:solidFill>
                  <a:latin typeface="Tahoma" pitchFamily="34" charset="0"/>
                  <a:ea typeface="宋体" pitchFamily="2" charset="-122"/>
                </a:defRPr>
              </a:lvl2pPr>
              <a:lvl3pPr marL="1143000" indent="-228600" defTabSz="457200" eaLnBrk="0" hangingPunct="0">
                <a:defRPr kumimoji="1" sz="2400">
                  <a:solidFill>
                    <a:schemeClr val="tx1"/>
                  </a:solidFill>
                  <a:latin typeface="Tahoma" pitchFamily="34" charset="0"/>
                  <a:ea typeface="宋体" pitchFamily="2" charset="-122"/>
                </a:defRPr>
              </a:lvl3pPr>
              <a:lvl4pPr marL="1600200" indent="-228600" defTabSz="457200" eaLnBrk="0" hangingPunct="0">
                <a:defRPr kumimoji="1" sz="2400">
                  <a:solidFill>
                    <a:schemeClr val="tx1"/>
                  </a:solidFill>
                  <a:latin typeface="Tahoma" pitchFamily="34" charset="0"/>
                  <a:ea typeface="宋体" pitchFamily="2" charset="-122"/>
                </a:defRPr>
              </a:lvl4pPr>
              <a:lvl5pPr marL="2057400" indent="-228600" defTabSz="457200" eaLnBrk="0" hangingPunct="0">
                <a:defRPr kumimoji="1" sz="2400">
                  <a:solidFill>
                    <a:schemeClr val="tx1"/>
                  </a:solidFill>
                  <a:latin typeface="Tahoma" pitchFamily="34" charset="0"/>
                  <a:ea typeface="宋体" pitchFamily="2" charset="-122"/>
                </a:defRPr>
              </a:lvl5pPr>
              <a:lvl6pPr marL="25146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buClr>
                  <a:srgbClr val="00B0F0"/>
                </a:buClr>
                <a:buSzPct val="70000"/>
                <a:buFont typeface="Monotype Sorts" pitchFamily="2" charset="2"/>
                <a:buChar char="n"/>
              </a:pPr>
              <a:r>
                <a:rPr lang="zh-CN" altLang="en-US" sz="1700" b="1" dirty="0">
                  <a:latin typeface="Helvetica Black"/>
                </a:rPr>
                <a:t>金融</a:t>
              </a:r>
            </a:p>
            <a:p>
              <a:pPr eaLnBrk="1" hangingPunct="1">
                <a:buClr>
                  <a:srgbClr val="00B0F0"/>
                </a:buClr>
                <a:buSzPct val="70000"/>
                <a:buFont typeface="Monotype Sorts" pitchFamily="2" charset="2"/>
                <a:buChar char="n"/>
              </a:pPr>
              <a:r>
                <a:rPr lang="zh-CN" altLang="en-US" sz="1700" b="1" dirty="0">
                  <a:latin typeface="Helvetica Black"/>
                </a:rPr>
                <a:t>经济</a:t>
              </a:r>
            </a:p>
            <a:p>
              <a:pPr eaLnBrk="1" hangingPunct="1">
                <a:buClr>
                  <a:srgbClr val="00B0F0"/>
                </a:buClr>
                <a:buSzPct val="70000"/>
                <a:buFont typeface="Monotype Sorts" pitchFamily="2" charset="2"/>
                <a:buChar char="n"/>
              </a:pPr>
              <a:r>
                <a:rPr lang="en-US" altLang="zh-CN" sz="1700" b="1" dirty="0">
                  <a:latin typeface="Helvetica Black"/>
                </a:rPr>
                <a:t>POS</a:t>
              </a:r>
            </a:p>
            <a:p>
              <a:pPr eaLnBrk="1" hangingPunct="1">
                <a:buClr>
                  <a:srgbClr val="00B0F0"/>
                </a:buClr>
                <a:buSzPct val="70000"/>
                <a:buFont typeface="Monotype Sorts" pitchFamily="2" charset="2"/>
                <a:buChar char="n"/>
              </a:pPr>
              <a:r>
                <a:rPr lang="zh-CN" altLang="en-US" sz="1700" b="1" dirty="0">
                  <a:latin typeface="Helvetica Black"/>
                </a:rPr>
                <a:t>人口统计</a:t>
              </a:r>
            </a:p>
            <a:p>
              <a:pPr eaLnBrk="1" hangingPunct="1">
                <a:buClr>
                  <a:srgbClr val="00B0F0"/>
                </a:buClr>
                <a:buSzPct val="70000"/>
                <a:buFont typeface="Monotype Sorts" pitchFamily="2" charset="2"/>
                <a:buChar char="n"/>
              </a:pPr>
              <a:r>
                <a:rPr lang="zh-CN" altLang="en-US" sz="1700" b="1" dirty="0">
                  <a:latin typeface="Helvetica Black"/>
                </a:rPr>
                <a:t>生命周期</a:t>
              </a:r>
              <a:endParaRPr lang="zh-CN" altLang="en-US" dirty="0">
                <a:latin typeface="Times New Roman" pitchFamily="18" charset="0"/>
              </a:endParaRPr>
            </a:p>
          </p:txBody>
        </p:sp>
      </p:grpSp>
      <p:sp>
        <p:nvSpPr>
          <p:cNvPr id="181" name="Oval 177"/>
          <p:cNvSpPr>
            <a:spLocks noChangeArrowheads="1"/>
          </p:cNvSpPr>
          <p:nvPr/>
        </p:nvSpPr>
        <p:spPr bwMode="auto">
          <a:xfrm>
            <a:off x="3886200" y="3490937"/>
            <a:ext cx="1143000" cy="21336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p>
        </p:txBody>
      </p:sp>
      <p:sp>
        <p:nvSpPr>
          <p:cNvPr id="182" name="Text Box 3"/>
          <p:cNvSpPr txBox="1">
            <a:spLocks noChangeArrowheads="1"/>
          </p:cNvSpPr>
          <p:nvPr/>
        </p:nvSpPr>
        <p:spPr bwMode="auto">
          <a:xfrm>
            <a:off x="1361281" y="737642"/>
            <a:ext cx="6477000" cy="81915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0" tIns="0" rIns="0" bIns="0" anchor="ctr"/>
          <a:lstStyle>
            <a:lvl1pPr defTabSz="457200" eaLnBrk="0" hangingPunct="0">
              <a:defRPr kumimoji="1" sz="2400">
                <a:solidFill>
                  <a:schemeClr val="tx1"/>
                </a:solidFill>
                <a:latin typeface="Tahoma" pitchFamily="34" charset="0"/>
                <a:ea typeface="宋体" pitchFamily="2" charset="-122"/>
              </a:defRPr>
            </a:lvl1pPr>
            <a:lvl2pPr marL="742950" indent="-285750" defTabSz="457200" eaLnBrk="0" hangingPunct="0">
              <a:defRPr kumimoji="1" sz="2400">
                <a:solidFill>
                  <a:schemeClr val="tx1"/>
                </a:solidFill>
                <a:latin typeface="Tahoma" pitchFamily="34" charset="0"/>
                <a:ea typeface="宋体" pitchFamily="2" charset="-122"/>
              </a:defRPr>
            </a:lvl2pPr>
            <a:lvl3pPr marL="1143000" indent="-228600" defTabSz="457200" eaLnBrk="0" hangingPunct="0">
              <a:defRPr kumimoji="1" sz="2400">
                <a:solidFill>
                  <a:schemeClr val="tx1"/>
                </a:solidFill>
                <a:latin typeface="Tahoma" pitchFamily="34" charset="0"/>
                <a:ea typeface="宋体" pitchFamily="2" charset="-122"/>
              </a:defRPr>
            </a:lvl3pPr>
            <a:lvl4pPr marL="1600200" indent="-228600" defTabSz="457200" eaLnBrk="0" hangingPunct="0">
              <a:defRPr kumimoji="1" sz="2400">
                <a:solidFill>
                  <a:schemeClr val="tx1"/>
                </a:solidFill>
                <a:latin typeface="Tahoma" pitchFamily="34" charset="0"/>
                <a:ea typeface="宋体" pitchFamily="2" charset="-122"/>
              </a:defRPr>
            </a:lvl4pPr>
            <a:lvl5pPr marL="2057400" indent="-228600" defTabSz="457200" eaLnBrk="0" hangingPunct="0">
              <a:defRPr kumimoji="1" sz="2400">
                <a:solidFill>
                  <a:schemeClr val="tx1"/>
                </a:solidFill>
                <a:latin typeface="Tahoma" pitchFamily="34" charset="0"/>
                <a:ea typeface="宋体" pitchFamily="2" charset="-122"/>
              </a:defRPr>
            </a:lvl5pPr>
            <a:lvl6pPr marL="25146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defTabSz="4572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buClr>
                <a:srgbClr val="000080"/>
              </a:buClr>
              <a:buSzPct val="90000"/>
              <a:buFont typeface="Monotype Sorts" pitchFamily="2" charset="2"/>
              <a:buNone/>
            </a:pPr>
            <a:r>
              <a:rPr lang="en-US" altLang="zh-CN" sz="2600">
                <a:solidFill>
                  <a:srgbClr val="000000"/>
                </a:solidFill>
                <a:latin typeface="Arial" pitchFamily="34" charset="0"/>
              </a:rPr>
              <a:t> </a:t>
            </a:r>
            <a:r>
              <a:rPr lang="zh-CN" altLang="en-US" sz="2600">
                <a:solidFill>
                  <a:srgbClr val="000000"/>
                </a:solidFill>
                <a:latin typeface="Arial" pitchFamily="34" charset="0"/>
              </a:rPr>
              <a:t>苦恼</a:t>
            </a:r>
            <a:r>
              <a:rPr lang="en-US" altLang="zh-CN" sz="2600">
                <a:solidFill>
                  <a:srgbClr val="000000"/>
                </a:solidFill>
                <a:latin typeface="Arial" pitchFamily="34" charset="0"/>
              </a:rPr>
              <a:t>: </a:t>
            </a:r>
            <a:r>
              <a:rPr lang="zh-CN" altLang="en-US" sz="2600">
                <a:solidFill>
                  <a:srgbClr val="000000"/>
                </a:solidFill>
                <a:latin typeface="Arial" pitchFamily="34" charset="0"/>
              </a:rPr>
              <a:t>淹没在数据中，不能制定合适的决策</a:t>
            </a:r>
            <a:r>
              <a:rPr lang="en-US" altLang="zh-CN" sz="2600">
                <a:solidFill>
                  <a:srgbClr val="000000"/>
                </a:solidFill>
                <a:latin typeface="Arial" pitchFamily="34" charset="0"/>
              </a:rPr>
              <a:t>! </a:t>
            </a:r>
            <a:endParaRPr lang="en-US" altLang="zh-CN">
              <a:latin typeface="Times New Roman" pitchFamily="18" charset="0"/>
            </a:endParaRPr>
          </a:p>
        </p:txBody>
      </p:sp>
    </p:spTree>
    <p:extLst>
      <p:ext uri="{BB962C8B-B14F-4D97-AF65-F5344CB8AC3E}">
        <p14:creationId xmlns:p14="http://schemas.microsoft.com/office/powerpoint/2010/main" val="20278765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0" name="Object 2"/>
          <p:cNvGraphicFramePr>
            <a:graphicFrameLocks noChangeAspect="1"/>
          </p:cNvGraphicFramePr>
          <p:nvPr>
            <p:extLst>
              <p:ext uri="{D42A27DB-BD31-4B8C-83A1-F6EECF244321}">
                <p14:modId xmlns:p14="http://schemas.microsoft.com/office/powerpoint/2010/main" val="170543428"/>
              </p:ext>
            </p:extLst>
          </p:nvPr>
        </p:nvGraphicFramePr>
        <p:xfrm>
          <a:off x="725488" y="2059285"/>
          <a:ext cx="7694612" cy="2809875"/>
        </p:xfrm>
        <a:graphic>
          <a:graphicData uri="http://schemas.openxmlformats.org/presentationml/2006/ole">
            <mc:AlternateContent xmlns:mc="http://schemas.openxmlformats.org/markup-compatibility/2006">
              <mc:Choice xmlns:v="urn:schemas-microsoft-com:vml" Requires="v">
                <p:oleObj spid="_x0000_s13376" name="位图图像" r:id="rId3" imgW="7695238" imgH="1809524" progId="Paint.Picture">
                  <p:embed/>
                </p:oleObj>
              </mc:Choice>
              <mc:Fallback>
                <p:oleObj name="位图图像" r:id="rId3" imgW="7695238" imgH="180952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488" y="2059285"/>
                        <a:ext cx="769461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标题 3"/>
          <p:cNvSpPr>
            <a:spLocks noGrp="1"/>
          </p:cNvSpPr>
          <p:nvPr>
            <p:ph type="title"/>
          </p:nvPr>
        </p:nvSpPr>
        <p:spPr/>
        <p:txBody>
          <a:bodyPr/>
          <a:lstStyle/>
          <a:p>
            <a:r>
              <a:rPr lang="en-US" altLang="zh-CN" dirty="0" smtClean="0"/>
              <a:t>Web</a:t>
            </a:r>
            <a:r>
              <a:rPr lang="zh-CN" altLang="en-US" dirty="0" smtClean="0"/>
              <a:t>数据的多维分析</a:t>
            </a:r>
            <a:endParaRPr lang="zh-CN" altLang="en-US" dirty="0"/>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90</a:t>
            </a:fld>
            <a:endParaRPr lang="zh-CN" altLang="en-US"/>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3041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zh-CN" sz="4000" dirty="0">
                <a:latin typeface="+mj-ea"/>
              </a:rPr>
              <a:t>钻取</a:t>
            </a:r>
            <a:endParaRPr lang="zh-CN" altLang="en-US" sz="4000" dirty="0">
              <a:latin typeface="+mj-ea"/>
            </a:endParaRP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91</a:t>
            </a:fld>
            <a:endParaRPr lang="zh-CN" altLang="en-US"/>
          </a:p>
        </p:txBody>
      </p:sp>
      <p:sp>
        <p:nvSpPr>
          <p:cNvPr id="121869" name="Rectangle 13"/>
          <p:cNvSpPr>
            <a:spLocks noChangeArrowheads="1"/>
          </p:cNvSpPr>
          <p:nvPr/>
        </p:nvSpPr>
        <p:spPr bwMode="auto">
          <a:xfrm>
            <a:off x="2524125" y="2295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21870" name="Picture 14" descr="fig3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133600"/>
            <a:ext cx="2819400" cy="2266950"/>
          </a:xfrm>
          <a:prstGeom prst="rect">
            <a:avLst/>
          </a:prstGeom>
          <a:noFill/>
          <a:extLst>
            <a:ext uri="{909E8E84-426E-40DD-AFC4-6F175D3DCCD1}">
              <a14:hiddenFill xmlns:a14="http://schemas.microsoft.com/office/drawing/2010/main">
                <a:solidFill>
                  <a:srgbClr val="FFFFFF"/>
                </a:solidFill>
              </a14:hiddenFill>
            </a:ext>
          </a:extLst>
        </p:spPr>
      </p:pic>
      <p:sp>
        <p:nvSpPr>
          <p:cNvPr id="121871" name="Text Box 15"/>
          <p:cNvSpPr txBox="1">
            <a:spLocks noChangeArrowheads="1"/>
          </p:cNvSpPr>
          <p:nvPr/>
        </p:nvSpPr>
        <p:spPr bwMode="auto">
          <a:xfrm>
            <a:off x="6705600" y="4495800"/>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dirty="0">
                <a:solidFill>
                  <a:srgbClr val="C00000"/>
                </a:solidFill>
              </a:rPr>
              <a:t>数据聚集</a:t>
            </a:r>
          </a:p>
        </p:txBody>
      </p:sp>
      <p:pic>
        <p:nvPicPr>
          <p:cNvPr id="121875" name="Picture 19" descr="fig1_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556792"/>
            <a:ext cx="5400675" cy="425608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14925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zh-CN" altLang="zh-CN" sz="4000" dirty="0">
                <a:latin typeface="+mj-ea"/>
              </a:rPr>
              <a:t>旋转</a:t>
            </a:r>
            <a:endParaRPr lang="zh-CN" altLang="en-US" sz="4000" dirty="0">
              <a:latin typeface="+mj-ea"/>
            </a:endParaRP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grpSp>
        <p:nvGrpSpPr>
          <p:cNvPr id="123907" name="Group 3"/>
          <p:cNvGrpSpPr>
            <a:grpSpLocks/>
          </p:cNvGrpSpPr>
          <p:nvPr/>
        </p:nvGrpSpPr>
        <p:grpSpPr bwMode="auto">
          <a:xfrm>
            <a:off x="250825" y="1989138"/>
            <a:ext cx="3600450" cy="4206875"/>
            <a:chOff x="158" y="1253"/>
            <a:chExt cx="2268" cy="2650"/>
          </a:xfrm>
        </p:grpSpPr>
        <p:pic>
          <p:nvPicPr>
            <p:cNvPr id="1239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389"/>
              <a:ext cx="2268" cy="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2659"/>
              <a:ext cx="2223" cy="1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10" name="Text Box 6"/>
            <p:cNvSpPr txBox="1">
              <a:spLocks noChangeArrowheads="1"/>
            </p:cNvSpPr>
            <p:nvPr/>
          </p:nvSpPr>
          <p:spPr bwMode="auto">
            <a:xfrm>
              <a:off x="657" y="2568"/>
              <a:ext cx="480"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sz="2400"/>
            </a:p>
          </p:txBody>
        </p:sp>
        <p:sp>
          <p:nvSpPr>
            <p:cNvPr id="123911" name="Text Box 7"/>
            <p:cNvSpPr txBox="1">
              <a:spLocks noChangeArrowheads="1"/>
            </p:cNvSpPr>
            <p:nvPr/>
          </p:nvSpPr>
          <p:spPr bwMode="auto">
            <a:xfrm>
              <a:off x="748" y="1253"/>
              <a:ext cx="480"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sz="2400"/>
            </a:p>
          </p:txBody>
        </p:sp>
      </p:grpSp>
      <p:grpSp>
        <p:nvGrpSpPr>
          <p:cNvPr id="123912" name="Group 8"/>
          <p:cNvGrpSpPr>
            <a:grpSpLocks/>
          </p:cNvGrpSpPr>
          <p:nvPr/>
        </p:nvGrpSpPr>
        <p:grpSpPr bwMode="auto">
          <a:xfrm>
            <a:off x="3779838" y="1700213"/>
            <a:ext cx="3035300" cy="3327400"/>
            <a:chOff x="358" y="1037"/>
            <a:chExt cx="2348" cy="2540"/>
          </a:xfrm>
        </p:grpSpPr>
        <p:grpSp>
          <p:nvGrpSpPr>
            <p:cNvPr id="123913" name="Group 9"/>
            <p:cNvGrpSpPr>
              <a:grpSpLocks/>
            </p:cNvGrpSpPr>
            <p:nvPr/>
          </p:nvGrpSpPr>
          <p:grpSpPr bwMode="auto">
            <a:xfrm>
              <a:off x="696" y="1285"/>
              <a:ext cx="2010" cy="1887"/>
              <a:chOff x="2437" y="1812"/>
              <a:chExt cx="2010" cy="1887"/>
            </a:xfrm>
          </p:grpSpPr>
          <p:sp>
            <p:nvSpPr>
              <p:cNvPr id="123914" name="AutoShape 10"/>
              <p:cNvSpPr>
                <a:spLocks noChangeArrowheads="1"/>
              </p:cNvSpPr>
              <p:nvPr/>
            </p:nvSpPr>
            <p:spPr bwMode="auto">
              <a:xfrm>
                <a:off x="2807" y="2888"/>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AutoShape 11"/>
              <p:cNvSpPr>
                <a:spLocks noChangeArrowheads="1"/>
              </p:cNvSpPr>
              <p:nvPr/>
            </p:nvSpPr>
            <p:spPr bwMode="auto">
              <a:xfrm>
                <a:off x="3177" y="2888"/>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AutoShape 12"/>
              <p:cNvSpPr>
                <a:spLocks noChangeArrowheads="1"/>
              </p:cNvSpPr>
              <p:nvPr/>
            </p:nvSpPr>
            <p:spPr bwMode="auto">
              <a:xfrm>
                <a:off x="3546" y="2888"/>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AutoShape 13"/>
              <p:cNvSpPr>
                <a:spLocks noChangeArrowheads="1"/>
              </p:cNvSpPr>
              <p:nvPr/>
            </p:nvSpPr>
            <p:spPr bwMode="auto">
              <a:xfrm>
                <a:off x="3892" y="2864"/>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AutoShape 14"/>
              <p:cNvSpPr>
                <a:spLocks noChangeArrowheads="1"/>
              </p:cNvSpPr>
              <p:nvPr/>
            </p:nvSpPr>
            <p:spPr bwMode="auto">
              <a:xfrm>
                <a:off x="2807" y="2531"/>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9" name="AutoShape 15"/>
              <p:cNvSpPr>
                <a:spLocks noChangeArrowheads="1"/>
              </p:cNvSpPr>
              <p:nvPr/>
            </p:nvSpPr>
            <p:spPr bwMode="auto">
              <a:xfrm>
                <a:off x="3177" y="2531"/>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0" name="AutoShape 16"/>
              <p:cNvSpPr>
                <a:spLocks noChangeArrowheads="1"/>
              </p:cNvSpPr>
              <p:nvPr/>
            </p:nvSpPr>
            <p:spPr bwMode="auto">
              <a:xfrm>
                <a:off x="3546" y="2531"/>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AutoShape 17"/>
              <p:cNvSpPr>
                <a:spLocks noChangeArrowheads="1"/>
              </p:cNvSpPr>
              <p:nvPr/>
            </p:nvSpPr>
            <p:spPr bwMode="auto">
              <a:xfrm>
                <a:off x="3892" y="2507"/>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AutoShape 18"/>
              <p:cNvSpPr>
                <a:spLocks noChangeArrowheads="1"/>
              </p:cNvSpPr>
              <p:nvPr/>
            </p:nvSpPr>
            <p:spPr bwMode="auto">
              <a:xfrm>
                <a:off x="2807" y="2192"/>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AutoShape 19"/>
              <p:cNvSpPr>
                <a:spLocks noChangeArrowheads="1"/>
              </p:cNvSpPr>
              <p:nvPr/>
            </p:nvSpPr>
            <p:spPr bwMode="auto">
              <a:xfrm>
                <a:off x="3177" y="2192"/>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AutoShape 20"/>
              <p:cNvSpPr>
                <a:spLocks noChangeArrowheads="1"/>
              </p:cNvSpPr>
              <p:nvPr/>
            </p:nvSpPr>
            <p:spPr bwMode="auto">
              <a:xfrm>
                <a:off x="3546" y="2192"/>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5" name="AutoShape 21"/>
              <p:cNvSpPr>
                <a:spLocks noChangeArrowheads="1"/>
              </p:cNvSpPr>
              <p:nvPr/>
            </p:nvSpPr>
            <p:spPr bwMode="auto">
              <a:xfrm>
                <a:off x="3892" y="2168"/>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6" name="AutoShape 22"/>
              <p:cNvSpPr>
                <a:spLocks noChangeArrowheads="1"/>
              </p:cNvSpPr>
              <p:nvPr/>
            </p:nvSpPr>
            <p:spPr bwMode="auto">
              <a:xfrm>
                <a:off x="2783" y="181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AutoShape 23"/>
              <p:cNvSpPr>
                <a:spLocks noChangeArrowheads="1"/>
              </p:cNvSpPr>
              <p:nvPr/>
            </p:nvSpPr>
            <p:spPr bwMode="auto">
              <a:xfrm>
                <a:off x="3153" y="1812"/>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AutoShape 24"/>
              <p:cNvSpPr>
                <a:spLocks noChangeArrowheads="1"/>
              </p:cNvSpPr>
              <p:nvPr/>
            </p:nvSpPr>
            <p:spPr bwMode="auto">
              <a:xfrm>
                <a:off x="3522" y="181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AutoShape 25"/>
              <p:cNvSpPr>
                <a:spLocks noChangeArrowheads="1"/>
              </p:cNvSpPr>
              <p:nvPr/>
            </p:nvSpPr>
            <p:spPr bwMode="auto">
              <a:xfrm>
                <a:off x="3892" y="181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AutoShape 26"/>
              <p:cNvSpPr>
                <a:spLocks noChangeArrowheads="1"/>
              </p:cNvSpPr>
              <p:nvPr/>
            </p:nvSpPr>
            <p:spPr bwMode="auto">
              <a:xfrm>
                <a:off x="2684" y="2995"/>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1" name="AutoShape 27"/>
              <p:cNvSpPr>
                <a:spLocks noChangeArrowheads="1"/>
              </p:cNvSpPr>
              <p:nvPr/>
            </p:nvSpPr>
            <p:spPr bwMode="auto">
              <a:xfrm>
                <a:off x="3053" y="299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2" name="AutoShape 28"/>
              <p:cNvSpPr>
                <a:spLocks noChangeArrowheads="1"/>
              </p:cNvSpPr>
              <p:nvPr/>
            </p:nvSpPr>
            <p:spPr bwMode="auto">
              <a:xfrm>
                <a:off x="3423" y="299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AutoShape 29"/>
              <p:cNvSpPr>
                <a:spLocks noChangeArrowheads="1"/>
              </p:cNvSpPr>
              <p:nvPr/>
            </p:nvSpPr>
            <p:spPr bwMode="auto">
              <a:xfrm>
                <a:off x="3785" y="2971"/>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AutoShape 30"/>
              <p:cNvSpPr>
                <a:spLocks noChangeArrowheads="1"/>
              </p:cNvSpPr>
              <p:nvPr/>
            </p:nvSpPr>
            <p:spPr bwMode="auto">
              <a:xfrm>
                <a:off x="2684" y="2639"/>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AutoShape 31"/>
              <p:cNvSpPr>
                <a:spLocks noChangeArrowheads="1"/>
              </p:cNvSpPr>
              <p:nvPr/>
            </p:nvSpPr>
            <p:spPr bwMode="auto">
              <a:xfrm>
                <a:off x="3053" y="2639"/>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AutoShape 32"/>
              <p:cNvSpPr>
                <a:spLocks noChangeArrowheads="1"/>
              </p:cNvSpPr>
              <p:nvPr/>
            </p:nvSpPr>
            <p:spPr bwMode="auto">
              <a:xfrm>
                <a:off x="3423" y="2639"/>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AutoShape 33"/>
              <p:cNvSpPr>
                <a:spLocks noChangeArrowheads="1"/>
              </p:cNvSpPr>
              <p:nvPr/>
            </p:nvSpPr>
            <p:spPr bwMode="auto">
              <a:xfrm>
                <a:off x="3785" y="261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AutoShape 34"/>
              <p:cNvSpPr>
                <a:spLocks noChangeArrowheads="1"/>
              </p:cNvSpPr>
              <p:nvPr/>
            </p:nvSpPr>
            <p:spPr bwMode="auto">
              <a:xfrm>
                <a:off x="2684" y="2300"/>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AutoShape 35"/>
              <p:cNvSpPr>
                <a:spLocks noChangeArrowheads="1"/>
              </p:cNvSpPr>
              <p:nvPr/>
            </p:nvSpPr>
            <p:spPr bwMode="auto">
              <a:xfrm>
                <a:off x="3053" y="230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AutoShape 36"/>
              <p:cNvSpPr>
                <a:spLocks noChangeArrowheads="1"/>
              </p:cNvSpPr>
              <p:nvPr/>
            </p:nvSpPr>
            <p:spPr bwMode="auto">
              <a:xfrm>
                <a:off x="3423" y="230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AutoShape 37"/>
              <p:cNvSpPr>
                <a:spLocks noChangeArrowheads="1"/>
              </p:cNvSpPr>
              <p:nvPr/>
            </p:nvSpPr>
            <p:spPr bwMode="auto">
              <a:xfrm>
                <a:off x="3785" y="2276"/>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2" name="AutoShape 38"/>
              <p:cNvSpPr>
                <a:spLocks noChangeArrowheads="1"/>
              </p:cNvSpPr>
              <p:nvPr/>
            </p:nvSpPr>
            <p:spPr bwMode="auto">
              <a:xfrm>
                <a:off x="2676" y="1919"/>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3" name="AutoShape 39"/>
              <p:cNvSpPr>
                <a:spLocks noChangeArrowheads="1"/>
              </p:cNvSpPr>
              <p:nvPr/>
            </p:nvSpPr>
            <p:spPr bwMode="auto">
              <a:xfrm>
                <a:off x="3045" y="1919"/>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AutoShape 40"/>
              <p:cNvSpPr>
                <a:spLocks noChangeArrowheads="1"/>
              </p:cNvSpPr>
              <p:nvPr/>
            </p:nvSpPr>
            <p:spPr bwMode="auto">
              <a:xfrm>
                <a:off x="3415" y="1919"/>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5" name="AutoShape 41"/>
              <p:cNvSpPr>
                <a:spLocks noChangeArrowheads="1"/>
              </p:cNvSpPr>
              <p:nvPr/>
            </p:nvSpPr>
            <p:spPr bwMode="auto">
              <a:xfrm>
                <a:off x="3785" y="1919"/>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AutoShape 42"/>
              <p:cNvSpPr>
                <a:spLocks noChangeArrowheads="1"/>
              </p:cNvSpPr>
              <p:nvPr/>
            </p:nvSpPr>
            <p:spPr bwMode="auto">
              <a:xfrm>
                <a:off x="2560" y="3096"/>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AutoShape 43"/>
              <p:cNvSpPr>
                <a:spLocks noChangeArrowheads="1"/>
              </p:cNvSpPr>
              <p:nvPr/>
            </p:nvSpPr>
            <p:spPr bwMode="auto">
              <a:xfrm>
                <a:off x="2930" y="3096"/>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8" name="AutoShape 44"/>
              <p:cNvSpPr>
                <a:spLocks noChangeArrowheads="1"/>
              </p:cNvSpPr>
              <p:nvPr/>
            </p:nvSpPr>
            <p:spPr bwMode="auto">
              <a:xfrm>
                <a:off x="3300" y="3096"/>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9" name="AutoShape 45"/>
              <p:cNvSpPr>
                <a:spLocks noChangeArrowheads="1"/>
              </p:cNvSpPr>
              <p:nvPr/>
            </p:nvSpPr>
            <p:spPr bwMode="auto">
              <a:xfrm>
                <a:off x="3662" y="3096"/>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0" name="AutoShape 46"/>
              <p:cNvSpPr>
                <a:spLocks noChangeArrowheads="1"/>
              </p:cNvSpPr>
              <p:nvPr/>
            </p:nvSpPr>
            <p:spPr bwMode="auto">
              <a:xfrm>
                <a:off x="2560" y="274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1" name="AutoShape 47"/>
              <p:cNvSpPr>
                <a:spLocks noChangeArrowheads="1"/>
              </p:cNvSpPr>
              <p:nvPr/>
            </p:nvSpPr>
            <p:spPr bwMode="auto">
              <a:xfrm>
                <a:off x="2930" y="274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2" name="AutoShape 48"/>
              <p:cNvSpPr>
                <a:spLocks noChangeArrowheads="1"/>
              </p:cNvSpPr>
              <p:nvPr/>
            </p:nvSpPr>
            <p:spPr bwMode="auto">
              <a:xfrm>
                <a:off x="3300" y="274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3" name="AutoShape 49"/>
              <p:cNvSpPr>
                <a:spLocks noChangeArrowheads="1"/>
              </p:cNvSpPr>
              <p:nvPr/>
            </p:nvSpPr>
            <p:spPr bwMode="auto">
              <a:xfrm>
                <a:off x="3662" y="2740"/>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4" name="AutoShape 50"/>
              <p:cNvSpPr>
                <a:spLocks noChangeArrowheads="1"/>
              </p:cNvSpPr>
              <p:nvPr/>
            </p:nvSpPr>
            <p:spPr bwMode="auto">
              <a:xfrm>
                <a:off x="2560" y="2401"/>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5" name="AutoShape 51"/>
              <p:cNvSpPr>
                <a:spLocks noChangeArrowheads="1"/>
              </p:cNvSpPr>
              <p:nvPr/>
            </p:nvSpPr>
            <p:spPr bwMode="auto">
              <a:xfrm>
                <a:off x="2930" y="2401"/>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6" name="AutoShape 52"/>
              <p:cNvSpPr>
                <a:spLocks noChangeArrowheads="1"/>
              </p:cNvSpPr>
              <p:nvPr/>
            </p:nvSpPr>
            <p:spPr bwMode="auto">
              <a:xfrm>
                <a:off x="3300" y="2401"/>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7" name="AutoShape 53"/>
              <p:cNvSpPr>
                <a:spLocks noChangeArrowheads="1"/>
              </p:cNvSpPr>
              <p:nvPr/>
            </p:nvSpPr>
            <p:spPr bwMode="auto">
              <a:xfrm>
                <a:off x="3662" y="2401"/>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8" name="AutoShape 54"/>
              <p:cNvSpPr>
                <a:spLocks noChangeArrowheads="1"/>
              </p:cNvSpPr>
              <p:nvPr/>
            </p:nvSpPr>
            <p:spPr bwMode="auto">
              <a:xfrm>
                <a:off x="2552" y="204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59" name="AutoShape 55"/>
              <p:cNvSpPr>
                <a:spLocks noChangeArrowheads="1"/>
              </p:cNvSpPr>
              <p:nvPr/>
            </p:nvSpPr>
            <p:spPr bwMode="auto">
              <a:xfrm>
                <a:off x="2922" y="204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0" name="AutoShape 56"/>
              <p:cNvSpPr>
                <a:spLocks noChangeArrowheads="1"/>
              </p:cNvSpPr>
              <p:nvPr/>
            </p:nvSpPr>
            <p:spPr bwMode="auto">
              <a:xfrm>
                <a:off x="3292" y="204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1" name="AutoShape 57"/>
              <p:cNvSpPr>
                <a:spLocks noChangeArrowheads="1"/>
              </p:cNvSpPr>
              <p:nvPr/>
            </p:nvSpPr>
            <p:spPr bwMode="auto">
              <a:xfrm>
                <a:off x="3662" y="2045"/>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2" name="AutoShape 58"/>
              <p:cNvSpPr>
                <a:spLocks noChangeArrowheads="1"/>
              </p:cNvSpPr>
              <p:nvPr/>
            </p:nvSpPr>
            <p:spPr bwMode="auto">
              <a:xfrm>
                <a:off x="2437" y="3204"/>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3" name="AutoShape 59"/>
              <p:cNvSpPr>
                <a:spLocks noChangeArrowheads="1"/>
              </p:cNvSpPr>
              <p:nvPr/>
            </p:nvSpPr>
            <p:spPr bwMode="auto">
              <a:xfrm>
                <a:off x="2807" y="3204"/>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4" name="AutoShape 60"/>
              <p:cNvSpPr>
                <a:spLocks noChangeArrowheads="1"/>
              </p:cNvSpPr>
              <p:nvPr/>
            </p:nvSpPr>
            <p:spPr bwMode="auto">
              <a:xfrm>
                <a:off x="3177" y="3204"/>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5" name="AutoShape 61"/>
              <p:cNvSpPr>
                <a:spLocks noChangeArrowheads="1"/>
              </p:cNvSpPr>
              <p:nvPr/>
            </p:nvSpPr>
            <p:spPr bwMode="auto">
              <a:xfrm>
                <a:off x="3546" y="3204"/>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6" name="AutoShape 62"/>
              <p:cNvSpPr>
                <a:spLocks noChangeArrowheads="1"/>
              </p:cNvSpPr>
              <p:nvPr/>
            </p:nvSpPr>
            <p:spPr bwMode="auto">
              <a:xfrm>
                <a:off x="2437" y="2847"/>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7" name="AutoShape 63"/>
              <p:cNvSpPr>
                <a:spLocks noChangeArrowheads="1"/>
              </p:cNvSpPr>
              <p:nvPr/>
            </p:nvSpPr>
            <p:spPr bwMode="auto">
              <a:xfrm>
                <a:off x="2807" y="2847"/>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8" name="AutoShape 64"/>
              <p:cNvSpPr>
                <a:spLocks noChangeArrowheads="1"/>
              </p:cNvSpPr>
              <p:nvPr/>
            </p:nvSpPr>
            <p:spPr bwMode="auto">
              <a:xfrm>
                <a:off x="3177" y="2847"/>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69" name="AutoShape 65"/>
              <p:cNvSpPr>
                <a:spLocks noChangeArrowheads="1"/>
              </p:cNvSpPr>
              <p:nvPr/>
            </p:nvSpPr>
            <p:spPr bwMode="auto">
              <a:xfrm>
                <a:off x="3546" y="2847"/>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70" name="AutoShape 66"/>
              <p:cNvSpPr>
                <a:spLocks noChangeArrowheads="1"/>
              </p:cNvSpPr>
              <p:nvPr/>
            </p:nvSpPr>
            <p:spPr bwMode="auto">
              <a:xfrm>
                <a:off x="2437" y="2508"/>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71" name="AutoShape 67"/>
              <p:cNvSpPr>
                <a:spLocks noChangeArrowheads="1"/>
              </p:cNvSpPr>
              <p:nvPr/>
            </p:nvSpPr>
            <p:spPr bwMode="auto">
              <a:xfrm>
                <a:off x="2807" y="2508"/>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72" name="AutoShape 68"/>
              <p:cNvSpPr>
                <a:spLocks noChangeArrowheads="1"/>
              </p:cNvSpPr>
              <p:nvPr/>
            </p:nvSpPr>
            <p:spPr bwMode="auto">
              <a:xfrm>
                <a:off x="3177" y="2508"/>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73" name="AutoShape 69"/>
              <p:cNvSpPr>
                <a:spLocks noChangeArrowheads="1"/>
              </p:cNvSpPr>
              <p:nvPr/>
            </p:nvSpPr>
            <p:spPr bwMode="auto">
              <a:xfrm>
                <a:off x="3546" y="2508"/>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74" name="AutoShape 70"/>
              <p:cNvSpPr>
                <a:spLocks noChangeArrowheads="1"/>
              </p:cNvSpPr>
              <p:nvPr/>
            </p:nvSpPr>
            <p:spPr bwMode="auto">
              <a:xfrm>
                <a:off x="2437" y="215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75" name="AutoShape 71"/>
              <p:cNvSpPr>
                <a:spLocks noChangeArrowheads="1"/>
              </p:cNvSpPr>
              <p:nvPr/>
            </p:nvSpPr>
            <p:spPr bwMode="auto">
              <a:xfrm>
                <a:off x="2807" y="215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76" name="AutoShape 72"/>
              <p:cNvSpPr>
                <a:spLocks noChangeArrowheads="1"/>
              </p:cNvSpPr>
              <p:nvPr/>
            </p:nvSpPr>
            <p:spPr bwMode="auto">
              <a:xfrm>
                <a:off x="3177" y="2152"/>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77" name="AutoShape 73"/>
              <p:cNvSpPr>
                <a:spLocks noChangeArrowheads="1"/>
              </p:cNvSpPr>
              <p:nvPr/>
            </p:nvSpPr>
            <p:spPr bwMode="auto">
              <a:xfrm>
                <a:off x="3546" y="215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3978" name="Text Box 74"/>
            <p:cNvSpPr txBox="1">
              <a:spLocks noChangeArrowheads="1"/>
            </p:cNvSpPr>
            <p:nvPr/>
          </p:nvSpPr>
          <p:spPr bwMode="auto">
            <a:xfrm>
              <a:off x="1270" y="3228"/>
              <a:ext cx="33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200">
                  <a:latin typeface="Times New Roman" pitchFamily="18" charset="0"/>
                  <a:cs typeface="Arial" pitchFamily="34" charset="0"/>
                </a:rPr>
                <a:t>时间</a:t>
              </a:r>
            </a:p>
          </p:txBody>
        </p:sp>
        <p:sp>
          <p:nvSpPr>
            <p:cNvPr id="123979" name="Text Box 75"/>
            <p:cNvSpPr txBox="1">
              <a:spLocks noChangeArrowheads="1"/>
            </p:cNvSpPr>
            <p:nvPr/>
          </p:nvSpPr>
          <p:spPr bwMode="auto">
            <a:xfrm>
              <a:off x="358" y="2156"/>
              <a:ext cx="283"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1200">
                  <a:latin typeface="Times New Roman" pitchFamily="18" charset="0"/>
                  <a:cs typeface="Arial" pitchFamily="34" charset="0"/>
                </a:rPr>
                <a:t>产品</a:t>
              </a:r>
            </a:p>
          </p:txBody>
        </p:sp>
        <p:sp>
          <p:nvSpPr>
            <p:cNvPr id="123980" name="Text Box 76"/>
            <p:cNvSpPr txBox="1">
              <a:spLocks noChangeArrowheads="1"/>
            </p:cNvSpPr>
            <p:nvPr/>
          </p:nvSpPr>
          <p:spPr bwMode="auto">
            <a:xfrm rot="-2847557">
              <a:off x="611" y="1251"/>
              <a:ext cx="6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200">
                  <a:latin typeface="Times New Roman" pitchFamily="18" charset="0"/>
                  <a:cs typeface="Arial" pitchFamily="34" charset="0"/>
                </a:rPr>
                <a:t>财务指标</a:t>
              </a:r>
            </a:p>
          </p:txBody>
        </p:sp>
      </p:grpSp>
      <p:grpSp>
        <p:nvGrpSpPr>
          <p:cNvPr id="123981" name="Group 77"/>
          <p:cNvGrpSpPr>
            <a:grpSpLocks/>
          </p:cNvGrpSpPr>
          <p:nvPr/>
        </p:nvGrpSpPr>
        <p:grpSpPr bwMode="auto">
          <a:xfrm>
            <a:off x="5930900" y="4325938"/>
            <a:ext cx="2862263" cy="2349500"/>
            <a:chOff x="2817" y="1246"/>
            <a:chExt cx="2334" cy="2301"/>
          </a:xfrm>
        </p:grpSpPr>
        <p:grpSp>
          <p:nvGrpSpPr>
            <p:cNvPr id="123982" name="Group 78"/>
            <p:cNvGrpSpPr>
              <a:grpSpLocks/>
            </p:cNvGrpSpPr>
            <p:nvPr/>
          </p:nvGrpSpPr>
          <p:grpSpPr bwMode="auto">
            <a:xfrm>
              <a:off x="3141" y="1318"/>
              <a:ext cx="2010" cy="1887"/>
              <a:chOff x="2437" y="1812"/>
              <a:chExt cx="2010" cy="1887"/>
            </a:xfrm>
          </p:grpSpPr>
          <p:sp>
            <p:nvSpPr>
              <p:cNvPr id="123983" name="AutoShape 79"/>
              <p:cNvSpPr>
                <a:spLocks noChangeArrowheads="1"/>
              </p:cNvSpPr>
              <p:nvPr/>
            </p:nvSpPr>
            <p:spPr bwMode="auto">
              <a:xfrm>
                <a:off x="2807" y="2888"/>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84" name="AutoShape 80"/>
              <p:cNvSpPr>
                <a:spLocks noChangeArrowheads="1"/>
              </p:cNvSpPr>
              <p:nvPr/>
            </p:nvSpPr>
            <p:spPr bwMode="auto">
              <a:xfrm>
                <a:off x="3177" y="2888"/>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85" name="AutoShape 81"/>
              <p:cNvSpPr>
                <a:spLocks noChangeArrowheads="1"/>
              </p:cNvSpPr>
              <p:nvPr/>
            </p:nvSpPr>
            <p:spPr bwMode="auto">
              <a:xfrm>
                <a:off x="3546" y="2888"/>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86" name="AutoShape 82"/>
              <p:cNvSpPr>
                <a:spLocks noChangeArrowheads="1"/>
              </p:cNvSpPr>
              <p:nvPr/>
            </p:nvSpPr>
            <p:spPr bwMode="auto">
              <a:xfrm>
                <a:off x="3892" y="2864"/>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87" name="AutoShape 83"/>
              <p:cNvSpPr>
                <a:spLocks noChangeArrowheads="1"/>
              </p:cNvSpPr>
              <p:nvPr/>
            </p:nvSpPr>
            <p:spPr bwMode="auto">
              <a:xfrm>
                <a:off x="2807" y="2531"/>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88" name="AutoShape 84"/>
              <p:cNvSpPr>
                <a:spLocks noChangeArrowheads="1"/>
              </p:cNvSpPr>
              <p:nvPr/>
            </p:nvSpPr>
            <p:spPr bwMode="auto">
              <a:xfrm>
                <a:off x="3177" y="2531"/>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89" name="AutoShape 85"/>
              <p:cNvSpPr>
                <a:spLocks noChangeArrowheads="1"/>
              </p:cNvSpPr>
              <p:nvPr/>
            </p:nvSpPr>
            <p:spPr bwMode="auto">
              <a:xfrm>
                <a:off x="3546" y="2531"/>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0" name="AutoShape 86"/>
              <p:cNvSpPr>
                <a:spLocks noChangeArrowheads="1"/>
              </p:cNvSpPr>
              <p:nvPr/>
            </p:nvSpPr>
            <p:spPr bwMode="auto">
              <a:xfrm>
                <a:off x="3892" y="2507"/>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1" name="AutoShape 87"/>
              <p:cNvSpPr>
                <a:spLocks noChangeArrowheads="1"/>
              </p:cNvSpPr>
              <p:nvPr/>
            </p:nvSpPr>
            <p:spPr bwMode="auto">
              <a:xfrm>
                <a:off x="2807" y="2192"/>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2" name="AutoShape 88"/>
              <p:cNvSpPr>
                <a:spLocks noChangeArrowheads="1"/>
              </p:cNvSpPr>
              <p:nvPr/>
            </p:nvSpPr>
            <p:spPr bwMode="auto">
              <a:xfrm>
                <a:off x="3177" y="2192"/>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3" name="AutoShape 89"/>
              <p:cNvSpPr>
                <a:spLocks noChangeArrowheads="1"/>
              </p:cNvSpPr>
              <p:nvPr/>
            </p:nvSpPr>
            <p:spPr bwMode="auto">
              <a:xfrm>
                <a:off x="3546" y="2192"/>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4" name="AutoShape 90"/>
              <p:cNvSpPr>
                <a:spLocks noChangeArrowheads="1"/>
              </p:cNvSpPr>
              <p:nvPr/>
            </p:nvSpPr>
            <p:spPr bwMode="auto">
              <a:xfrm>
                <a:off x="3892" y="2168"/>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5" name="AutoShape 91"/>
              <p:cNvSpPr>
                <a:spLocks noChangeArrowheads="1"/>
              </p:cNvSpPr>
              <p:nvPr/>
            </p:nvSpPr>
            <p:spPr bwMode="auto">
              <a:xfrm>
                <a:off x="2783" y="181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6" name="AutoShape 92"/>
              <p:cNvSpPr>
                <a:spLocks noChangeArrowheads="1"/>
              </p:cNvSpPr>
              <p:nvPr/>
            </p:nvSpPr>
            <p:spPr bwMode="auto">
              <a:xfrm>
                <a:off x="3153" y="1812"/>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7" name="AutoShape 93"/>
              <p:cNvSpPr>
                <a:spLocks noChangeArrowheads="1"/>
              </p:cNvSpPr>
              <p:nvPr/>
            </p:nvSpPr>
            <p:spPr bwMode="auto">
              <a:xfrm>
                <a:off x="3522" y="181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8" name="AutoShape 94"/>
              <p:cNvSpPr>
                <a:spLocks noChangeArrowheads="1"/>
              </p:cNvSpPr>
              <p:nvPr/>
            </p:nvSpPr>
            <p:spPr bwMode="auto">
              <a:xfrm>
                <a:off x="3892" y="181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99" name="AutoShape 95"/>
              <p:cNvSpPr>
                <a:spLocks noChangeArrowheads="1"/>
              </p:cNvSpPr>
              <p:nvPr/>
            </p:nvSpPr>
            <p:spPr bwMode="auto">
              <a:xfrm>
                <a:off x="2684" y="2995"/>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0" name="AutoShape 96"/>
              <p:cNvSpPr>
                <a:spLocks noChangeArrowheads="1"/>
              </p:cNvSpPr>
              <p:nvPr/>
            </p:nvSpPr>
            <p:spPr bwMode="auto">
              <a:xfrm>
                <a:off x="3053" y="299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1" name="AutoShape 97"/>
              <p:cNvSpPr>
                <a:spLocks noChangeArrowheads="1"/>
              </p:cNvSpPr>
              <p:nvPr/>
            </p:nvSpPr>
            <p:spPr bwMode="auto">
              <a:xfrm>
                <a:off x="3423" y="299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2" name="AutoShape 98"/>
              <p:cNvSpPr>
                <a:spLocks noChangeArrowheads="1"/>
              </p:cNvSpPr>
              <p:nvPr/>
            </p:nvSpPr>
            <p:spPr bwMode="auto">
              <a:xfrm>
                <a:off x="3785" y="2971"/>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3" name="AutoShape 99"/>
              <p:cNvSpPr>
                <a:spLocks noChangeArrowheads="1"/>
              </p:cNvSpPr>
              <p:nvPr/>
            </p:nvSpPr>
            <p:spPr bwMode="auto">
              <a:xfrm>
                <a:off x="2684" y="2639"/>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4" name="AutoShape 100"/>
              <p:cNvSpPr>
                <a:spLocks noChangeArrowheads="1"/>
              </p:cNvSpPr>
              <p:nvPr/>
            </p:nvSpPr>
            <p:spPr bwMode="auto">
              <a:xfrm>
                <a:off x="3053" y="2639"/>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5" name="AutoShape 101"/>
              <p:cNvSpPr>
                <a:spLocks noChangeArrowheads="1"/>
              </p:cNvSpPr>
              <p:nvPr/>
            </p:nvSpPr>
            <p:spPr bwMode="auto">
              <a:xfrm>
                <a:off x="3423" y="2639"/>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6" name="AutoShape 102"/>
              <p:cNvSpPr>
                <a:spLocks noChangeArrowheads="1"/>
              </p:cNvSpPr>
              <p:nvPr/>
            </p:nvSpPr>
            <p:spPr bwMode="auto">
              <a:xfrm>
                <a:off x="3785" y="261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7" name="AutoShape 103"/>
              <p:cNvSpPr>
                <a:spLocks noChangeArrowheads="1"/>
              </p:cNvSpPr>
              <p:nvPr/>
            </p:nvSpPr>
            <p:spPr bwMode="auto">
              <a:xfrm>
                <a:off x="2684" y="2300"/>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8" name="AutoShape 104"/>
              <p:cNvSpPr>
                <a:spLocks noChangeArrowheads="1"/>
              </p:cNvSpPr>
              <p:nvPr/>
            </p:nvSpPr>
            <p:spPr bwMode="auto">
              <a:xfrm>
                <a:off x="3053" y="230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09" name="AutoShape 105"/>
              <p:cNvSpPr>
                <a:spLocks noChangeArrowheads="1"/>
              </p:cNvSpPr>
              <p:nvPr/>
            </p:nvSpPr>
            <p:spPr bwMode="auto">
              <a:xfrm>
                <a:off x="3423" y="230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0" name="AutoShape 106"/>
              <p:cNvSpPr>
                <a:spLocks noChangeArrowheads="1"/>
              </p:cNvSpPr>
              <p:nvPr/>
            </p:nvSpPr>
            <p:spPr bwMode="auto">
              <a:xfrm>
                <a:off x="3785" y="2276"/>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1" name="AutoShape 107"/>
              <p:cNvSpPr>
                <a:spLocks noChangeArrowheads="1"/>
              </p:cNvSpPr>
              <p:nvPr/>
            </p:nvSpPr>
            <p:spPr bwMode="auto">
              <a:xfrm>
                <a:off x="2676" y="1919"/>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2" name="AutoShape 108"/>
              <p:cNvSpPr>
                <a:spLocks noChangeArrowheads="1"/>
              </p:cNvSpPr>
              <p:nvPr/>
            </p:nvSpPr>
            <p:spPr bwMode="auto">
              <a:xfrm>
                <a:off x="3045" y="1919"/>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3" name="AutoShape 109"/>
              <p:cNvSpPr>
                <a:spLocks noChangeArrowheads="1"/>
              </p:cNvSpPr>
              <p:nvPr/>
            </p:nvSpPr>
            <p:spPr bwMode="auto">
              <a:xfrm>
                <a:off x="3415" y="1919"/>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4" name="AutoShape 110"/>
              <p:cNvSpPr>
                <a:spLocks noChangeArrowheads="1"/>
              </p:cNvSpPr>
              <p:nvPr/>
            </p:nvSpPr>
            <p:spPr bwMode="auto">
              <a:xfrm>
                <a:off x="3785" y="1919"/>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5" name="AutoShape 111"/>
              <p:cNvSpPr>
                <a:spLocks noChangeArrowheads="1"/>
              </p:cNvSpPr>
              <p:nvPr/>
            </p:nvSpPr>
            <p:spPr bwMode="auto">
              <a:xfrm>
                <a:off x="2560" y="3096"/>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6" name="AutoShape 112"/>
              <p:cNvSpPr>
                <a:spLocks noChangeArrowheads="1"/>
              </p:cNvSpPr>
              <p:nvPr/>
            </p:nvSpPr>
            <p:spPr bwMode="auto">
              <a:xfrm>
                <a:off x="2930" y="3096"/>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7" name="AutoShape 113"/>
              <p:cNvSpPr>
                <a:spLocks noChangeArrowheads="1"/>
              </p:cNvSpPr>
              <p:nvPr/>
            </p:nvSpPr>
            <p:spPr bwMode="auto">
              <a:xfrm>
                <a:off x="3300" y="3096"/>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8" name="AutoShape 114"/>
              <p:cNvSpPr>
                <a:spLocks noChangeArrowheads="1"/>
              </p:cNvSpPr>
              <p:nvPr/>
            </p:nvSpPr>
            <p:spPr bwMode="auto">
              <a:xfrm>
                <a:off x="3662" y="3096"/>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19" name="AutoShape 115"/>
              <p:cNvSpPr>
                <a:spLocks noChangeArrowheads="1"/>
              </p:cNvSpPr>
              <p:nvPr/>
            </p:nvSpPr>
            <p:spPr bwMode="auto">
              <a:xfrm>
                <a:off x="2560" y="274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0" name="AutoShape 116"/>
              <p:cNvSpPr>
                <a:spLocks noChangeArrowheads="1"/>
              </p:cNvSpPr>
              <p:nvPr/>
            </p:nvSpPr>
            <p:spPr bwMode="auto">
              <a:xfrm>
                <a:off x="2930" y="274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1" name="AutoShape 117"/>
              <p:cNvSpPr>
                <a:spLocks noChangeArrowheads="1"/>
              </p:cNvSpPr>
              <p:nvPr/>
            </p:nvSpPr>
            <p:spPr bwMode="auto">
              <a:xfrm>
                <a:off x="3300" y="2740"/>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2" name="AutoShape 118"/>
              <p:cNvSpPr>
                <a:spLocks noChangeArrowheads="1"/>
              </p:cNvSpPr>
              <p:nvPr/>
            </p:nvSpPr>
            <p:spPr bwMode="auto">
              <a:xfrm>
                <a:off x="3662" y="2740"/>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3" name="AutoShape 119"/>
              <p:cNvSpPr>
                <a:spLocks noChangeArrowheads="1"/>
              </p:cNvSpPr>
              <p:nvPr/>
            </p:nvSpPr>
            <p:spPr bwMode="auto">
              <a:xfrm>
                <a:off x="2560" y="2401"/>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4" name="AutoShape 120"/>
              <p:cNvSpPr>
                <a:spLocks noChangeArrowheads="1"/>
              </p:cNvSpPr>
              <p:nvPr/>
            </p:nvSpPr>
            <p:spPr bwMode="auto">
              <a:xfrm>
                <a:off x="2930" y="2401"/>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5" name="AutoShape 121"/>
              <p:cNvSpPr>
                <a:spLocks noChangeArrowheads="1"/>
              </p:cNvSpPr>
              <p:nvPr/>
            </p:nvSpPr>
            <p:spPr bwMode="auto">
              <a:xfrm>
                <a:off x="3300" y="2401"/>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6" name="AutoShape 122"/>
              <p:cNvSpPr>
                <a:spLocks noChangeArrowheads="1"/>
              </p:cNvSpPr>
              <p:nvPr/>
            </p:nvSpPr>
            <p:spPr bwMode="auto">
              <a:xfrm>
                <a:off x="3662" y="2401"/>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7" name="AutoShape 123"/>
              <p:cNvSpPr>
                <a:spLocks noChangeArrowheads="1"/>
              </p:cNvSpPr>
              <p:nvPr/>
            </p:nvSpPr>
            <p:spPr bwMode="auto">
              <a:xfrm>
                <a:off x="2552" y="204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8" name="AutoShape 124"/>
              <p:cNvSpPr>
                <a:spLocks noChangeArrowheads="1"/>
              </p:cNvSpPr>
              <p:nvPr/>
            </p:nvSpPr>
            <p:spPr bwMode="auto">
              <a:xfrm>
                <a:off x="2922" y="204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29" name="AutoShape 125"/>
              <p:cNvSpPr>
                <a:spLocks noChangeArrowheads="1"/>
              </p:cNvSpPr>
              <p:nvPr/>
            </p:nvSpPr>
            <p:spPr bwMode="auto">
              <a:xfrm>
                <a:off x="3292" y="2045"/>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0" name="AutoShape 126"/>
              <p:cNvSpPr>
                <a:spLocks noChangeArrowheads="1"/>
              </p:cNvSpPr>
              <p:nvPr/>
            </p:nvSpPr>
            <p:spPr bwMode="auto">
              <a:xfrm>
                <a:off x="3662" y="2045"/>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1" name="AutoShape 127"/>
              <p:cNvSpPr>
                <a:spLocks noChangeArrowheads="1"/>
              </p:cNvSpPr>
              <p:nvPr/>
            </p:nvSpPr>
            <p:spPr bwMode="auto">
              <a:xfrm>
                <a:off x="2437" y="3204"/>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2" name="AutoShape 128"/>
              <p:cNvSpPr>
                <a:spLocks noChangeArrowheads="1"/>
              </p:cNvSpPr>
              <p:nvPr/>
            </p:nvSpPr>
            <p:spPr bwMode="auto">
              <a:xfrm>
                <a:off x="2807" y="3204"/>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3" name="AutoShape 129"/>
              <p:cNvSpPr>
                <a:spLocks noChangeArrowheads="1"/>
              </p:cNvSpPr>
              <p:nvPr/>
            </p:nvSpPr>
            <p:spPr bwMode="auto">
              <a:xfrm>
                <a:off x="3177" y="3204"/>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4" name="AutoShape 130"/>
              <p:cNvSpPr>
                <a:spLocks noChangeArrowheads="1"/>
              </p:cNvSpPr>
              <p:nvPr/>
            </p:nvSpPr>
            <p:spPr bwMode="auto">
              <a:xfrm>
                <a:off x="3546" y="3204"/>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5" name="AutoShape 131"/>
              <p:cNvSpPr>
                <a:spLocks noChangeArrowheads="1"/>
              </p:cNvSpPr>
              <p:nvPr/>
            </p:nvSpPr>
            <p:spPr bwMode="auto">
              <a:xfrm>
                <a:off x="2437" y="2847"/>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6" name="AutoShape 132"/>
              <p:cNvSpPr>
                <a:spLocks noChangeArrowheads="1"/>
              </p:cNvSpPr>
              <p:nvPr/>
            </p:nvSpPr>
            <p:spPr bwMode="auto">
              <a:xfrm>
                <a:off x="2807" y="2847"/>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7" name="AutoShape 133"/>
              <p:cNvSpPr>
                <a:spLocks noChangeArrowheads="1"/>
              </p:cNvSpPr>
              <p:nvPr/>
            </p:nvSpPr>
            <p:spPr bwMode="auto">
              <a:xfrm>
                <a:off x="3177" y="2847"/>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8" name="AutoShape 134"/>
              <p:cNvSpPr>
                <a:spLocks noChangeArrowheads="1"/>
              </p:cNvSpPr>
              <p:nvPr/>
            </p:nvSpPr>
            <p:spPr bwMode="auto">
              <a:xfrm>
                <a:off x="3546" y="2847"/>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39" name="AutoShape 135"/>
              <p:cNvSpPr>
                <a:spLocks noChangeArrowheads="1"/>
              </p:cNvSpPr>
              <p:nvPr/>
            </p:nvSpPr>
            <p:spPr bwMode="auto">
              <a:xfrm>
                <a:off x="2437" y="2508"/>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40" name="AutoShape 136"/>
              <p:cNvSpPr>
                <a:spLocks noChangeArrowheads="1"/>
              </p:cNvSpPr>
              <p:nvPr/>
            </p:nvSpPr>
            <p:spPr bwMode="auto">
              <a:xfrm>
                <a:off x="2807" y="2508"/>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41" name="AutoShape 137"/>
              <p:cNvSpPr>
                <a:spLocks noChangeArrowheads="1"/>
              </p:cNvSpPr>
              <p:nvPr/>
            </p:nvSpPr>
            <p:spPr bwMode="auto">
              <a:xfrm>
                <a:off x="3177" y="2508"/>
                <a:ext cx="554"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42" name="AutoShape 138"/>
              <p:cNvSpPr>
                <a:spLocks noChangeArrowheads="1"/>
              </p:cNvSpPr>
              <p:nvPr/>
            </p:nvSpPr>
            <p:spPr bwMode="auto">
              <a:xfrm>
                <a:off x="3546" y="2508"/>
                <a:ext cx="555" cy="496"/>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43" name="AutoShape 139"/>
              <p:cNvSpPr>
                <a:spLocks noChangeArrowheads="1"/>
              </p:cNvSpPr>
              <p:nvPr/>
            </p:nvSpPr>
            <p:spPr bwMode="auto">
              <a:xfrm>
                <a:off x="2437" y="215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44" name="AutoShape 140"/>
              <p:cNvSpPr>
                <a:spLocks noChangeArrowheads="1"/>
              </p:cNvSpPr>
              <p:nvPr/>
            </p:nvSpPr>
            <p:spPr bwMode="auto">
              <a:xfrm>
                <a:off x="2807" y="215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45" name="AutoShape 141"/>
              <p:cNvSpPr>
                <a:spLocks noChangeArrowheads="1"/>
              </p:cNvSpPr>
              <p:nvPr/>
            </p:nvSpPr>
            <p:spPr bwMode="auto">
              <a:xfrm>
                <a:off x="3177" y="2152"/>
                <a:ext cx="554"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046" name="AutoShape 142"/>
              <p:cNvSpPr>
                <a:spLocks noChangeArrowheads="1"/>
              </p:cNvSpPr>
              <p:nvPr/>
            </p:nvSpPr>
            <p:spPr bwMode="auto">
              <a:xfrm>
                <a:off x="3546" y="2152"/>
                <a:ext cx="555" cy="49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4047" name="Text Box 143"/>
            <p:cNvSpPr txBox="1">
              <a:spLocks noChangeArrowheads="1"/>
            </p:cNvSpPr>
            <p:nvPr/>
          </p:nvSpPr>
          <p:spPr bwMode="auto">
            <a:xfrm>
              <a:off x="3737" y="3278"/>
              <a:ext cx="6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200">
                  <a:latin typeface="Times New Roman" pitchFamily="18" charset="0"/>
                  <a:cs typeface="Arial" pitchFamily="34" charset="0"/>
                </a:rPr>
                <a:t>财务指标</a:t>
              </a:r>
            </a:p>
          </p:txBody>
        </p:sp>
        <p:sp>
          <p:nvSpPr>
            <p:cNvPr id="124048" name="Text Box 144"/>
            <p:cNvSpPr txBox="1">
              <a:spLocks noChangeArrowheads="1"/>
            </p:cNvSpPr>
            <p:nvPr/>
          </p:nvSpPr>
          <p:spPr bwMode="auto">
            <a:xfrm>
              <a:off x="2817" y="2213"/>
              <a:ext cx="299"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1200">
                  <a:latin typeface="Times New Roman" pitchFamily="18" charset="0"/>
                  <a:cs typeface="Arial" pitchFamily="34" charset="0"/>
                </a:rPr>
                <a:t>产品</a:t>
              </a:r>
            </a:p>
          </p:txBody>
        </p:sp>
        <p:sp>
          <p:nvSpPr>
            <p:cNvPr id="124049" name="Text Box 145"/>
            <p:cNvSpPr txBox="1">
              <a:spLocks noChangeArrowheads="1"/>
            </p:cNvSpPr>
            <p:nvPr/>
          </p:nvSpPr>
          <p:spPr bwMode="auto">
            <a:xfrm rot="-2847557">
              <a:off x="3037" y="1379"/>
              <a:ext cx="49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200">
                  <a:latin typeface="Times New Roman" pitchFamily="18" charset="0"/>
                  <a:cs typeface="Arial" pitchFamily="34" charset="0"/>
                </a:rPr>
                <a:t>时间</a:t>
              </a:r>
            </a:p>
          </p:txBody>
        </p:sp>
      </p:grpSp>
      <p:pic>
        <p:nvPicPr>
          <p:cNvPr id="124050" name="Picture 146" descr="o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300" y="0"/>
            <a:ext cx="2298700" cy="2663825"/>
          </a:xfrm>
          <a:prstGeom prst="rect">
            <a:avLst/>
          </a:prstGeom>
          <a:noFill/>
          <a:extLst>
            <a:ext uri="{909E8E84-426E-40DD-AFC4-6F175D3DCCD1}">
              <a14:hiddenFill xmlns:a14="http://schemas.microsoft.com/office/drawing/2010/main">
                <a:solidFill>
                  <a:srgbClr val="FFFFFF"/>
                </a:solidFill>
              </a14:hiddenFill>
            </a:ext>
          </a:extLst>
        </p:spPr>
      </p:pic>
      <p:pic>
        <p:nvPicPr>
          <p:cNvPr id="152" name="图片 1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5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01411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el 1"/>
          <p:cNvSpPr>
            <a:spLocks noGrp="1"/>
          </p:cNvSpPr>
          <p:nvPr>
            <p:ph type="title"/>
          </p:nvPr>
        </p:nvSpPr>
        <p:spPr/>
        <p:txBody>
          <a:bodyPr anchor="ctr"/>
          <a:lstStyle/>
          <a:p>
            <a:r>
              <a:rPr lang="en-US" altLang="zh-CN" dirty="0"/>
              <a:t>P</a:t>
            </a:r>
            <a:r>
              <a:rPr lang="en-US" altLang="zh-CN" dirty="0" smtClean="0"/>
              <a:t>ivot</a:t>
            </a:r>
            <a:endParaRPr lang="en-US" altLang="zh-CN" dirty="0"/>
          </a:p>
        </p:txBody>
      </p:sp>
      <p:sp>
        <p:nvSpPr>
          <p:cNvPr id="4" name="内容占位符 3"/>
          <p:cNvSpPr>
            <a:spLocks noGrp="1"/>
          </p:cNvSpPr>
          <p:nvPr>
            <p:ph idx="1"/>
          </p:nvPr>
        </p:nvSpPr>
        <p:spPr/>
        <p:txBody>
          <a:bodyPr/>
          <a:lstStyle/>
          <a:p>
            <a:endParaRPr lang="zh-CN" altLang="en-US"/>
          </a:p>
        </p:txBody>
      </p:sp>
      <p:sp>
        <p:nvSpPr>
          <p:cNvPr id="124931" name="AutoShape 69"/>
          <p:cNvSpPr>
            <a:spLocks noChangeArrowheads="1"/>
          </p:cNvSpPr>
          <p:nvPr/>
        </p:nvSpPr>
        <p:spPr bwMode="auto">
          <a:xfrm rot="2438329">
            <a:off x="2496889" y="4372694"/>
            <a:ext cx="1727200" cy="666750"/>
          </a:xfrm>
          <a:prstGeom prst="rightArrow">
            <a:avLst>
              <a:gd name="adj1" fmla="val 50000"/>
              <a:gd name="adj2" fmla="val 64762"/>
            </a:avLst>
          </a:prstGeom>
          <a:solidFill>
            <a:srgbClr val="FF3300"/>
          </a:solidFill>
          <a:ln w="19050" algn="ctr">
            <a:solidFill>
              <a:schemeClr val="tx1"/>
            </a:solidFill>
            <a:miter lim="800000"/>
            <a:headEnd/>
            <a:tailEnd/>
          </a:ln>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20000"/>
              </a:spcBef>
              <a:buClr>
                <a:srgbClr val="F48B00"/>
              </a:buClr>
              <a:buFont typeface="Wingdings" pitchFamily="2" charset="2"/>
              <a:buNone/>
            </a:pPr>
            <a:endParaRPr lang="de-DE" altLang="zh-CN" sz="2800" b="1"/>
          </a:p>
        </p:txBody>
      </p:sp>
      <p:sp>
        <p:nvSpPr>
          <p:cNvPr id="124932" name="Textfeld 6"/>
          <p:cNvSpPr txBox="1">
            <a:spLocks noChangeArrowheads="1"/>
          </p:cNvSpPr>
          <p:nvPr/>
        </p:nvSpPr>
        <p:spPr bwMode="auto">
          <a:xfrm>
            <a:off x="1344364" y="4517156"/>
            <a:ext cx="22717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20000"/>
              </a:spcBef>
              <a:buClr>
                <a:srgbClr val="F48B00"/>
              </a:buClr>
              <a:buFont typeface="Wingdings" pitchFamily="2" charset="2"/>
              <a:buNone/>
            </a:pPr>
            <a:r>
              <a:rPr lang="en-US" altLang="zh-CN" sz="2000"/>
              <a:t>Drill-across: </a:t>
            </a:r>
            <a:br>
              <a:rPr lang="en-US" altLang="zh-CN" sz="2000"/>
            </a:br>
            <a:r>
              <a:rPr lang="en-US" altLang="zh-CN" sz="2000"/>
              <a:t>Distribution first, </a:t>
            </a:r>
          </a:p>
          <a:p>
            <a:pPr>
              <a:spcBef>
                <a:spcPct val="20000"/>
              </a:spcBef>
              <a:buClr>
                <a:srgbClr val="F48B00"/>
              </a:buClr>
              <a:buFont typeface="Wingdings" pitchFamily="2" charset="2"/>
              <a:buNone/>
            </a:pPr>
            <a:r>
              <a:rPr lang="en-US" altLang="zh-CN" sz="2000"/>
              <a:t>Sales Org. second</a:t>
            </a:r>
          </a:p>
        </p:txBody>
      </p:sp>
      <p:pic>
        <p:nvPicPr>
          <p:cNvPr id="1249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89" y="1637431"/>
            <a:ext cx="46863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214" y="4229819"/>
            <a:ext cx="466725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41953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BacoDiscussions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3825"/>
            <a:ext cx="3246438" cy="2365375"/>
          </a:xfrm>
          <a:prstGeom prst="rect">
            <a:avLst/>
          </a:prstGeom>
          <a:noFill/>
          <a:extLst>
            <a:ext uri="{909E8E84-426E-40DD-AFC4-6F175D3DCCD1}">
              <a14:hiddenFill xmlns:a14="http://schemas.microsoft.com/office/drawing/2010/main">
                <a:solidFill>
                  <a:srgbClr val="FFFFFF"/>
                </a:solidFill>
              </a14:hiddenFill>
            </a:ext>
          </a:extLst>
        </p:spPr>
      </p:pic>
      <p:sp>
        <p:nvSpPr>
          <p:cNvPr id="126979" name="Rectangle 3"/>
          <p:cNvSpPr>
            <a:spLocks noChangeArrowheads="1"/>
          </p:cNvSpPr>
          <p:nvPr/>
        </p:nvSpPr>
        <p:spPr bwMode="auto">
          <a:xfrm>
            <a:off x="0" y="3159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6980" name="Rectangle 4"/>
          <p:cNvSpPr>
            <a:spLocks noChangeArrowheads="1"/>
          </p:cNvSpPr>
          <p:nvPr/>
        </p:nvSpPr>
        <p:spPr bwMode="auto">
          <a:xfrm>
            <a:off x="0" y="3159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6981" name="Rectangle 5"/>
          <p:cNvSpPr>
            <a:spLocks noChangeArrowheads="1"/>
          </p:cNvSpPr>
          <p:nvPr/>
        </p:nvSpPr>
        <p:spPr bwMode="auto">
          <a:xfrm>
            <a:off x="0" y="2266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6982" name="Text Box 6"/>
          <p:cNvSpPr txBox="1">
            <a:spLocks noChangeArrowheads="1"/>
          </p:cNvSpPr>
          <p:nvPr/>
        </p:nvSpPr>
        <p:spPr bwMode="auto">
          <a:xfrm>
            <a:off x="1066800" y="2130425"/>
            <a:ext cx="2362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600"/>
              <a:t>按城市的销售数据</a:t>
            </a:r>
          </a:p>
        </p:txBody>
      </p:sp>
      <p:sp>
        <p:nvSpPr>
          <p:cNvPr id="126983" name="Text Box 7"/>
          <p:cNvSpPr txBox="1">
            <a:spLocks noChangeArrowheads="1"/>
          </p:cNvSpPr>
          <p:nvPr/>
        </p:nvSpPr>
        <p:spPr bwMode="auto">
          <a:xfrm>
            <a:off x="4953000" y="2130425"/>
            <a:ext cx="2362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600" dirty="0"/>
              <a:t>按产品的销售数据</a:t>
            </a:r>
          </a:p>
        </p:txBody>
      </p:sp>
      <p:sp>
        <p:nvSpPr>
          <p:cNvPr id="126984" name="Rectangle 8"/>
          <p:cNvSpPr>
            <a:spLocks noChangeArrowheads="1"/>
          </p:cNvSpPr>
          <p:nvPr/>
        </p:nvSpPr>
        <p:spPr bwMode="auto">
          <a:xfrm>
            <a:off x="0" y="2320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26985" name="Picture 9" descr="BacoDiscussionsBl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663825"/>
            <a:ext cx="3246438" cy="2365375"/>
          </a:xfrm>
          <a:prstGeom prst="rect">
            <a:avLst/>
          </a:prstGeom>
          <a:noFill/>
          <a:extLst>
            <a:ext uri="{909E8E84-426E-40DD-AFC4-6F175D3DCCD1}">
              <a14:hiddenFill xmlns:a14="http://schemas.microsoft.com/office/drawing/2010/main">
                <a:solidFill>
                  <a:srgbClr val="FFFFFF"/>
                </a:solidFill>
              </a14:hiddenFill>
            </a:ext>
          </a:extLst>
        </p:spPr>
      </p:pic>
      <p:sp>
        <p:nvSpPr>
          <p:cNvPr id="126986" name="Text Box 10"/>
          <p:cNvSpPr txBox="1">
            <a:spLocks noChangeArrowheads="1"/>
          </p:cNvSpPr>
          <p:nvPr/>
        </p:nvSpPr>
        <p:spPr bwMode="auto">
          <a:xfrm>
            <a:off x="1447800" y="1177339"/>
            <a:ext cx="6724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3200" dirty="0"/>
              <a:t>国际体育用品公司的数据分析（</a:t>
            </a:r>
            <a:r>
              <a:rPr kumimoji="1" lang="en-US" altLang="zh-CN" sz="3200" dirty="0"/>
              <a:t>1</a:t>
            </a:r>
            <a:r>
              <a:rPr kumimoji="1" lang="zh-CN" altLang="en-US" sz="3200" dirty="0"/>
              <a:t>）</a:t>
            </a:r>
          </a:p>
        </p:txBody>
      </p:sp>
      <p:sp>
        <p:nvSpPr>
          <p:cNvPr id="126987" name="Text Box 11"/>
          <p:cNvSpPr txBox="1">
            <a:spLocks noChangeArrowheads="1"/>
          </p:cNvSpPr>
          <p:nvPr/>
        </p:nvSpPr>
        <p:spPr bwMode="auto">
          <a:xfrm>
            <a:off x="1371600" y="5334000"/>
            <a:ext cx="4572000" cy="10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1600">
                <a:latin typeface="宋体" pitchFamily="2" charset="-122"/>
              </a:rPr>
              <a:t>IBM Visual Warehouse V3.1 </a:t>
            </a:r>
          </a:p>
          <a:p>
            <a:r>
              <a:rPr kumimoji="1" lang="en-US" altLang="zh-CN" sz="1600" b="1">
                <a:solidFill>
                  <a:srgbClr val="676767"/>
                </a:solidFill>
                <a:latin typeface="Times New Roman" pitchFamily="18" charset="0"/>
              </a:rPr>
              <a:t>Lotus Approach</a:t>
            </a:r>
            <a:r>
              <a:rPr kumimoji="1" lang="zh-CN" altLang="en-US" sz="1600" b="1">
                <a:solidFill>
                  <a:srgbClr val="676767"/>
                </a:solidFill>
                <a:latin typeface="Times New Roman" pitchFamily="18" charset="0"/>
              </a:rPr>
              <a:t>或</a:t>
            </a:r>
            <a:r>
              <a:rPr kumimoji="1" lang="en-US" altLang="zh-CN" sz="1600" b="1">
                <a:solidFill>
                  <a:srgbClr val="676767"/>
                </a:solidFill>
                <a:latin typeface="Times New Roman" pitchFamily="18" charset="0"/>
              </a:rPr>
              <a:t>Microsoft Access</a:t>
            </a:r>
            <a:r>
              <a:rPr kumimoji="1" lang="en-US" altLang="zh-CN" sz="2400" b="1">
                <a:solidFill>
                  <a:srgbClr val="676767"/>
                </a:solidFill>
                <a:latin typeface="Verdana" pitchFamily="34" charset="0"/>
                <a:cs typeface="Times New Roman" pitchFamily="18" charset="0"/>
              </a:rPr>
              <a:t> </a:t>
            </a:r>
          </a:p>
          <a:p>
            <a:pPr>
              <a:spcBef>
                <a:spcPct val="50000"/>
              </a:spcBef>
            </a:pPr>
            <a:r>
              <a:rPr kumimoji="1" lang="en-US" altLang="zh-CN" sz="1600" b="1">
                <a:solidFill>
                  <a:srgbClr val="676767"/>
                </a:solidFill>
                <a:latin typeface="Times New Roman" pitchFamily="18" charset="0"/>
              </a:rPr>
              <a:t>Intelligent Miner for data/text </a:t>
            </a:r>
          </a:p>
        </p:txBody>
      </p:sp>
      <p:sp>
        <p:nvSpPr>
          <p:cNvPr id="6" name="标题 5"/>
          <p:cNvSpPr>
            <a:spLocks noGrp="1"/>
          </p:cNvSpPr>
          <p:nvPr>
            <p:ph type="title"/>
          </p:nvPr>
        </p:nvSpPr>
        <p:spPr/>
        <p:txBody>
          <a:bodyPr/>
          <a:lstStyle/>
          <a:p>
            <a:r>
              <a:rPr lang="zh-CN" altLang="en-US" dirty="0" smtClean="0"/>
              <a:t>实例分析</a:t>
            </a:r>
            <a:endParaRPr lang="zh-CN" altLang="en-US" dirty="0"/>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94</a:t>
            </a:fld>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485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1447800" y="1066800"/>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t>国际体育用品公司的数据分析（</a:t>
            </a:r>
            <a:r>
              <a:rPr kumimoji="1" lang="en-US" altLang="zh-CN" sz="2800" dirty="0"/>
              <a:t>2</a:t>
            </a:r>
            <a:r>
              <a:rPr kumimoji="1" lang="zh-CN" altLang="en-US" sz="2800" dirty="0"/>
              <a:t>）</a:t>
            </a:r>
          </a:p>
        </p:txBody>
      </p:sp>
      <p:sp>
        <p:nvSpPr>
          <p:cNvPr id="128003" name="Rectangle 3"/>
          <p:cNvSpPr>
            <a:spLocks noChangeArrowheads="1"/>
          </p:cNvSpPr>
          <p:nvPr/>
        </p:nvSpPr>
        <p:spPr bwMode="auto">
          <a:xfrm>
            <a:off x="0" y="284755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8004" name="Rectangle 4"/>
          <p:cNvSpPr>
            <a:spLocks noChangeArrowheads="1"/>
          </p:cNvSpPr>
          <p:nvPr/>
        </p:nvSpPr>
        <p:spPr bwMode="auto">
          <a:xfrm>
            <a:off x="0" y="28745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8005" name="Rectangle 5"/>
          <p:cNvSpPr>
            <a:spLocks noChangeArrowheads="1"/>
          </p:cNvSpPr>
          <p:nvPr/>
        </p:nvSpPr>
        <p:spPr bwMode="auto">
          <a:xfrm>
            <a:off x="0" y="28745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28006" name="Picture 6" descr="BacoDiscussions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72816"/>
            <a:ext cx="4038600" cy="2054225"/>
          </a:xfrm>
          <a:prstGeom prst="rect">
            <a:avLst/>
          </a:prstGeom>
          <a:noFill/>
          <a:extLst>
            <a:ext uri="{909E8E84-426E-40DD-AFC4-6F175D3DCCD1}">
              <a14:hiddenFill xmlns:a14="http://schemas.microsoft.com/office/drawing/2010/main">
                <a:solidFill>
                  <a:srgbClr val="FFFFFF"/>
                </a:solidFill>
              </a14:hiddenFill>
            </a:ext>
          </a:extLst>
        </p:spPr>
      </p:pic>
      <p:pic>
        <p:nvPicPr>
          <p:cNvPr id="128007" name="Picture 7" descr="BacoDiscussionsBl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754016"/>
            <a:ext cx="4521200" cy="2628900"/>
          </a:xfrm>
          <a:prstGeom prst="rect">
            <a:avLst/>
          </a:prstGeom>
          <a:noFill/>
          <a:extLst>
            <a:ext uri="{909E8E84-426E-40DD-AFC4-6F175D3DCCD1}">
              <a14:hiddenFill xmlns:a14="http://schemas.microsoft.com/office/drawing/2010/main">
                <a:solidFill>
                  <a:srgbClr val="FFFFFF"/>
                </a:solidFill>
              </a14:hiddenFill>
            </a:ext>
          </a:extLst>
        </p:spPr>
      </p:pic>
      <p:sp>
        <p:nvSpPr>
          <p:cNvPr id="128008" name="Text Box 8"/>
          <p:cNvSpPr txBox="1">
            <a:spLocks noChangeArrowheads="1"/>
          </p:cNvSpPr>
          <p:nvPr/>
        </p:nvSpPr>
        <p:spPr bwMode="auto">
          <a:xfrm>
            <a:off x="990600" y="3982616"/>
            <a:ext cx="2667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600">
                <a:solidFill>
                  <a:srgbClr val="676767"/>
                </a:solidFill>
                <a:latin typeface="Verdana" pitchFamily="34" charset="0"/>
                <a:cs typeface="Times New Roman" pitchFamily="18" charset="0"/>
              </a:rPr>
              <a:t>按地区划分的头盔销售数据</a:t>
            </a:r>
            <a:endParaRPr kumimoji="1" lang="zh-CN" altLang="en-US" sz="2400"/>
          </a:p>
        </p:txBody>
      </p:sp>
      <p:sp>
        <p:nvSpPr>
          <p:cNvPr id="128009" name="Text Box 9"/>
          <p:cNvSpPr txBox="1">
            <a:spLocks noChangeArrowheads="1"/>
          </p:cNvSpPr>
          <p:nvPr/>
        </p:nvSpPr>
        <p:spPr bwMode="auto">
          <a:xfrm>
            <a:off x="4800600" y="3296816"/>
            <a:ext cx="3733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600" b="1" dirty="0">
                <a:solidFill>
                  <a:srgbClr val="676767"/>
                </a:solidFill>
                <a:latin typeface="Verdana" pitchFamily="34" charset="0"/>
                <a:cs typeface="Times New Roman" pitchFamily="18" charset="0"/>
              </a:rPr>
              <a:t>按地区和</a:t>
            </a:r>
            <a:r>
              <a:rPr kumimoji="1" lang="zh-CN" altLang="en-US" sz="1600" dirty="0">
                <a:solidFill>
                  <a:srgbClr val="676767"/>
                </a:solidFill>
                <a:latin typeface="Verdana" pitchFamily="34" charset="0"/>
                <a:cs typeface="Times New Roman" pitchFamily="18" charset="0"/>
              </a:rPr>
              <a:t>国家</a:t>
            </a:r>
            <a:r>
              <a:rPr kumimoji="1" lang="zh-CN" altLang="en-US" sz="1600" b="1" dirty="0">
                <a:solidFill>
                  <a:srgbClr val="676767"/>
                </a:solidFill>
                <a:latin typeface="Verdana" pitchFamily="34" charset="0"/>
                <a:cs typeface="Times New Roman" pitchFamily="18" charset="0"/>
              </a:rPr>
              <a:t>划分的头盔销售数据 </a:t>
            </a: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1087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295400" y="1143000"/>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latin typeface="+mn-ea"/>
              </a:rPr>
              <a:t>国际体育用品公司的数据分析（</a:t>
            </a:r>
            <a:r>
              <a:rPr kumimoji="1" lang="en-US" altLang="zh-CN" sz="2800" dirty="0">
                <a:latin typeface="+mn-ea"/>
              </a:rPr>
              <a:t>3</a:t>
            </a:r>
            <a:r>
              <a:rPr kumimoji="1" lang="zh-CN" altLang="en-US" sz="2800" dirty="0">
                <a:latin typeface="+mn-ea"/>
              </a:rPr>
              <a:t>）</a:t>
            </a:r>
          </a:p>
        </p:txBody>
      </p:sp>
      <p:pic>
        <p:nvPicPr>
          <p:cNvPr id="129027" name="Picture 3" descr="BacoDiscussionsBl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0"/>
            <a:ext cx="4038600" cy="3041650"/>
          </a:xfrm>
          <a:prstGeom prst="rect">
            <a:avLst/>
          </a:prstGeom>
          <a:noFill/>
          <a:extLst>
            <a:ext uri="{909E8E84-426E-40DD-AFC4-6F175D3DCCD1}">
              <a14:hiddenFill xmlns:a14="http://schemas.microsoft.com/office/drawing/2010/main">
                <a:solidFill>
                  <a:srgbClr val="FFFFFF"/>
                </a:solidFill>
              </a14:hiddenFill>
            </a:ext>
          </a:extLst>
        </p:spPr>
      </p:pic>
      <p:sp>
        <p:nvSpPr>
          <p:cNvPr id="129028" name="Text Box 4"/>
          <p:cNvSpPr txBox="1">
            <a:spLocks noChangeArrowheads="1"/>
          </p:cNvSpPr>
          <p:nvPr/>
        </p:nvSpPr>
        <p:spPr bwMode="auto">
          <a:xfrm>
            <a:off x="533400" y="5486400"/>
            <a:ext cx="403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600" dirty="0">
                <a:solidFill>
                  <a:srgbClr val="676767"/>
                </a:solidFill>
                <a:latin typeface="Verdana" pitchFamily="34" charset="0"/>
                <a:cs typeface="Times New Roman" pitchFamily="18" charset="0"/>
              </a:rPr>
              <a:t>按地区、国家和城市划分的头盔销售数据 </a:t>
            </a:r>
            <a:endParaRPr kumimoji="1" lang="zh-CN" altLang="en-US" sz="1600" dirty="0"/>
          </a:p>
        </p:txBody>
      </p:sp>
      <p:pic>
        <p:nvPicPr>
          <p:cNvPr id="129029" name="Picture 5" descr="BacoDiscussions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289175"/>
            <a:ext cx="4089400" cy="3044825"/>
          </a:xfrm>
          <a:prstGeom prst="rect">
            <a:avLst/>
          </a:prstGeom>
          <a:noFill/>
          <a:extLst>
            <a:ext uri="{909E8E84-426E-40DD-AFC4-6F175D3DCCD1}">
              <a14:hiddenFill xmlns:a14="http://schemas.microsoft.com/office/drawing/2010/main">
                <a:solidFill>
                  <a:srgbClr val="FFFFFF"/>
                </a:solidFill>
              </a14:hiddenFill>
            </a:ext>
          </a:extLst>
        </p:spPr>
      </p:pic>
      <p:sp>
        <p:nvSpPr>
          <p:cNvPr id="129030" name="Text Box 6"/>
          <p:cNvSpPr txBox="1">
            <a:spLocks noChangeArrowheads="1"/>
          </p:cNvSpPr>
          <p:nvPr/>
        </p:nvSpPr>
        <p:spPr bwMode="auto">
          <a:xfrm>
            <a:off x="5562600" y="5486400"/>
            <a:ext cx="2590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600" dirty="0">
                <a:solidFill>
                  <a:srgbClr val="676767"/>
                </a:solidFill>
                <a:latin typeface="Verdana" pitchFamily="34" charset="0"/>
                <a:cs typeface="Times New Roman" pitchFamily="18" charset="0"/>
              </a:rPr>
              <a:t>山地车和头盔销售的比较</a:t>
            </a:r>
            <a:endParaRPr kumimoji="1" lang="zh-CN" altLang="en-US" sz="2400" dirty="0"/>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96</a:t>
            </a:fld>
            <a:endParaRPr lang="zh-CN" altLang="en-US"/>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04557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无标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29792"/>
            <a:ext cx="8458200" cy="4735512"/>
          </a:xfrm>
          <a:prstGeom prst="rect">
            <a:avLst/>
          </a:prstGeom>
          <a:noFill/>
          <a:extLst>
            <a:ext uri="{909E8E84-426E-40DD-AFC4-6F175D3DCCD1}">
              <a14:hiddenFill xmlns:a14="http://schemas.microsoft.com/office/drawing/2010/main">
                <a:solidFill>
                  <a:srgbClr val="FFFFFF"/>
                </a:solidFill>
              </a14:hiddenFill>
            </a:ext>
          </a:extLst>
        </p:spPr>
      </p:pic>
      <p:sp>
        <p:nvSpPr>
          <p:cNvPr id="131076" name="Rectangle 4"/>
          <p:cNvSpPr>
            <a:spLocks noChangeArrowheads="1"/>
          </p:cNvSpPr>
          <p:nvPr/>
        </p:nvSpPr>
        <p:spPr bwMode="auto">
          <a:xfrm>
            <a:off x="134938" y="3124200"/>
            <a:ext cx="9058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 name="标题 10"/>
          <p:cNvSpPr>
            <a:spLocks noGrp="1"/>
          </p:cNvSpPr>
          <p:nvPr>
            <p:ph type="title"/>
          </p:nvPr>
        </p:nvSpPr>
        <p:spPr/>
        <p:txBody>
          <a:bodyPr>
            <a:normAutofit/>
          </a:bodyPr>
          <a:lstStyle/>
          <a:p>
            <a:r>
              <a:rPr kumimoji="1" lang="en-US" altLang="zh-CN" b="1" dirty="0"/>
              <a:t>Brio Enterprise</a:t>
            </a:r>
            <a:r>
              <a:rPr kumimoji="1" lang="zh-CN" altLang="en-US" b="1" dirty="0"/>
              <a:t>丰富的钻取功能 </a:t>
            </a:r>
            <a:endParaRPr lang="zh-CN" altLang="en-US" dirty="0"/>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97</a:t>
            </a:fld>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785797"/>
      </p:ext>
    </p:extLst>
  </p:cSld>
  <p:clrMapOvr>
    <a:masterClrMapping/>
  </p:clrMapOvr>
</p:sld>
</file>

<file path=ppt/slides/slide98.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176130" name="Rectangle 2"/><p:cNvSpPr><a:spLocks noChangeArrowheads="1"/></p:cNvSpPr><p:nvPr/></p:nvSpPr><p:spPr bwMode="auto"><a:xfrm><a:off x="0" y="3090863"/><a:ext cx="9144000" cy="0"/></a:xfrm><a:prstGeom prst="rect"><a:avLst/></a:prstGeom><a:noFill/><a:ln><a:noFill/></a:ln><a:effectLst/><a:extLst><a:ext uri="{909E8E84-426E-40DD-AFC4-6F175D3DCCD1}"><a14:hiddenFill xmlns:a14="http://schemas.microsoft.com/office/drawing/2010/main"><a:solidFill><a:schemeClr val="accent1"/></a:solidFill></a14:hiddenFill></a:ext><a:ext uri="{91240B29-F687-4F45-9708-019B960494DF}"><a14:hiddenLine xmlns:a14="http://schemas.microsoft.com/office/drawing/2010/main" w="9525"><a:solidFill><a:schemeClr val="tx1"/></a:solidFill><a:miter lim="800000"/><a:headEnd/><a:tailEnd/></a14:hiddenLine></a:ext><a:ext uri="{AF507438-7753-43E0-B8FC-AC1667EBCBE1}"><a14:hiddenEffects xmlns:a14="http://schemas.microsoft.com/office/drawing/2010/main"><a:effectLst><a:outerShdw dist="35921" dir="2700000" algn="ctr" rotWithShape="0"><a:schemeClr val="bg2"/></a:outerShdw></a:effectLst></a14:hiddenEffects></a:ext></a:extLst></p:spPr><p:txBody><a:bodyPr><a:spAutoFit/></a:bodyPr><a:lstStyle/><a:p><a:endParaRPr lang="zh-CN" altLang="en-US"/></a:p></p:txBody></p:sp><p:sp><p:nvSpPr><p:cNvPr id="176131" name="Rectangle 3"/><p:cNvSpPr><a:spLocks noChangeArrowheads="1"/></p:cNvSpPr><p:nvPr/></p:nvSpPr><p:spPr bwMode="auto"><a:xfrm><a:off x="0" y="1763713"/><a:ext cx="9144000" cy="0"/></a:xfrm><a:prstGeom prst="rect"><a:avLst/></a:prstGeom><a:noFill/><a:ln><a:noFill/></a:ln><a:effectLst/><a:extLst><a:ext uri="{909E8E84-426E-40DD-AFC4-6F175D3DCCD1}"><a14:hiddenFill xmlns:a14="http://schemas.microsoft.com/office/drawing/2010/main"><a:solidFill><a:schemeClr val="accent1"/></a:solidFill></a14:hiddenFill></a:ext><a:ext uri="{91240B29-F687-4F45-9708-019B960494DF}"><a14:hiddenLine xmlns:a14="http://schemas.microsoft.com/office/drawing/2010/main" w="9525"><a:solidFill><a:schemeClr val="tx1"/></a:solidFill><a:miter lim="800000"/><a:headEnd/><a:tailEnd/></a14:hiddenLine></a:ext><a:ext uri="{AF507438-7753-43E0-B8FC-AC1667EBCBE1}"><a14:hiddenEffects xmlns:a14="http://schemas.microsoft.com/office/drawing/2010/main"><a:effectLst><a:outerShdw dist="35921" dir="2700000" algn="ctr" rotWithShape="0"><a:schemeClr val="bg2"/></a:outerShdw></a:effectLst></a14:hiddenEffects></a:ext></a:extLst></p:spPr><p:txBody><a:bodyPr wrap="none" anchor="ctr"><a:spAutoFit/></a:bodyPr><a:lstStyle/><a:p><a:endParaRPr lang="zh-CN" altLang="en-US"/></a:p></p:txBody></p:sp><p:pic><p:nvPicPr><p:cNvPr id="176132" name="Picture 4" descr="20"/><p:cNvPicPr><a:picLocks noChangeAspect="1" noChangeArrowheads="1"/></p:cNvPicPr><p:nvPr/></p:nvPicPr><p:blipFill><a:blip r:embed="rId2"><a:extLst><a:ext uri="{28A0092B-C50C-407E-A947-70E740481C1C}"><a14:useLocalDpi xmlns:a14="http://schemas.microsoft.com/office/drawing/2010/main" val="0"/></a:ext></a:extLst></a:blip><a:srcRect/><a:stretch><a:fillRect/></a:stretch></p:blipFill><p:spPr bwMode="auto"><a:xfrm><a:off x="683568" y="1485925"/><a:ext cx="7920038" cy="4751387"/></a:xfrm><a:prstGeom prst="rect"><a:avLst/></a:prstGeom><a:noFill/><a:extLst><a:ext uri="{909E8E84-426E-40DD-AFC4-6F175D3DCCD1}"><a14:hiddenFill xmlns:a14="http://schemas.microsoft.com/office/drawing/2010/main"><a:solidFill><a:srgbClr val="FFFFFF"/></a:solidFill></a14:hiddenFill></a:ext></a:extLst></p:spPr></p:pic><p:sp><p:nvSpPr><p:cNvPr id="176133" name="Rectangle 5"/><p:cNvSpPr><a:spLocks noChangeArrowheads="1"/></p:cNvSpPr><p:nvPr/></p:nvSpPr><p:spPr bwMode="auto"><a:xfrm><a:off x="3794125" y="4849813"/><a:ext cx="1555750" cy="244475"/></a:xfrm><a:prstGeom prst="rect"><a:avLst/></a:prstGeom><a:noFill/><a:ln><a:noFill/></a:ln><a:effectLst/><a:extLst><a:ext uri="{909E8E84-426E-40DD-AFC4-6F175D3DCCD1}"><a14:hiddenFill xmlns:a14="http://schemas.microsoft.com/office/drawing/2010/main"><a:solidFill><a:schemeClr val="accent1"/></a:solidFill></a14:hiddenFill></a:ext><a:ext uri="{91240B29-F687-4F45-9708-019B960494DF}"><a14:hiddenLine xmlns:a14="http://schemas.microsoft.com/office/drawing/2010/main" w="9525"><a:solidFill><a:schemeClr val="tx1"/></a:solidFill><a:miter lim="800000"/><a:headEnd/><a:tailEnd/></a14:hiddenLine></a:ext><a:ext uri="{AF507438-7753-43E0-B8FC-AC1667EBCBE1}"><a14:hiddenEffects xmlns:a14="http://schemas.microsoft.com/office/drawing/2010/main"><a:effectLst><a:outerShdw dist="35921" dir="2700000" algn="ctr" rotWithShape="0"><a:schemeClr val="bg2"/></a:outerShdw></a:effectLst></a14:hiddenEffects></a:ext></a:extLst></p:spPr><p:txBody><a:bodyPr wrap="none" anchor="ctr"><a:spAutoFit/></a:bodyPr><a:lstStyle/><a:p><a:pPr algn="ctr"/><a:r><a:rPr lang="zh-CN" altLang="en-US" sz="1000"><a:solidFill><a:srgbClr val="000000"/></a:solidFill><a:latin typeface=""/><a:cs typeface="Times New Roman" pitchFamily="18" charset="0"/></a:rPr><a:t>图</a:t></a:r><a:r><a:rPr lang="en-US" altLang="zh-CN" sz="1000"><a:solidFill><a:srgbClr val="000000"/></a:solidFill><a:latin typeface="Times New Roman" pitchFamily="18" charset="0"/><a:ea typeface=""/><a:cs typeface="Times New Roman" pitchFamily="18" charset="0"/></a:rPr><a:t>4.5  Cognos</a:t></a:r><a:r><a:rPr lang="zh-CN" altLang="en-US" sz="1000"><a:solidFill><a:srgbClr val="000000"/></a:solidFill><a:latin typeface=""/><a:cs typeface="Times New Roman" pitchFamily="18" charset="0"/></a:rPr><a:t>的钻取操作</a:t></a:r><a:endParaRPr lang="zh-CN" altLang="en-US"><a:latin typeface="Arial" pitchFamily="34" charset="0"/></a:endParaRPr></a:p></p:txBody></p:sp><p:sp><p:nvSpPr><p:cNvPr id="4" name="标题 3"/><p:cNvSpPr><a:spLocks noGrp="1"/></p:cNvSpPr><p:nvPr><p:ph type="title"/></p:nvPr></p:nvSpPr><p:spPr/><p:txBody><a:bodyPr/><a:lstStyle/><a:p><a:r><a:rPr lang="en-US" altLang="zh-CN" dirty="0"/><a:t>IBM  </a:t></a:r><a:r><a:rPr lang="en-US" altLang="zh-CN" dirty="0" err="1"/><a:t>Cognos</a:t></a:r><a:r><a:rPr lang="zh-CN" altLang="en-US" dirty="0"/><a:t>的钻取操作 </a:t></a:r></a:p></p:txBody></p:sp><p:sp><p:nvSpPr><p:cNvPr id="2" name="页脚占位符 1"/><p:cNvSpPr><a:spLocks noGrp="1"/></p:cNvSpPr><p:nvPr><p:ph type="ftr" sz="quarter" idx="11"/></p:nvPr></p:nvSpPr><p:spPr/><p:txBody><a:bodyPr/><a:lstStyle/><a:p><a:r><a:rPr lang="zh-CN" altLang="en-US" smtClean="0"/><a:t>张小旺</a:t></a:r><a:r><a:rPr lang="en-US" altLang="zh-CN" smtClean="0"/><a:t>:</a:t></a:r><a:r><a:rPr lang="zh-CN" altLang="en-US" smtClean="0"/><a:t>商业智能概论</a:t></a:r><a:endParaRPr lang="zh-CN" altLang="en-US"/></a:p></p:txBody></p:sp><p:sp><p:nvSpPr><p:cNvPr id="3" name="灯片编号占位符 2"/><p:cNvSpPr><a:spLocks noGrp="1"/></p:cNvSpPr><p:nvPr><p:ph type="sldNum" sz="quarter" idx="12"/></p:nvPr></p:nvSpPr><p:spPr/><p:txBody><a:bodyPr/><a:lstStyle/><a:p><a:fld id="{B075C686-DB3D-442A-9DC3-A1D71AB1A417}" type="slidenum"><a:rPr lang="zh-CN" altLang="en-US" smtClean="0"/><a:t>98</a:t></a:fld><a:endParaRPr lang="zh-CN" altLang="en-US"/></a:p></p:txBody></p:sp><p:pic><p:nvPicPr><p:cNvPr id="9" name="图片 8"/><p:cNvPicPr><a:picLocks noChangeAspect="1"/></p:cNvPicPr><p:nvPr/></p:nvPicPr><p:blipFill><a:blip r:embed="rId3" cstate="print"><a:extLst><a:ext uri="{28A0092B-C50C-407E-A947-70E740481C1C}"><a14:useLocalDpi xmlns:a14="http://schemas.microsoft.com/office/drawing/2010/main" val="0"/></a:ext></a:extLst></a:blip><a:stretch><a:fillRect/></a:stretch></p:blipFill><p:spPr><a:xfrm><a:off x="179512" y="116632"/><a:ext cx="501339" cy="648072"/></a:xfrm><a:prstGeom prst="rect"><a:avLst/></a:prstGeom></p:spPr></p:pic><p:pic><p:nvPicPr><p:cNvPr id="10" name="Picture 2"/><p:cNvPicPr><a:picLocks noChangeAspect="1" noChangeArrowheads="1"/></p:cNvPicPr><p:nvPr/></p:nvPicPr><p:blipFill><a:blip r:embed="rId4" cstate="print"><a:extLst><a:ext uri="{28A0092B-C50C-407E-A947-70E740481C1C}"><a14:useLocalDpi xmlns:a14="http://schemas.microsoft.com/office/drawing/2010/main" val="0"/></a:ext></a:extLst></a:blip><a:srcRect/><a:stretch><a:fillRect/></a:stretch></p:blipFill><p:spPr bwMode="auto"><a:xfrm><a:off x="8381714" y="115260"/><a:ext cx="662347" cy="649444"/></a:xfrm><a:prstGeom prst="rect"><a:avLst/></a:prstGeom><a:noFill/><a:ln><a:noFill/></a:ln><a:extLst><a:ext uri="{909E8E84-426E-40DD-AFC4-6F175D3DCCD1}"><a14:hiddenFill xmlns:a14="http://schemas.microsoft.com/office/drawing/2010/main"><a:solidFill><a:schemeClr val="accent1"/></a:solidFill></a14:hiddenFill></a:ext><a:ext uri="{91240B29-F687-4F45-9708-019B960494DF}"><a14:hiddenLine xmlns:a14="http://schemas.microsoft.com/office/drawing/2010/main" w="9525"><a:solidFill><a:schemeClr val="tx1"/></a:solidFill><a:miter lim="800000"/><a:headEnd/><a:tailEnd/></a14:hiddenLine></a:ext></a:extLst></p:spPr></p:pic><p:pic><p:nvPicPr><p:cNvPr id="11" name="Picture 3"/><p:cNvPicPr><a:picLocks noChangeAspect="1" noChangeArrowheads="1"/></p:cNvPicPr><p:nvPr/></p:nvPicPr><p:blipFill><a:blip r:embed="rId5" cstate="print"><a:extLst><a:ext uri="{28A0092B-C50C-407E-A947-70E740481C1C}"><a14:useLocalDpi xmlns:a14="http://schemas.microsoft.com/office/drawing/2010/main" val="0"/></a:ext></a:extLst></a:blip><a:srcRect/><a:stretch><a:fillRect/></a:stretch></p:blipFill><p:spPr bwMode="auto"><a:xfrm><a:off x="755576" y="269951"/><a:ext cx="830355" cy="340173"/></a:xfrm><a:prstGeom prst="rect"><a:avLst/></a:prstGeom><a:noFill/><a:ln><a:noFill/></a:ln><a:extLst><a:ext uri="{909E8E84-426E-40DD-AFC4-6F175D3DCCD1}"><a14:hiddenFill xmlns:a14="http://schemas.microsoft.com/office/drawing/2010/main"><a:solidFill><a:schemeClr val="accent1"/></a:solidFill></a14:hiddenFill></a:ext><a:ext uri="{91240B29-F687-4F45-9708-019B960494DF}"><a14:hiddenLine xmlns:a14="http://schemas.microsoft.com/office/drawing/2010/main" w="9525"><a:solidFill><a:schemeClr val="tx1"/></a:solidFill><a:miter lim="800000"/><a:headEnd/><a:tailEnd/></a14:hiddenLine></a:ext></a:extLst></p:spPr></p:pic></p:spTree><p:extLst><p:ext uri="{BB962C8B-B14F-4D97-AF65-F5344CB8AC3E}"><p14:creationId xmlns:p14="http://schemas.microsoft.com/office/powerpoint/2010/main" val="2449556688"/></p:ext></p:extLst></p:cSld><p:clrMapOvr><a:masterClrMapping/></p:clrMapOvr></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9" name="Group 3"/>
          <p:cNvGrpSpPr>
            <a:grpSpLocks/>
          </p:cNvGrpSpPr>
          <p:nvPr/>
        </p:nvGrpSpPr>
        <p:grpSpPr bwMode="auto">
          <a:xfrm>
            <a:off x="152400" y="2438400"/>
            <a:ext cx="4648200" cy="3048000"/>
            <a:chOff x="564" y="3799"/>
            <a:chExt cx="11452" cy="4455"/>
          </a:xfrm>
        </p:grpSpPr>
        <p:sp>
          <p:nvSpPr>
            <p:cNvPr id="132100" name="Line 4"/>
            <p:cNvSpPr>
              <a:spLocks noChangeShapeType="1"/>
            </p:cNvSpPr>
            <p:nvPr/>
          </p:nvSpPr>
          <p:spPr bwMode="auto">
            <a:xfrm>
              <a:off x="2992" y="5145"/>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5"/>
            <p:cNvSpPr>
              <a:spLocks noChangeShapeType="1"/>
            </p:cNvSpPr>
            <p:nvPr/>
          </p:nvSpPr>
          <p:spPr bwMode="auto">
            <a:xfrm>
              <a:off x="9231" y="5145"/>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2" name="Line 6"/>
            <p:cNvSpPr>
              <a:spLocks noChangeShapeType="1"/>
            </p:cNvSpPr>
            <p:nvPr/>
          </p:nvSpPr>
          <p:spPr bwMode="auto">
            <a:xfrm>
              <a:off x="2975" y="5145"/>
              <a:ext cx="3145" cy="1"/>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3" name="Line 7"/>
            <p:cNvSpPr>
              <a:spLocks noChangeShapeType="1"/>
            </p:cNvSpPr>
            <p:nvPr/>
          </p:nvSpPr>
          <p:spPr bwMode="auto">
            <a:xfrm>
              <a:off x="6120" y="5145"/>
              <a:ext cx="3145" cy="1"/>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4" name="Line 8"/>
            <p:cNvSpPr>
              <a:spLocks noChangeShapeType="1"/>
            </p:cNvSpPr>
            <p:nvPr/>
          </p:nvSpPr>
          <p:spPr bwMode="auto">
            <a:xfrm>
              <a:off x="2975" y="6483"/>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5" name="Line 9"/>
            <p:cNvSpPr>
              <a:spLocks noChangeShapeType="1"/>
            </p:cNvSpPr>
            <p:nvPr/>
          </p:nvSpPr>
          <p:spPr bwMode="auto">
            <a:xfrm>
              <a:off x="1420" y="6971"/>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6" name="Line 10"/>
            <p:cNvSpPr>
              <a:spLocks noChangeShapeType="1"/>
            </p:cNvSpPr>
            <p:nvPr/>
          </p:nvSpPr>
          <p:spPr bwMode="auto">
            <a:xfrm>
              <a:off x="4514" y="6971"/>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7" name="Line 11"/>
            <p:cNvSpPr>
              <a:spLocks noChangeShapeType="1"/>
            </p:cNvSpPr>
            <p:nvPr/>
          </p:nvSpPr>
          <p:spPr bwMode="auto">
            <a:xfrm>
              <a:off x="1403" y="6971"/>
              <a:ext cx="1572" cy="1"/>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8" name="Line 12"/>
            <p:cNvSpPr>
              <a:spLocks noChangeShapeType="1"/>
            </p:cNvSpPr>
            <p:nvPr/>
          </p:nvSpPr>
          <p:spPr bwMode="auto">
            <a:xfrm>
              <a:off x="2975" y="6971"/>
              <a:ext cx="1573" cy="1"/>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2109" name="Group 13"/>
            <p:cNvGrpSpPr>
              <a:grpSpLocks/>
            </p:cNvGrpSpPr>
            <p:nvPr/>
          </p:nvGrpSpPr>
          <p:grpSpPr bwMode="auto">
            <a:xfrm>
              <a:off x="1636" y="5633"/>
              <a:ext cx="2699" cy="852"/>
              <a:chOff x="1636" y="5633"/>
              <a:chExt cx="2699" cy="852"/>
            </a:xfrm>
          </p:grpSpPr>
          <p:sp>
            <p:nvSpPr>
              <p:cNvPr id="132110" name="Rectangle 14"/>
              <p:cNvSpPr>
                <a:spLocks noChangeArrowheads="1"/>
              </p:cNvSpPr>
              <p:nvPr/>
            </p:nvSpPr>
            <p:spPr bwMode="auto">
              <a:xfrm>
                <a:off x="1636" y="5633"/>
                <a:ext cx="2678" cy="850"/>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2111" name="Group 15"/>
              <p:cNvGrpSpPr>
                <a:grpSpLocks/>
              </p:cNvGrpSpPr>
              <p:nvPr/>
            </p:nvGrpSpPr>
            <p:grpSpPr bwMode="auto">
              <a:xfrm>
                <a:off x="1657" y="5635"/>
                <a:ext cx="2678" cy="850"/>
                <a:chOff x="1636" y="5633"/>
                <a:chExt cx="2678" cy="850"/>
              </a:xfrm>
            </p:grpSpPr>
            <p:sp>
              <p:nvSpPr>
                <p:cNvPr id="132112" name="Rectangle 16"/>
                <p:cNvSpPr>
                  <a:spLocks noChangeArrowheads="1"/>
                </p:cNvSpPr>
                <p:nvPr/>
              </p:nvSpPr>
              <p:spPr bwMode="auto">
                <a:xfrm>
                  <a:off x="1826" y="5804"/>
                  <a:ext cx="225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kumimoji="1" lang="zh-CN" altLang="en-US" sz="1200" b="1">
                      <a:solidFill>
                        <a:schemeClr val="tx2"/>
                      </a:solidFill>
                      <a:latin typeface="Arial" pitchFamily="34" charset="0"/>
                    </a:rPr>
                    <a:t>按照存储方式</a:t>
                  </a:r>
                  <a:endParaRPr kumimoji="1" lang="zh-CN" altLang="en-US" sz="1200" b="1">
                    <a:solidFill>
                      <a:schemeClr val="tx2"/>
                    </a:solidFill>
                    <a:latin typeface="Times New Roman" pitchFamily="18" charset="0"/>
                  </a:endParaRPr>
                </a:p>
              </p:txBody>
            </p:sp>
            <p:sp>
              <p:nvSpPr>
                <p:cNvPr id="132113" name="Rectangle 17"/>
                <p:cNvSpPr>
                  <a:spLocks noChangeArrowheads="1"/>
                </p:cNvSpPr>
                <p:nvPr/>
              </p:nvSpPr>
              <p:spPr bwMode="auto">
                <a:xfrm>
                  <a:off x="1636" y="5633"/>
                  <a:ext cx="2678" cy="850"/>
                </a:xfrm>
                <a:prstGeom prst="rect">
                  <a:avLst/>
                </a:prstGeom>
                <a:noFill/>
                <a:ln w="2730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32114" name="Line 18"/>
            <p:cNvSpPr>
              <a:spLocks noChangeShapeType="1"/>
            </p:cNvSpPr>
            <p:nvPr/>
          </p:nvSpPr>
          <p:spPr bwMode="auto">
            <a:xfrm>
              <a:off x="9265" y="6483"/>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5" name="Line 19"/>
            <p:cNvSpPr>
              <a:spLocks noChangeShapeType="1"/>
            </p:cNvSpPr>
            <p:nvPr/>
          </p:nvSpPr>
          <p:spPr bwMode="auto">
            <a:xfrm>
              <a:off x="10804" y="6971"/>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6" name="Line 20"/>
            <p:cNvSpPr>
              <a:spLocks noChangeShapeType="1"/>
            </p:cNvSpPr>
            <p:nvPr/>
          </p:nvSpPr>
          <p:spPr bwMode="auto">
            <a:xfrm>
              <a:off x="7693" y="6971"/>
              <a:ext cx="1572" cy="1"/>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7" name="Line 21"/>
            <p:cNvSpPr>
              <a:spLocks noChangeShapeType="1"/>
            </p:cNvSpPr>
            <p:nvPr/>
          </p:nvSpPr>
          <p:spPr bwMode="auto">
            <a:xfrm>
              <a:off x="9265" y="6971"/>
              <a:ext cx="1573" cy="1"/>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2118" name="Group 22"/>
            <p:cNvGrpSpPr>
              <a:grpSpLocks/>
            </p:cNvGrpSpPr>
            <p:nvPr/>
          </p:nvGrpSpPr>
          <p:grpSpPr bwMode="auto">
            <a:xfrm>
              <a:off x="4781" y="3799"/>
              <a:ext cx="2678" cy="849"/>
              <a:chOff x="4781" y="3808"/>
              <a:chExt cx="2678" cy="849"/>
            </a:xfrm>
          </p:grpSpPr>
          <p:sp>
            <p:nvSpPr>
              <p:cNvPr id="132119" name="Rectangle 23"/>
              <p:cNvSpPr>
                <a:spLocks noChangeArrowheads="1"/>
              </p:cNvSpPr>
              <p:nvPr/>
            </p:nvSpPr>
            <p:spPr bwMode="auto">
              <a:xfrm>
                <a:off x="4781" y="3808"/>
                <a:ext cx="2678" cy="849"/>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2120" name="Rectangle 24"/>
              <p:cNvSpPr>
                <a:spLocks noChangeArrowheads="1"/>
              </p:cNvSpPr>
              <p:nvPr/>
            </p:nvSpPr>
            <p:spPr bwMode="auto">
              <a:xfrm>
                <a:off x="5609" y="3977"/>
                <a:ext cx="104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kumimoji="1" lang="en-US" altLang="zh-CN" sz="1200" b="1">
                    <a:solidFill>
                      <a:schemeClr val="tx2"/>
                    </a:solidFill>
                    <a:latin typeface="Arial" pitchFamily="34" charset="0"/>
                  </a:rPr>
                  <a:t>OLAP</a:t>
                </a:r>
                <a:endParaRPr kumimoji="1" lang="en-US" altLang="zh-CN" sz="1200" b="1">
                  <a:solidFill>
                    <a:schemeClr val="tx2"/>
                  </a:solidFill>
                  <a:latin typeface="Times New Roman" pitchFamily="18" charset="0"/>
                </a:endParaRPr>
              </a:p>
            </p:txBody>
          </p:sp>
          <p:sp>
            <p:nvSpPr>
              <p:cNvPr id="132121" name="Rectangle 25"/>
              <p:cNvSpPr>
                <a:spLocks noChangeArrowheads="1"/>
              </p:cNvSpPr>
              <p:nvPr/>
            </p:nvSpPr>
            <p:spPr bwMode="auto">
              <a:xfrm>
                <a:off x="4781" y="3808"/>
                <a:ext cx="2678" cy="849"/>
              </a:xfrm>
              <a:prstGeom prst="rect">
                <a:avLst/>
              </a:prstGeom>
              <a:noFill/>
              <a:ln w="2730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22" name="Line 26"/>
            <p:cNvSpPr>
              <a:spLocks noChangeShapeType="1"/>
            </p:cNvSpPr>
            <p:nvPr/>
          </p:nvSpPr>
          <p:spPr bwMode="auto">
            <a:xfrm>
              <a:off x="2982" y="6961"/>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2123" name="Group 27"/>
            <p:cNvGrpSpPr>
              <a:grpSpLocks/>
            </p:cNvGrpSpPr>
            <p:nvPr/>
          </p:nvGrpSpPr>
          <p:grpSpPr bwMode="auto">
            <a:xfrm>
              <a:off x="2211" y="7368"/>
              <a:ext cx="1535" cy="853"/>
              <a:chOff x="2425" y="7695"/>
              <a:chExt cx="1535" cy="853"/>
            </a:xfrm>
          </p:grpSpPr>
          <p:sp>
            <p:nvSpPr>
              <p:cNvPr id="132124" name="Rectangle 28"/>
              <p:cNvSpPr>
                <a:spLocks noChangeArrowheads="1"/>
              </p:cNvSpPr>
              <p:nvPr/>
            </p:nvSpPr>
            <p:spPr bwMode="auto">
              <a:xfrm>
                <a:off x="2425" y="7695"/>
                <a:ext cx="1535" cy="849"/>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2125" name="Rectangle 29"/>
              <p:cNvSpPr>
                <a:spLocks noChangeArrowheads="1"/>
              </p:cNvSpPr>
              <p:nvPr/>
            </p:nvSpPr>
            <p:spPr bwMode="auto">
              <a:xfrm>
                <a:off x="2518" y="7848"/>
                <a:ext cx="135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kumimoji="1" lang="en-US" altLang="zh-CN" sz="1200" b="1">
                    <a:solidFill>
                      <a:schemeClr val="tx2"/>
                    </a:solidFill>
                    <a:latin typeface="Arial" pitchFamily="34" charset="0"/>
                  </a:rPr>
                  <a:t>MOLAP</a:t>
                </a:r>
                <a:endParaRPr kumimoji="1" lang="en-US" altLang="zh-CN" sz="1200" b="1">
                  <a:solidFill>
                    <a:schemeClr val="tx2"/>
                  </a:solidFill>
                  <a:latin typeface="Times New Roman" pitchFamily="18" charset="0"/>
                </a:endParaRPr>
              </a:p>
            </p:txBody>
          </p:sp>
          <p:sp>
            <p:nvSpPr>
              <p:cNvPr id="132126" name="Rectangle 30"/>
              <p:cNvSpPr>
                <a:spLocks noChangeArrowheads="1"/>
              </p:cNvSpPr>
              <p:nvPr/>
            </p:nvSpPr>
            <p:spPr bwMode="auto">
              <a:xfrm>
                <a:off x="2425" y="7699"/>
                <a:ext cx="1535" cy="849"/>
              </a:xfrm>
              <a:prstGeom prst="rect">
                <a:avLst/>
              </a:prstGeom>
              <a:noFill/>
              <a:ln w="2730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2127" name="Group 31"/>
            <p:cNvGrpSpPr>
              <a:grpSpLocks/>
            </p:cNvGrpSpPr>
            <p:nvPr/>
          </p:nvGrpSpPr>
          <p:grpSpPr bwMode="auto">
            <a:xfrm>
              <a:off x="3895" y="7368"/>
              <a:ext cx="1535" cy="853"/>
              <a:chOff x="2425" y="7695"/>
              <a:chExt cx="1535" cy="853"/>
            </a:xfrm>
          </p:grpSpPr>
          <p:sp>
            <p:nvSpPr>
              <p:cNvPr id="132128" name="Rectangle 32"/>
              <p:cNvSpPr>
                <a:spLocks noChangeArrowheads="1"/>
              </p:cNvSpPr>
              <p:nvPr/>
            </p:nvSpPr>
            <p:spPr bwMode="auto">
              <a:xfrm>
                <a:off x="2425" y="7695"/>
                <a:ext cx="1535" cy="849"/>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2129" name="Rectangle 33"/>
              <p:cNvSpPr>
                <a:spLocks noChangeArrowheads="1"/>
              </p:cNvSpPr>
              <p:nvPr/>
            </p:nvSpPr>
            <p:spPr bwMode="auto">
              <a:xfrm>
                <a:off x="2516" y="7848"/>
                <a:ext cx="131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kumimoji="1" lang="en-US" altLang="zh-CN" sz="1200" b="1">
                    <a:solidFill>
                      <a:schemeClr val="tx2"/>
                    </a:solidFill>
                    <a:latin typeface="Arial" pitchFamily="34" charset="0"/>
                  </a:rPr>
                  <a:t>HOLAP</a:t>
                </a:r>
                <a:endParaRPr kumimoji="1" lang="en-US" altLang="zh-CN" sz="1200" b="1">
                  <a:solidFill>
                    <a:schemeClr val="tx2"/>
                  </a:solidFill>
                  <a:latin typeface="Times New Roman" pitchFamily="18" charset="0"/>
                </a:endParaRPr>
              </a:p>
            </p:txBody>
          </p:sp>
          <p:sp>
            <p:nvSpPr>
              <p:cNvPr id="132130" name="Rectangle 34"/>
              <p:cNvSpPr>
                <a:spLocks noChangeArrowheads="1"/>
              </p:cNvSpPr>
              <p:nvPr/>
            </p:nvSpPr>
            <p:spPr bwMode="auto">
              <a:xfrm>
                <a:off x="2425" y="7699"/>
                <a:ext cx="1535" cy="849"/>
              </a:xfrm>
              <a:prstGeom prst="rect">
                <a:avLst/>
              </a:prstGeom>
              <a:noFill/>
              <a:ln w="2730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2131" name="Group 35"/>
            <p:cNvGrpSpPr>
              <a:grpSpLocks/>
            </p:cNvGrpSpPr>
            <p:nvPr/>
          </p:nvGrpSpPr>
          <p:grpSpPr bwMode="auto">
            <a:xfrm>
              <a:off x="564" y="7368"/>
              <a:ext cx="1535" cy="853"/>
              <a:chOff x="2425" y="7695"/>
              <a:chExt cx="1535" cy="853"/>
            </a:xfrm>
          </p:grpSpPr>
          <p:sp>
            <p:nvSpPr>
              <p:cNvPr id="132132" name="Rectangle 36"/>
              <p:cNvSpPr>
                <a:spLocks noChangeArrowheads="1"/>
              </p:cNvSpPr>
              <p:nvPr/>
            </p:nvSpPr>
            <p:spPr bwMode="auto">
              <a:xfrm>
                <a:off x="2425" y="7695"/>
                <a:ext cx="1535" cy="849"/>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2133" name="Rectangle 37"/>
              <p:cNvSpPr>
                <a:spLocks noChangeArrowheads="1"/>
              </p:cNvSpPr>
              <p:nvPr/>
            </p:nvSpPr>
            <p:spPr bwMode="auto">
              <a:xfrm>
                <a:off x="2519" y="7848"/>
                <a:ext cx="131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kumimoji="1" lang="en-US" altLang="zh-CN" sz="1200" b="1">
                    <a:solidFill>
                      <a:schemeClr val="tx2"/>
                    </a:solidFill>
                    <a:latin typeface="Arial" pitchFamily="34" charset="0"/>
                  </a:rPr>
                  <a:t>ROLAP</a:t>
                </a:r>
                <a:endParaRPr kumimoji="1" lang="en-US" altLang="zh-CN" sz="1200" b="1">
                  <a:solidFill>
                    <a:schemeClr val="tx2"/>
                  </a:solidFill>
                  <a:latin typeface="Times New Roman" pitchFamily="18" charset="0"/>
                </a:endParaRPr>
              </a:p>
            </p:txBody>
          </p:sp>
          <p:sp>
            <p:nvSpPr>
              <p:cNvPr id="132134" name="Rectangle 38"/>
              <p:cNvSpPr>
                <a:spLocks noChangeArrowheads="1"/>
              </p:cNvSpPr>
              <p:nvPr/>
            </p:nvSpPr>
            <p:spPr bwMode="auto">
              <a:xfrm>
                <a:off x="2425" y="7699"/>
                <a:ext cx="1535" cy="849"/>
              </a:xfrm>
              <a:prstGeom prst="rect">
                <a:avLst/>
              </a:prstGeom>
              <a:noFill/>
              <a:ln w="2730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35" name="Line 39"/>
            <p:cNvSpPr>
              <a:spLocks noChangeShapeType="1"/>
            </p:cNvSpPr>
            <p:nvPr/>
          </p:nvSpPr>
          <p:spPr bwMode="auto">
            <a:xfrm>
              <a:off x="7689" y="6951"/>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6" name="Line 40"/>
            <p:cNvSpPr>
              <a:spLocks noChangeShapeType="1"/>
            </p:cNvSpPr>
            <p:nvPr/>
          </p:nvSpPr>
          <p:spPr bwMode="auto">
            <a:xfrm>
              <a:off x="6127" y="4662"/>
              <a:ext cx="1" cy="488"/>
            </a:xfrm>
            <a:prstGeom prst="line">
              <a:avLst/>
            </a:prstGeom>
            <a:noFill/>
            <a:ln w="2730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2137" name="Group 41"/>
            <p:cNvGrpSpPr>
              <a:grpSpLocks/>
            </p:cNvGrpSpPr>
            <p:nvPr/>
          </p:nvGrpSpPr>
          <p:grpSpPr bwMode="auto">
            <a:xfrm>
              <a:off x="7881" y="5618"/>
              <a:ext cx="2699" cy="852"/>
              <a:chOff x="1636" y="5633"/>
              <a:chExt cx="2699" cy="852"/>
            </a:xfrm>
          </p:grpSpPr>
          <p:sp>
            <p:nvSpPr>
              <p:cNvPr id="132138" name="Rectangle 42"/>
              <p:cNvSpPr>
                <a:spLocks noChangeArrowheads="1"/>
              </p:cNvSpPr>
              <p:nvPr/>
            </p:nvSpPr>
            <p:spPr bwMode="auto">
              <a:xfrm>
                <a:off x="1636" y="5633"/>
                <a:ext cx="2678" cy="850"/>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2139" name="Group 43"/>
              <p:cNvGrpSpPr>
                <a:grpSpLocks/>
              </p:cNvGrpSpPr>
              <p:nvPr/>
            </p:nvGrpSpPr>
            <p:grpSpPr bwMode="auto">
              <a:xfrm>
                <a:off x="1657" y="5635"/>
                <a:ext cx="2678" cy="850"/>
                <a:chOff x="1636" y="5633"/>
                <a:chExt cx="2678" cy="850"/>
              </a:xfrm>
            </p:grpSpPr>
            <p:sp>
              <p:nvSpPr>
                <p:cNvPr id="132140" name="Rectangle 44"/>
                <p:cNvSpPr>
                  <a:spLocks noChangeArrowheads="1"/>
                </p:cNvSpPr>
                <p:nvPr/>
              </p:nvSpPr>
              <p:spPr bwMode="auto">
                <a:xfrm>
                  <a:off x="1827" y="5805"/>
                  <a:ext cx="225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kumimoji="1" lang="zh-CN" altLang="en-US" sz="1200" b="1">
                      <a:solidFill>
                        <a:schemeClr val="tx2"/>
                      </a:solidFill>
                      <a:latin typeface="Arial" pitchFamily="34" charset="0"/>
                    </a:rPr>
                    <a:t>按照处理地点</a:t>
                  </a:r>
                  <a:endParaRPr kumimoji="1" lang="zh-CN" altLang="en-US" sz="1200" b="1">
                    <a:solidFill>
                      <a:schemeClr val="tx2"/>
                    </a:solidFill>
                    <a:latin typeface="Times New Roman" pitchFamily="18" charset="0"/>
                  </a:endParaRPr>
                </a:p>
              </p:txBody>
            </p:sp>
            <p:sp>
              <p:nvSpPr>
                <p:cNvPr id="132141" name="Rectangle 45"/>
                <p:cNvSpPr>
                  <a:spLocks noChangeArrowheads="1"/>
                </p:cNvSpPr>
                <p:nvPr/>
              </p:nvSpPr>
              <p:spPr bwMode="auto">
                <a:xfrm>
                  <a:off x="1636" y="5633"/>
                  <a:ext cx="2678" cy="850"/>
                </a:xfrm>
                <a:prstGeom prst="rect">
                  <a:avLst/>
                </a:prstGeom>
                <a:noFill/>
                <a:ln w="2730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32142" name="Group 46"/>
            <p:cNvGrpSpPr>
              <a:grpSpLocks/>
            </p:cNvGrpSpPr>
            <p:nvPr/>
          </p:nvGrpSpPr>
          <p:grpSpPr bwMode="auto">
            <a:xfrm>
              <a:off x="9317" y="7385"/>
              <a:ext cx="2699" cy="852"/>
              <a:chOff x="1636" y="5633"/>
              <a:chExt cx="2699" cy="852"/>
            </a:xfrm>
          </p:grpSpPr>
          <p:sp>
            <p:nvSpPr>
              <p:cNvPr id="132143" name="Rectangle 47"/>
              <p:cNvSpPr>
                <a:spLocks noChangeArrowheads="1"/>
              </p:cNvSpPr>
              <p:nvPr/>
            </p:nvSpPr>
            <p:spPr bwMode="auto">
              <a:xfrm>
                <a:off x="1636" y="5633"/>
                <a:ext cx="2678" cy="850"/>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2144" name="Group 48"/>
              <p:cNvGrpSpPr>
                <a:grpSpLocks/>
              </p:cNvGrpSpPr>
              <p:nvPr/>
            </p:nvGrpSpPr>
            <p:grpSpPr bwMode="auto">
              <a:xfrm>
                <a:off x="1657" y="5635"/>
                <a:ext cx="2678" cy="850"/>
                <a:chOff x="1636" y="5633"/>
                <a:chExt cx="2678" cy="850"/>
              </a:xfrm>
            </p:grpSpPr>
            <p:sp>
              <p:nvSpPr>
                <p:cNvPr id="132145" name="Rectangle 49"/>
                <p:cNvSpPr>
                  <a:spLocks noChangeArrowheads="1"/>
                </p:cNvSpPr>
                <p:nvPr/>
              </p:nvSpPr>
              <p:spPr bwMode="auto">
                <a:xfrm>
                  <a:off x="1780" y="5802"/>
                  <a:ext cx="2194"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kumimoji="1" lang="en-US" altLang="zh-CN" sz="1200" b="1">
                      <a:solidFill>
                        <a:schemeClr val="tx2"/>
                      </a:solidFill>
                      <a:latin typeface="Arial" pitchFamily="34" charset="0"/>
                    </a:rPr>
                    <a:t>Client OLAP</a:t>
                  </a:r>
                  <a:endParaRPr kumimoji="1" lang="en-US" altLang="zh-CN" sz="1200" b="1">
                    <a:solidFill>
                      <a:schemeClr val="tx2"/>
                    </a:solidFill>
                    <a:latin typeface="Times New Roman" pitchFamily="18" charset="0"/>
                  </a:endParaRPr>
                </a:p>
              </p:txBody>
            </p:sp>
            <p:sp>
              <p:nvSpPr>
                <p:cNvPr id="132146" name="Rectangle 50"/>
                <p:cNvSpPr>
                  <a:spLocks noChangeArrowheads="1"/>
                </p:cNvSpPr>
                <p:nvPr/>
              </p:nvSpPr>
              <p:spPr bwMode="auto">
                <a:xfrm>
                  <a:off x="1636" y="5633"/>
                  <a:ext cx="2678" cy="850"/>
                </a:xfrm>
                <a:prstGeom prst="rect">
                  <a:avLst/>
                </a:prstGeom>
                <a:noFill/>
                <a:ln w="2730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32147" name="Group 51"/>
            <p:cNvGrpSpPr>
              <a:grpSpLocks/>
            </p:cNvGrpSpPr>
            <p:nvPr/>
          </p:nvGrpSpPr>
          <p:grpSpPr bwMode="auto">
            <a:xfrm>
              <a:off x="6487" y="7402"/>
              <a:ext cx="2694" cy="852"/>
              <a:chOff x="1636" y="5633"/>
              <a:chExt cx="2699" cy="852"/>
            </a:xfrm>
          </p:grpSpPr>
          <p:sp>
            <p:nvSpPr>
              <p:cNvPr id="132148" name="Rectangle 52"/>
              <p:cNvSpPr>
                <a:spLocks noChangeArrowheads="1"/>
              </p:cNvSpPr>
              <p:nvPr/>
            </p:nvSpPr>
            <p:spPr bwMode="auto">
              <a:xfrm>
                <a:off x="1636" y="5633"/>
                <a:ext cx="2678" cy="850"/>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2149" name="Group 53"/>
              <p:cNvGrpSpPr>
                <a:grpSpLocks/>
              </p:cNvGrpSpPr>
              <p:nvPr/>
            </p:nvGrpSpPr>
            <p:grpSpPr bwMode="auto">
              <a:xfrm>
                <a:off x="1657" y="5635"/>
                <a:ext cx="2678" cy="850"/>
                <a:chOff x="1636" y="5633"/>
                <a:chExt cx="2678" cy="850"/>
              </a:xfrm>
            </p:grpSpPr>
            <p:sp>
              <p:nvSpPr>
                <p:cNvPr id="132150" name="Rectangle 54"/>
                <p:cNvSpPr>
                  <a:spLocks noChangeArrowheads="1"/>
                </p:cNvSpPr>
                <p:nvPr/>
              </p:nvSpPr>
              <p:spPr bwMode="auto">
                <a:xfrm>
                  <a:off x="1762" y="5805"/>
                  <a:ext cx="231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kumimoji="1" lang="en-US" altLang="zh-CN" sz="1200" b="1">
                      <a:solidFill>
                        <a:schemeClr val="tx2"/>
                      </a:solidFill>
                      <a:latin typeface="Arial" pitchFamily="34" charset="0"/>
                    </a:rPr>
                    <a:t>Server OLAP</a:t>
                  </a:r>
                  <a:endParaRPr kumimoji="1" lang="en-US" altLang="zh-CN" sz="1200" b="1">
                    <a:solidFill>
                      <a:schemeClr val="tx2"/>
                    </a:solidFill>
                    <a:latin typeface="Times New Roman" pitchFamily="18" charset="0"/>
                  </a:endParaRPr>
                </a:p>
              </p:txBody>
            </p:sp>
            <p:sp>
              <p:nvSpPr>
                <p:cNvPr id="132151" name="Rectangle 55"/>
                <p:cNvSpPr>
                  <a:spLocks noChangeArrowheads="1"/>
                </p:cNvSpPr>
                <p:nvPr/>
              </p:nvSpPr>
              <p:spPr bwMode="auto">
                <a:xfrm>
                  <a:off x="1636" y="5633"/>
                  <a:ext cx="2678" cy="850"/>
                </a:xfrm>
                <a:prstGeom prst="rect">
                  <a:avLst/>
                </a:prstGeom>
                <a:noFill/>
                <a:ln w="2730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132152" name="Group 56"/>
          <p:cNvGrpSpPr>
            <a:grpSpLocks/>
          </p:cNvGrpSpPr>
          <p:nvPr/>
        </p:nvGrpSpPr>
        <p:grpSpPr bwMode="auto">
          <a:xfrm>
            <a:off x="4953000" y="2743200"/>
            <a:ext cx="4038600" cy="2895600"/>
            <a:chOff x="1248" y="1536"/>
            <a:chExt cx="2544" cy="2016"/>
          </a:xfrm>
        </p:grpSpPr>
        <p:sp>
          <p:nvSpPr>
            <p:cNvPr id="132153" name="AutoShape 57"/>
            <p:cNvSpPr>
              <a:spLocks noChangeArrowheads="1"/>
            </p:cNvSpPr>
            <p:nvPr/>
          </p:nvSpPr>
          <p:spPr bwMode="auto">
            <a:xfrm>
              <a:off x="1248" y="1536"/>
              <a:ext cx="912" cy="864"/>
            </a:xfrm>
            <a:prstGeom prst="can">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54" name="Text Box 58"/>
            <p:cNvSpPr txBox="1">
              <a:spLocks noChangeArrowheads="1"/>
            </p:cNvSpPr>
            <p:nvPr/>
          </p:nvSpPr>
          <p:spPr bwMode="auto">
            <a:xfrm>
              <a:off x="1344" y="1872"/>
              <a:ext cx="816"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t>Relational database</a:t>
              </a:r>
            </a:p>
          </p:txBody>
        </p:sp>
        <p:sp>
          <p:nvSpPr>
            <p:cNvPr id="132155" name="AutoShape 59"/>
            <p:cNvSpPr>
              <a:spLocks noChangeArrowheads="1"/>
            </p:cNvSpPr>
            <p:nvPr/>
          </p:nvSpPr>
          <p:spPr bwMode="auto">
            <a:xfrm>
              <a:off x="1296" y="2880"/>
              <a:ext cx="912" cy="672"/>
            </a:xfrm>
            <a:prstGeom prst="can">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56" name="Text Box 60"/>
            <p:cNvSpPr txBox="1">
              <a:spLocks noChangeArrowheads="1"/>
            </p:cNvSpPr>
            <p:nvPr/>
          </p:nvSpPr>
          <p:spPr bwMode="auto">
            <a:xfrm>
              <a:off x="1440" y="3120"/>
              <a:ext cx="576"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黑体" pitchFamily="49" charset="-122"/>
                  <a:ea typeface="黑体" pitchFamily="49" charset="-122"/>
                </a:rPr>
                <a:t>Cube</a:t>
              </a:r>
            </a:p>
          </p:txBody>
        </p:sp>
        <p:sp>
          <p:nvSpPr>
            <p:cNvPr id="132157" name="Text Box 61"/>
            <p:cNvSpPr txBox="1">
              <a:spLocks noChangeArrowheads="1"/>
            </p:cNvSpPr>
            <p:nvPr/>
          </p:nvSpPr>
          <p:spPr bwMode="auto">
            <a:xfrm>
              <a:off x="3024" y="2055"/>
              <a:ext cx="768" cy="11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0"/>
                </a:spcBef>
              </a:pPr>
              <a:r>
                <a:rPr kumimoji="1" lang="en-US" altLang="zh-CN" sz="2000"/>
                <a:t>Microsoft SQL Server OLAP Service</a:t>
              </a:r>
            </a:p>
          </p:txBody>
        </p:sp>
        <p:sp>
          <p:nvSpPr>
            <p:cNvPr id="132158" name="Line 62"/>
            <p:cNvSpPr>
              <a:spLocks noChangeShapeType="1"/>
            </p:cNvSpPr>
            <p:nvPr/>
          </p:nvSpPr>
          <p:spPr bwMode="auto">
            <a:xfrm>
              <a:off x="2208" y="2160"/>
              <a:ext cx="816"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2159" name="Line 63"/>
            <p:cNvSpPr>
              <a:spLocks noChangeShapeType="1"/>
            </p:cNvSpPr>
            <p:nvPr/>
          </p:nvSpPr>
          <p:spPr bwMode="auto">
            <a:xfrm>
              <a:off x="2208" y="3024"/>
              <a:ext cx="768"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2160" name="Text Box 64"/>
            <p:cNvSpPr txBox="1">
              <a:spLocks noChangeArrowheads="1"/>
            </p:cNvSpPr>
            <p:nvPr/>
          </p:nvSpPr>
          <p:spPr bwMode="auto">
            <a:xfrm>
              <a:off x="2304" y="1824"/>
              <a:ext cx="86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itchFamily="18" charset="0"/>
                </a:rPr>
                <a:t>ROLAP</a:t>
              </a:r>
            </a:p>
          </p:txBody>
        </p:sp>
        <p:sp>
          <p:nvSpPr>
            <p:cNvPr id="132161" name="Text Box 65"/>
            <p:cNvSpPr txBox="1">
              <a:spLocks noChangeArrowheads="1"/>
            </p:cNvSpPr>
            <p:nvPr/>
          </p:nvSpPr>
          <p:spPr bwMode="auto">
            <a:xfrm>
              <a:off x="2304" y="3081"/>
              <a:ext cx="864"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itchFamily="18" charset="0"/>
                </a:rPr>
                <a:t>MOLAP</a:t>
              </a:r>
            </a:p>
          </p:txBody>
        </p:sp>
        <p:sp>
          <p:nvSpPr>
            <p:cNvPr id="132162" name="Line 66"/>
            <p:cNvSpPr>
              <a:spLocks noChangeShapeType="1"/>
            </p:cNvSpPr>
            <p:nvPr/>
          </p:nvSpPr>
          <p:spPr bwMode="auto">
            <a:xfrm>
              <a:off x="2208" y="2304"/>
              <a:ext cx="288" cy="288"/>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2163" name="Line 67"/>
            <p:cNvSpPr>
              <a:spLocks noChangeShapeType="1"/>
            </p:cNvSpPr>
            <p:nvPr/>
          </p:nvSpPr>
          <p:spPr bwMode="auto">
            <a:xfrm flipH="1">
              <a:off x="2208" y="2592"/>
              <a:ext cx="288" cy="33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2164" name="Line 68"/>
            <p:cNvSpPr>
              <a:spLocks noChangeShapeType="1"/>
            </p:cNvSpPr>
            <p:nvPr/>
          </p:nvSpPr>
          <p:spPr bwMode="auto">
            <a:xfrm>
              <a:off x="2496" y="2592"/>
              <a:ext cx="43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2165" name="Text Box 69"/>
            <p:cNvSpPr txBox="1">
              <a:spLocks noChangeArrowheads="1"/>
            </p:cNvSpPr>
            <p:nvPr/>
          </p:nvSpPr>
          <p:spPr bwMode="auto">
            <a:xfrm>
              <a:off x="2400" y="2649"/>
              <a:ext cx="67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itchFamily="18" charset="0"/>
                </a:rPr>
                <a:t>HOLAP</a:t>
              </a:r>
            </a:p>
          </p:txBody>
        </p:sp>
      </p:grpSp>
      <p:sp>
        <p:nvSpPr>
          <p:cNvPr id="4" name="标题 3"/>
          <p:cNvSpPr>
            <a:spLocks noGrp="1"/>
          </p:cNvSpPr>
          <p:nvPr>
            <p:ph type="title"/>
          </p:nvPr>
        </p:nvSpPr>
        <p:spPr/>
        <p:txBody>
          <a:bodyPr/>
          <a:lstStyle/>
          <a:p>
            <a:r>
              <a:rPr lang="en-US" altLang="zh-CN" dirty="0"/>
              <a:t>OLAP</a:t>
            </a:r>
            <a:r>
              <a:rPr lang="zh-CN" altLang="en-US" dirty="0"/>
              <a:t>分类</a:t>
            </a:r>
          </a:p>
        </p:txBody>
      </p:sp>
      <p:sp>
        <p:nvSpPr>
          <p:cNvPr id="2" name="页脚占位符 1"/>
          <p:cNvSpPr>
            <a:spLocks noGrp="1"/>
          </p:cNvSpPr>
          <p:nvPr>
            <p:ph type="ftr" sz="quarter" idx="11"/>
          </p:nvPr>
        </p:nvSpPr>
        <p:spPr/>
        <p:txBody>
          <a:bodyPr/>
          <a:lstStyle/>
          <a:p>
            <a:r>
              <a:rPr lang="zh-CN" altLang="en-US" smtClean="0"/>
              <a:t>张小旺</a:t>
            </a:r>
            <a:r>
              <a:rPr lang="en-US" altLang="zh-CN" smtClean="0"/>
              <a:t>:</a:t>
            </a:r>
            <a:r>
              <a:rPr lang="zh-CN" altLang="en-US" smtClean="0"/>
              <a:t>商业智能概论</a:t>
            </a:r>
            <a:endParaRPr lang="zh-CN" altLang="en-US"/>
          </a:p>
        </p:txBody>
      </p:sp>
      <p:sp>
        <p:nvSpPr>
          <p:cNvPr id="3" name="灯片编号占位符 2"/>
          <p:cNvSpPr>
            <a:spLocks noGrp="1"/>
          </p:cNvSpPr>
          <p:nvPr>
            <p:ph type="sldNum" sz="quarter" idx="12"/>
          </p:nvPr>
        </p:nvSpPr>
        <p:spPr/>
        <p:txBody>
          <a:bodyPr/>
          <a:lstStyle/>
          <a:p>
            <a:fld id="{B075C686-DB3D-442A-9DC3-A1D71AB1A417}" type="slidenum">
              <a:rPr lang="zh-CN" altLang="en-US" smtClean="0"/>
              <a:t>99</a:t>
            </a:fld>
            <a:endParaRPr lang="zh-CN" altLang="en-US"/>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6632"/>
            <a:ext cx="501339" cy="648072"/>
          </a:xfrm>
          <a:prstGeom prst="rect">
            <a:avLst/>
          </a:prstGeom>
        </p:spPr>
      </p:pic>
      <p:pic>
        <p:nvPicPr>
          <p:cNvPr id="7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714" y="115260"/>
            <a:ext cx="662347" cy="6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269951"/>
            <a:ext cx="830355" cy="34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1937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主题1</Template>
  <TotalTime>1283</TotalTime>
  <Words>6632</Words>
  <Application>Microsoft Office PowerPoint</Application>
  <PresentationFormat>全屏显示(4:3)</PresentationFormat>
  <Paragraphs>1306</Paragraphs>
  <Slides>117</Slides>
  <Notes>32</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117</vt:i4>
      </vt:variant>
    </vt:vector>
  </HeadingPairs>
  <TitlesOfParts>
    <vt:vector size="123" baseType="lpstr">
      <vt:lpstr>Office 主题​​</vt:lpstr>
      <vt:lpstr>Clip</vt:lpstr>
      <vt:lpstr>位图图象</vt:lpstr>
      <vt:lpstr>BMP 图像</vt:lpstr>
      <vt:lpstr>Lotus Freelance 9 绘图</vt:lpstr>
      <vt:lpstr>位图图像</vt:lpstr>
      <vt:lpstr>商业智能</vt:lpstr>
      <vt:lpstr>PowerPoint 演示文稿</vt:lpstr>
      <vt:lpstr>PowerPoint 演示文稿</vt:lpstr>
      <vt:lpstr>主要内容</vt:lpstr>
      <vt:lpstr>主要内容</vt:lpstr>
      <vt:lpstr>PowerPoint 演示文稿</vt:lpstr>
      <vt:lpstr>数据、信息与知识</vt:lpstr>
      <vt:lpstr>PowerPoint 演示文稿</vt:lpstr>
      <vt:lpstr>PowerPoint 演示文稿</vt:lpstr>
      <vt:lpstr>PowerPoint 演示文稿</vt:lpstr>
      <vt:lpstr>商业智能概述</vt:lpstr>
      <vt:lpstr>什么是商业智能？</vt:lpstr>
      <vt:lpstr>商业智能的目标</vt:lpstr>
      <vt:lpstr>为什么使用商业智能？</vt:lpstr>
      <vt:lpstr>BI的功能</vt:lpstr>
      <vt:lpstr>BI创造价值</vt:lpstr>
      <vt:lpstr>BI的主要应用</vt:lpstr>
      <vt:lpstr>商业应用需求的推动</vt:lpstr>
      <vt:lpstr>BI的应用分类</vt:lpstr>
      <vt:lpstr>BI的应用领域</vt:lpstr>
      <vt:lpstr>BI的层次结构</vt:lpstr>
      <vt:lpstr>BI的实现步骤</vt:lpstr>
      <vt:lpstr>BI的核心技术</vt:lpstr>
      <vt:lpstr>BI的核心技术</vt:lpstr>
      <vt:lpstr>BI的核心技术</vt:lpstr>
      <vt:lpstr>微软BI解决方案</vt:lpstr>
      <vt:lpstr>BI在国内发展</vt:lpstr>
      <vt:lpstr>BI在国内现状</vt:lpstr>
      <vt:lpstr>商业智能的不足</vt:lpstr>
      <vt:lpstr>商业智能的问题</vt:lpstr>
      <vt:lpstr>BI在国内难题</vt:lpstr>
      <vt:lpstr>BI的发展趋势</vt:lpstr>
      <vt:lpstr>BI的发展趋势</vt:lpstr>
      <vt:lpstr>主要内容</vt:lpstr>
      <vt:lpstr>PowerPoint 演示文稿</vt:lpstr>
      <vt:lpstr>数据仓库</vt:lpstr>
      <vt:lpstr>数据集市</vt:lpstr>
      <vt:lpstr>数据仓库的定义</vt:lpstr>
      <vt:lpstr>数据仓库的特性</vt:lpstr>
      <vt:lpstr>面向主题</vt:lpstr>
      <vt:lpstr>集成的</vt:lpstr>
      <vt:lpstr>数据仓库</vt:lpstr>
      <vt:lpstr>数据仓库 Vs.“传统”数据库</vt:lpstr>
      <vt:lpstr>多维数据模型：数据立方体</vt:lpstr>
      <vt:lpstr>多维数据模型</vt:lpstr>
      <vt:lpstr>多维数据模型:基本操作</vt:lpstr>
      <vt:lpstr>常见的概念模型</vt:lpstr>
      <vt:lpstr>1.星状模型</vt:lpstr>
      <vt:lpstr>2.星状模型</vt:lpstr>
      <vt:lpstr>PowerPoint 演示文稿</vt:lpstr>
      <vt:lpstr>2.雪花模型</vt:lpstr>
      <vt:lpstr>PowerPoint 演示文稿</vt:lpstr>
      <vt:lpstr>3.事实星座模型</vt:lpstr>
      <vt:lpstr>数据仓库的框架设计分析</vt:lpstr>
      <vt:lpstr>数据仓库的设计步骤</vt:lpstr>
      <vt:lpstr>数据仓库的多级框架</vt:lpstr>
      <vt:lpstr>数据仓库系统</vt:lpstr>
      <vt:lpstr>数据仓库系统</vt:lpstr>
      <vt:lpstr>数据仓库系统</vt:lpstr>
      <vt:lpstr>数据仓库产品</vt:lpstr>
      <vt:lpstr>Business Objects</vt:lpstr>
      <vt:lpstr>Oracle </vt:lpstr>
      <vt:lpstr>CA </vt:lpstr>
      <vt:lpstr>数据仓库的ETL</vt:lpstr>
      <vt:lpstr>广义的ETL</vt:lpstr>
      <vt:lpstr>数据提取的例子 </vt:lpstr>
      <vt:lpstr>数据转换的例子</vt:lpstr>
      <vt:lpstr>ETL在BI/DW项目中的作用</vt:lpstr>
      <vt:lpstr>ETL主体工作在方案开发阶段启动</vt:lpstr>
      <vt:lpstr>ETL设计阶段工作步骤</vt:lpstr>
      <vt:lpstr> ETL工具vs手工编程 </vt:lpstr>
      <vt:lpstr>ETL工具</vt:lpstr>
      <vt:lpstr>主要内容</vt:lpstr>
      <vt:lpstr>PowerPoint 演示文稿</vt:lpstr>
      <vt:lpstr>联机分析处理</vt:lpstr>
      <vt:lpstr>OLAP发展背景</vt:lpstr>
      <vt:lpstr>什么是OLAP？</vt:lpstr>
      <vt:lpstr>Codd提出OLAP的12条准则</vt:lpstr>
      <vt:lpstr>OLAP决策分析</vt:lpstr>
      <vt:lpstr>OLAP的数据源</vt:lpstr>
      <vt:lpstr>OLAP基本概念</vt:lpstr>
      <vt:lpstr>OLAP特性</vt:lpstr>
      <vt:lpstr>OLAP多维数据结构</vt:lpstr>
      <vt:lpstr>客户种类数量分布多维立方 </vt:lpstr>
      <vt:lpstr>OLAP操作</vt:lpstr>
      <vt:lpstr>切片、切块</vt:lpstr>
      <vt:lpstr>销售数据的4-D表示 </vt:lpstr>
      <vt:lpstr>Dicing Example</vt:lpstr>
      <vt:lpstr>Slicing Example</vt:lpstr>
      <vt:lpstr>Web数据的多维分析</vt:lpstr>
      <vt:lpstr>钻取</vt:lpstr>
      <vt:lpstr>旋转</vt:lpstr>
      <vt:lpstr>Pivot</vt:lpstr>
      <vt:lpstr>实例分析</vt:lpstr>
      <vt:lpstr>PowerPoint 演示文稿</vt:lpstr>
      <vt:lpstr>PowerPoint 演示文稿</vt:lpstr>
      <vt:lpstr>Brio Enterprise丰富的钻取功能 </vt:lpstr>
      <vt:lpstr>IBM  Cognos的钻取操作 </vt:lpstr>
      <vt:lpstr>OLAP分类</vt:lpstr>
      <vt:lpstr>基于关系数据库的OLAP－ROLAP</vt:lpstr>
      <vt:lpstr>MOLAP的多维立方体(Multicube)</vt:lpstr>
      <vt:lpstr>数据组织形式</vt:lpstr>
      <vt:lpstr>ROLAP与MOLAP比较</vt:lpstr>
      <vt:lpstr>ROLAP与MOLAP比较（续）</vt:lpstr>
      <vt:lpstr>大数据BI的发展</vt:lpstr>
      <vt:lpstr>大数据背景</vt:lpstr>
      <vt:lpstr>PowerPoint 演示文稿</vt:lpstr>
      <vt:lpstr>PowerPoint 演示文稿</vt:lpstr>
      <vt:lpstr>商用前端生态圈</vt:lpstr>
      <vt:lpstr>大数据BI系统的底层技术</vt:lpstr>
      <vt:lpstr>建设大数据BI系统的思考</vt:lpstr>
      <vt:lpstr>建设大数据BI系统的思考</vt:lpstr>
      <vt:lpstr>建设大数据BI系统的思考</vt:lpstr>
      <vt:lpstr>建设大数据BI系统的思考</vt:lpstr>
      <vt:lpstr>建设大数据BI系统的思考</vt:lpstr>
      <vt:lpstr>建设大数据BI系统的思考</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Xiaowang Zhang</dc:creator>
  <cp:lastModifiedBy>Xiaowang Zhang</cp:lastModifiedBy>
  <cp:revision>383</cp:revision>
  <dcterms:created xsi:type="dcterms:W3CDTF">2015-07-20T05:54:21Z</dcterms:created>
  <dcterms:modified xsi:type="dcterms:W3CDTF">2015-07-27T08:44:19Z</dcterms:modified>
</cp:coreProperties>
</file>